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omments/modernComment_15B_BFF4453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B39FF5-AD61-5247-A626-A1B99A4FD488}" v="14" dt="2024-09-09T06:10:18.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3" autoAdjust="0"/>
    <p:restoredTop sz="94660"/>
  </p:normalViewPr>
  <p:slideViewPr>
    <p:cSldViewPr snapToGrid="0">
      <p:cViewPr varScale="1">
        <p:scale>
          <a:sx n="196" d="100"/>
          <a:sy n="196" d="100"/>
        </p:scale>
        <p:origin x="1984"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comments/modernComment_15B_BFF4453F.xml><?xml version="1.0" encoding="utf-8"?>
<p188:cmLst xmlns:a="http://schemas.openxmlformats.org/drawingml/2006/main" xmlns:r="http://schemas.openxmlformats.org/officeDocument/2006/relationships" xmlns:p188="http://schemas.microsoft.com/office/powerpoint/2018/8/main">
  <p188:cm id="{B5B2729B-2D78-48C3-878B-C7A39FBA47F5}" authorId="{906BE445-6CCD-DCF6-3B2A-20D7220F22BA}" created="2024-08-28T03:03:13.768">
    <ac:txMkLst xmlns:ac="http://schemas.microsoft.com/office/drawing/2013/main/command">
      <pc:docMk xmlns:pc="http://schemas.microsoft.com/office/powerpoint/2013/main/command"/>
      <pc:sldMk xmlns:pc="http://schemas.microsoft.com/office/powerpoint/2013/main/command" cId="3220456767" sldId="347"/>
      <ac:spMk id="4" creationId="{F23ACCB5-240E-0647-BDE9-AED4D9B6DB7D}"/>
      <ac:txMk cp="6" len="285">
        <ac:context len="415" hash="1864607850"/>
      </ac:txMk>
    </ac:txMkLst>
    <p188:pos x="5524769" y="746579"/>
    <p188:txBody>
      <a:bodyPr/>
      <a:lstStyle/>
      <a:p>
        <a:r>
          <a:rPr lang="en-AU"/>
          <a:t>Human factors testing at Glendell lead us to leaving the screen on all the time.  The operators used the screen to assist with judging distance from other vehicles prior to an audible alarm occurring.  They also used it for pos comms identification (i.e. to obtain the other vehicle's id prior to calling them on the two-way).  They saw much more value in leaving the user screen on all the time rather than having to touch it or wait for it brighten during the early stages of an interaction.  This outweighed our concern that with the screen on all the time would be an additional distraction in the cab.</a:t>
        </a:r>
      </a:p>
    </p188:txBody>
  </p188:cm>
  <p188:cm id="{8F7F6500-928D-496B-9DA4-F4B27AE8A37D}" authorId="{906BE445-6CCD-DCF6-3B2A-20D7220F22BA}" created="2024-08-28T03:10:14.821">
    <ac:txMkLst xmlns:ac="http://schemas.microsoft.com/office/drawing/2013/main/command">
      <pc:docMk xmlns:pc="http://schemas.microsoft.com/office/powerpoint/2013/main/command"/>
      <pc:sldMk xmlns:pc="http://schemas.microsoft.com/office/powerpoint/2013/main/command" cId="3220456767" sldId="347"/>
      <ac:spMk id="4" creationId="{F23ACCB5-240E-0647-BDE9-AED4D9B6DB7D}"/>
      <ac:txMk cp="292" len="122">
        <ac:context len="415" hash="1864607850"/>
      </ac:txMk>
    </ac:txMkLst>
    <p188:pos x="5564525" y="2734405"/>
    <p188:txBody>
      <a:bodyPr/>
      <a:lstStyle/>
      <a:p>
        <a:r>
          <a:rPr lang="en-AU"/>
          <a:t>Could be negotiable / configurable but human factors testing at Glendell and as documented in Robin's papers this is the most effective way to provide an audible signal to an equipment operator.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5B_BFF4453F.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181612" y="0"/>
            <a:ext cx="901665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1"/>
            </p:custDataLst>
          </p:nvPr>
        </p:nvSpPr>
        <p:spPr bwMode="auto">
          <a:xfrm>
            <a:off x="3319397" y="105946"/>
            <a:ext cx="8736904" cy="6626794"/>
          </a:xfrm>
          <a:prstGeom prst="rect">
            <a:avLst/>
          </a:prstGeom>
        </p:spPr>
        <p:txBody>
          <a:bodyPr vert="horz" lIns="0" tIns="0" rIns="0" bIns="0" rtlCol="0" anchor="t" anchorCtr="0">
            <a:normAutofit fontScale="85000" lnSpcReduction="10000"/>
          </a:bodyPr>
          <a:lstStyle/>
          <a:p>
            <a:pPr fontAlgn="auto">
              <a:lnSpc>
                <a:spcPct val="140000"/>
              </a:lnSpc>
              <a:spcBef>
                <a:spcPts val="0"/>
              </a:spcBef>
              <a:spcAft>
                <a:spcPts val="1200"/>
              </a:spcAft>
              <a:defRPr/>
            </a:pPr>
            <a:r>
              <a:rPr lang="en-US" sz="2400" b="1" dirty="0">
                <a:solidFill>
                  <a:schemeClr val="bg1"/>
                </a:solidFill>
                <a:latin typeface="Montserrat" pitchFamily="2" charset="77"/>
              </a:rPr>
              <a:t>What are scenario storyboards? </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Vehicle Interaction Control Improvement project managers as they implement vehicle interaction intervention controls (EMESRT Levels 7, 8 and 9)</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Once downloaded, review each Storyboard in presentation mode</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Use the Storyboards as a resource during </a:t>
            </a:r>
            <a:r>
              <a:rPr lang="en-US" sz="1600" i="1" dirty="0">
                <a:solidFill>
                  <a:schemeClr val="bg1"/>
                </a:solidFill>
                <a:latin typeface="Montserrat" pitchFamily="2" charset="77"/>
              </a:rPr>
              <a:t>Phase 4 – Vehicle Interaction Control Enhancement</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As required, apply the specific scenario storyboards in your functional performance environment context to derive the configuration settings</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Generally, in the storyboards these definitions apply:</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LO = Local Object (causing the interaction)</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RO = Remote Object (affected by the interaction)</a:t>
            </a:r>
          </a:p>
        </p:txBody>
      </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142672" y="352155"/>
            <a:ext cx="12192000"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C65D12-F693-D944-9A75-FA8F7EFBC586}"/>
              </a:ext>
            </a:extLst>
          </p:cNvPr>
          <p:cNvSpPr/>
          <p:nvPr/>
        </p:nvSpPr>
        <p:spPr>
          <a:xfrm rot="5400000">
            <a:off x="5167593" y="-349660"/>
            <a:ext cx="2040144" cy="1145502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2834E7F-53CA-EB4E-9A2B-FC94DDE2F640}"/>
              </a:ext>
            </a:extLst>
          </p:cNvPr>
          <p:cNvSpPr/>
          <p:nvPr/>
        </p:nvSpPr>
        <p:spPr>
          <a:xfrm rot="5400000">
            <a:off x="916728" y="4001008"/>
            <a:ext cx="1860415" cy="2773570"/>
          </a:xfrm>
          <a:prstGeom prst="rect">
            <a:avLst/>
          </a:prstGeom>
          <a:solidFill>
            <a:schemeClr val="lt1">
              <a:alpha val="16000"/>
            </a:schemeClr>
          </a:solidFill>
          <a:ln w="38100">
            <a:solidFill>
              <a:schemeClr val="tx1"/>
            </a:solidFill>
            <a:prstDash val="dash"/>
          </a:ln>
        </p:spPr>
        <p:style>
          <a:lnRef idx="2">
            <a:schemeClr val="accent1"/>
          </a:lnRef>
          <a:fillRef idx="1">
            <a:schemeClr val="lt1"/>
          </a:fillRef>
          <a:effectRef idx="0">
            <a:schemeClr val="accent1"/>
          </a:effectRef>
          <a:fontRef idx="minor">
            <a:schemeClr val="dk1"/>
          </a:fontRef>
        </p:style>
        <p:txBody>
          <a:bodyPr vert="vert270"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u="sng" dirty="0">
                <a:solidFill>
                  <a:srgbClr val="FF0000"/>
                </a:solidFill>
              </a:rPr>
              <a:t>60 Kph</a:t>
            </a:r>
          </a:p>
        </p:txBody>
      </p:sp>
      <p:sp>
        <p:nvSpPr>
          <p:cNvPr id="31" name="Rectangle 30">
            <a:extLst>
              <a:ext uri="{FF2B5EF4-FFF2-40B4-BE49-F238E27FC236}">
                <a16:creationId xmlns:a16="http://schemas.microsoft.com/office/drawing/2014/main" id="{90FD5EEB-B960-2548-959C-C9F689AC29BD}"/>
              </a:ext>
            </a:extLst>
          </p:cNvPr>
          <p:cNvSpPr/>
          <p:nvPr/>
        </p:nvSpPr>
        <p:spPr>
          <a:xfrm rot="5400000">
            <a:off x="9458092" y="4055270"/>
            <a:ext cx="1860415" cy="2687098"/>
          </a:xfrm>
          <a:prstGeom prst="rect">
            <a:avLst/>
          </a:prstGeom>
          <a:solidFill>
            <a:schemeClr val="lt1">
              <a:alpha val="16000"/>
            </a:schemeClr>
          </a:solidFill>
          <a:ln w="38100">
            <a:solidFill>
              <a:schemeClr val="tx1"/>
            </a:solidFill>
            <a:prstDash val="dash"/>
          </a:ln>
        </p:spPr>
        <p:style>
          <a:lnRef idx="2">
            <a:schemeClr val="accent1"/>
          </a:lnRef>
          <a:fillRef idx="1">
            <a:schemeClr val="lt1"/>
          </a:fillRef>
          <a:effectRef idx="0">
            <a:schemeClr val="accent1"/>
          </a:effectRef>
          <a:fontRef idx="minor">
            <a:schemeClr val="dk1"/>
          </a:fontRef>
        </p:style>
        <p:txBody>
          <a:bodyPr vert="vert270"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u="sng" dirty="0">
                <a:solidFill>
                  <a:srgbClr val="FF0000"/>
                </a:solidFill>
              </a:rPr>
              <a:t>60 Kph</a:t>
            </a:r>
          </a:p>
        </p:txBody>
      </p:sp>
      <p:sp>
        <p:nvSpPr>
          <p:cNvPr id="9" name="Content Placeholder 8">
            <a:extLst>
              <a:ext uri="{FF2B5EF4-FFF2-40B4-BE49-F238E27FC236}">
                <a16:creationId xmlns:a16="http://schemas.microsoft.com/office/drawing/2014/main" id="{E88C3E13-DB57-E748-BE0A-CFA9002D4650}"/>
              </a:ext>
            </a:extLst>
          </p:cNvPr>
          <p:cNvSpPr>
            <a:spLocks noGrp="1"/>
          </p:cNvSpPr>
          <p:nvPr>
            <p:ph idx="1"/>
          </p:nvPr>
        </p:nvSpPr>
        <p:spPr>
          <a:xfrm>
            <a:off x="3061252" y="810648"/>
            <a:ext cx="8991040" cy="3655584"/>
          </a:xfrm>
        </p:spPr>
        <p:txBody>
          <a:bodyPr>
            <a:normAutofit/>
          </a:bodyPr>
          <a:lstStyle/>
          <a:p>
            <a:r>
              <a:rPr lang="en-US" sz="1800" dirty="0"/>
              <a:t>Awareness – not required</a:t>
            </a:r>
          </a:p>
          <a:p>
            <a:r>
              <a:rPr lang="en-US" sz="1800" dirty="0"/>
              <a:t>Alert – If the LO’s speed is above X% (i.e., 10%) when </a:t>
            </a:r>
            <a:r>
              <a:rPr lang="en-US" sz="1800" dirty="0">
                <a:solidFill>
                  <a:srgbClr val="FF0000"/>
                </a:solidFill>
              </a:rPr>
              <a:t>the inner beam breaches the geo-fence the user interface will brighten and an audible message of “Speed Zone Ahead” </a:t>
            </a:r>
            <a:r>
              <a:rPr lang="en-US" sz="1800" dirty="0"/>
              <a:t>will be activated </a:t>
            </a:r>
            <a:r>
              <a:rPr lang="en-US" sz="1800" dirty="0">
                <a:solidFill>
                  <a:srgbClr val="FF0000"/>
                </a:solidFill>
              </a:rPr>
              <a:t>once only</a:t>
            </a:r>
            <a:r>
              <a:rPr lang="en-US" sz="1800" dirty="0"/>
              <a:t>.  If the vehicle is travelling below the required speed no prompts will occur.  </a:t>
            </a:r>
            <a:r>
              <a:rPr lang="en-US" sz="1800" dirty="0">
                <a:solidFill>
                  <a:srgbClr val="FF0000"/>
                </a:solidFill>
              </a:rPr>
              <a:t>The speed limit icon will appear on the user panel</a:t>
            </a:r>
            <a:r>
              <a:rPr lang="en-US" sz="1800" dirty="0"/>
              <a:t>.</a:t>
            </a:r>
          </a:p>
          <a:p>
            <a:r>
              <a:rPr lang="en-US" sz="1800" dirty="0"/>
              <a:t>Alarm - If the LO’s speed is still above X% (i.e., 10%) when </a:t>
            </a:r>
            <a:r>
              <a:rPr lang="en-US" sz="1800" dirty="0">
                <a:solidFill>
                  <a:srgbClr val="FF0000"/>
                </a:solidFill>
              </a:rPr>
              <a:t>the body of the LO breaches the speed zone geo-fence an audible message of “Reduce Speed” will be activated</a:t>
            </a:r>
            <a:r>
              <a:rPr lang="en-US" sz="1800" dirty="0"/>
              <a:t>, </a:t>
            </a:r>
            <a:r>
              <a:rPr lang="en-US" sz="1800" dirty="0">
                <a:solidFill>
                  <a:srgbClr val="FF0000"/>
                </a:solidFill>
              </a:rPr>
              <a:t>repeating with a 5 second gap until speed limit is met</a:t>
            </a:r>
          </a:p>
          <a:p>
            <a:pPr marL="534988" lvl="1" indent="-311150">
              <a:buFont typeface="Courier New" panose="02070309020205020404" pitchFamily="49" charset="0"/>
              <a:buChar char="o"/>
            </a:pPr>
            <a:r>
              <a:rPr lang="en-US" sz="1600" dirty="0">
                <a:solidFill>
                  <a:srgbClr val="FF0000"/>
                </a:solidFill>
              </a:rPr>
              <a:t>Grace period of X seconds (i.e., 5-10 secs) will be given to operator to reduce their speed within tolerance prior to a speeding event being registered</a:t>
            </a:r>
            <a:r>
              <a:rPr lang="en-US" sz="1800" dirty="0">
                <a:solidFill>
                  <a:srgbClr val="FF0000"/>
                </a:solidFill>
              </a:rPr>
              <a:t> </a:t>
            </a:r>
          </a:p>
          <a:p>
            <a:pPr marL="0" indent="0">
              <a:buNone/>
            </a:pPr>
            <a:r>
              <a:rPr lang="en-US" sz="1200" dirty="0">
                <a:solidFill>
                  <a:prstClr val="black"/>
                </a:solidFill>
              </a:rPr>
              <a:t>Note: If the vehicle is travelling below the required speed no prompts will occur.</a:t>
            </a:r>
          </a:p>
          <a:p>
            <a:pPr marL="0" lvl="0" indent="0">
              <a:buNone/>
            </a:pPr>
            <a:r>
              <a:rPr lang="en-US" sz="1200" dirty="0">
                <a:solidFill>
                  <a:srgbClr val="FF0000"/>
                </a:solidFill>
              </a:rPr>
              <a:t>Applicable for all vehicles.</a:t>
            </a:r>
            <a:endParaRPr lang="en-US" sz="1800" dirty="0">
              <a:solidFill>
                <a:srgbClr val="FF0000"/>
              </a:solidFill>
            </a:endParaRPr>
          </a:p>
          <a:p>
            <a:pPr marL="0" indent="0">
              <a:buNone/>
            </a:pPr>
            <a:endParaRPr lang="en-US" sz="1800" dirty="0"/>
          </a:p>
          <a:p>
            <a:endParaRPr lang="en-US" sz="1800" dirty="0"/>
          </a:p>
          <a:p>
            <a:endParaRPr lang="en-US" sz="1800" dirty="0"/>
          </a:p>
        </p:txBody>
      </p:sp>
      <p:pic>
        <p:nvPicPr>
          <p:cNvPr id="11" name="Picture 10">
            <a:extLst>
              <a:ext uri="{FF2B5EF4-FFF2-40B4-BE49-F238E27FC236}">
                <a16:creationId xmlns:a16="http://schemas.microsoft.com/office/drawing/2014/main" id="{ACB1DC99-98A1-0B49-8E46-6AEA6EE7AB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562" y="777258"/>
            <a:ext cx="1852989" cy="3093830"/>
          </a:xfrm>
          <a:prstGeom prst="rect">
            <a:avLst/>
          </a:prstGeom>
        </p:spPr>
      </p:pic>
      <p:grpSp>
        <p:nvGrpSpPr>
          <p:cNvPr id="14" name="Group 13">
            <a:extLst>
              <a:ext uri="{FF2B5EF4-FFF2-40B4-BE49-F238E27FC236}">
                <a16:creationId xmlns:a16="http://schemas.microsoft.com/office/drawing/2014/main" id="{3B3AE1A2-E013-7E42-AE0D-D6A79FE0BB3A}"/>
              </a:ext>
            </a:extLst>
          </p:cNvPr>
          <p:cNvGrpSpPr/>
          <p:nvPr/>
        </p:nvGrpSpPr>
        <p:grpSpPr>
          <a:xfrm rot="5400000">
            <a:off x="1056502" y="3607965"/>
            <a:ext cx="684000" cy="2636412"/>
            <a:chOff x="7790827" y="3493337"/>
            <a:chExt cx="515948" cy="2636412"/>
          </a:xfrm>
        </p:grpSpPr>
        <p:sp>
          <p:nvSpPr>
            <p:cNvPr id="15" name="Isosceles Triangle 90">
              <a:extLst>
                <a:ext uri="{FF2B5EF4-FFF2-40B4-BE49-F238E27FC236}">
                  <a16:creationId xmlns:a16="http://schemas.microsoft.com/office/drawing/2014/main" id="{87FA49E8-8E56-0A45-B594-C77297A8ADF9}"/>
                </a:ext>
              </a:extLst>
            </p:cNvPr>
            <p:cNvSpPr/>
            <p:nvPr/>
          </p:nvSpPr>
          <p:spPr>
            <a:xfrm flipV="1">
              <a:off x="7835382" y="3493337"/>
              <a:ext cx="432000" cy="1627386"/>
            </a:xfrm>
            <a:prstGeom prst="triangle">
              <a:avLst/>
            </a:prstGeom>
            <a:solidFill>
              <a:srgbClr val="FFFF00">
                <a:alpha val="3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Isosceles Triangle 109">
              <a:extLst>
                <a:ext uri="{FF2B5EF4-FFF2-40B4-BE49-F238E27FC236}">
                  <a16:creationId xmlns:a16="http://schemas.microsoft.com/office/drawing/2014/main" id="{C55A9CC2-22DA-BF47-A5A3-812002E463C8}"/>
                </a:ext>
              </a:extLst>
            </p:cNvPr>
            <p:cNvSpPr/>
            <p:nvPr/>
          </p:nvSpPr>
          <p:spPr>
            <a:xfrm flipV="1">
              <a:off x="7889382" y="3920720"/>
              <a:ext cx="324000" cy="1085911"/>
            </a:xfrm>
            <a:prstGeom prst="triangle">
              <a:avLst/>
            </a:prstGeom>
            <a:solidFill>
              <a:srgbClr val="FF0000">
                <a:alpha val="4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43">
              <a:extLst>
                <a:ext uri="{FF2B5EF4-FFF2-40B4-BE49-F238E27FC236}">
                  <a16:creationId xmlns:a16="http://schemas.microsoft.com/office/drawing/2014/main" id="{05254AE1-745B-1E4E-A921-71B41BE65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16200000">
              <a:off x="7526517" y="5349492"/>
              <a:ext cx="1044567" cy="5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a:extLst>
              <a:ext uri="{FF2B5EF4-FFF2-40B4-BE49-F238E27FC236}">
                <a16:creationId xmlns:a16="http://schemas.microsoft.com/office/drawing/2014/main" id="{ED863FB1-16D5-754B-ACC8-C540E5562E26}"/>
              </a:ext>
            </a:extLst>
          </p:cNvPr>
          <p:cNvGrpSpPr/>
          <p:nvPr/>
        </p:nvGrpSpPr>
        <p:grpSpPr>
          <a:xfrm rot="16200000">
            <a:off x="10394271" y="4551231"/>
            <a:ext cx="684000" cy="2642676"/>
            <a:chOff x="7786103" y="3493337"/>
            <a:chExt cx="515948" cy="2642676"/>
          </a:xfrm>
        </p:grpSpPr>
        <p:sp>
          <p:nvSpPr>
            <p:cNvPr id="19" name="Isosceles Triangle 90">
              <a:extLst>
                <a:ext uri="{FF2B5EF4-FFF2-40B4-BE49-F238E27FC236}">
                  <a16:creationId xmlns:a16="http://schemas.microsoft.com/office/drawing/2014/main" id="{03F24088-5B5C-ED4F-B737-98F950208BEC}"/>
                </a:ext>
              </a:extLst>
            </p:cNvPr>
            <p:cNvSpPr/>
            <p:nvPr/>
          </p:nvSpPr>
          <p:spPr>
            <a:xfrm flipV="1">
              <a:off x="7835382" y="3493337"/>
              <a:ext cx="432000" cy="1627386"/>
            </a:xfrm>
            <a:prstGeom prst="triangle">
              <a:avLst/>
            </a:prstGeom>
            <a:solidFill>
              <a:srgbClr val="FFFF00">
                <a:alpha val="3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Isosceles Triangle 109">
              <a:extLst>
                <a:ext uri="{FF2B5EF4-FFF2-40B4-BE49-F238E27FC236}">
                  <a16:creationId xmlns:a16="http://schemas.microsoft.com/office/drawing/2014/main" id="{FD62923F-DE99-2342-AAA8-3A016729BC8F}"/>
                </a:ext>
              </a:extLst>
            </p:cNvPr>
            <p:cNvSpPr/>
            <p:nvPr/>
          </p:nvSpPr>
          <p:spPr>
            <a:xfrm flipV="1">
              <a:off x="7889382" y="3920720"/>
              <a:ext cx="324000" cy="1085911"/>
            </a:xfrm>
            <a:prstGeom prst="triangle">
              <a:avLst/>
            </a:prstGeom>
            <a:solidFill>
              <a:srgbClr val="FF0000">
                <a:alpha val="4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43">
              <a:extLst>
                <a:ext uri="{FF2B5EF4-FFF2-40B4-BE49-F238E27FC236}">
                  <a16:creationId xmlns:a16="http://schemas.microsoft.com/office/drawing/2014/main" id="{99A7459F-74EC-FF45-BD27-DE1D6CE92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16200000">
              <a:off x="7521793" y="5355756"/>
              <a:ext cx="1044567" cy="5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a:extLst>
              <a:ext uri="{FF2B5EF4-FFF2-40B4-BE49-F238E27FC236}">
                <a16:creationId xmlns:a16="http://schemas.microsoft.com/office/drawing/2014/main" id="{2AE89929-FFE2-C24A-9971-C9DE959BDC0C}"/>
              </a:ext>
            </a:extLst>
          </p:cNvPr>
          <p:cNvSpPr/>
          <p:nvPr/>
        </p:nvSpPr>
        <p:spPr>
          <a:xfrm rot="5400000">
            <a:off x="5209028" y="2546058"/>
            <a:ext cx="1860415" cy="5690273"/>
          </a:xfrm>
          <a:prstGeom prst="rect">
            <a:avLst/>
          </a:prstGeom>
          <a:solidFill>
            <a:schemeClr val="lt1">
              <a:alpha val="16000"/>
            </a:schemeClr>
          </a:solidFill>
          <a:ln w="38100">
            <a:solidFill>
              <a:schemeClr val="tx1"/>
            </a:solidFill>
            <a:prstDash val="dash"/>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u="sng" dirty="0">
                <a:solidFill>
                  <a:srgbClr val="FF0000"/>
                </a:solidFill>
              </a:rPr>
              <a:t>40 Kph</a:t>
            </a:r>
          </a:p>
        </p:txBody>
      </p:sp>
      <p:grpSp>
        <p:nvGrpSpPr>
          <p:cNvPr id="23" name="Group 22">
            <a:extLst>
              <a:ext uri="{FF2B5EF4-FFF2-40B4-BE49-F238E27FC236}">
                <a16:creationId xmlns:a16="http://schemas.microsoft.com/office/drawing/2014/main" id="{C0D7FAF9-49DD-6842-80B4-B3E650A0C199}"/>
              </a:ext>
            </a:extLst>
          </p:cNvPr>
          <p:cNvGrpSpPr/>
          <p:nvPr/>
        </p:nvGrpSpPr>
        <p:grpSpPr>
          <a:xfrm rot="2249208">
            <a:off x="638233" y="3858825"/>
            <a:ext cx="1506867" cy="1083105"/>
            <a:chOff x="4551062" y="4164748"/>
            <a:chExt cx="1506867" cy="1083105"/>
          </a:xfrm>
        </p:grpSpPr>
        <p:pic>
          <p:nvPicPr>
            <p:cNvPr id="24" name="Graphic 23" descr="Marketing">
              <a:extLst>
                <a:ext uri="{FF2B5EF4-FFF2-40B4-BE49-F238E27FC236}">
                  <a16:creationId xmlns:a16="http://schemas.microsoft.com/office/drawing/2014/main" id="{096125D4-68CA-024E-9135-92DB1723A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1062" y="4333453"/>
              <a:ext cx="914400" cy="914400"/>
            </a:xfrm>
            <a:prstGeom prst="rect">
              <a:avLst/>
            </a:prstGeom>
          </p:spPr>
        </p:pic>
        <p:pic>
          <p:nvPicPr>
            <p:cNvPr id="25" name="Graphic 24" descr="Wi-Fi">
              <a:extLst>
                <a:ext uri="{FF2B5EF4-FFF2-40B4-BE49-F238E27FC236}">
                  <a16:creationId xmlns:a16="http://schemas.microsoft.com/office/drawing/2014/main" id="{14FD3038-AEE9-A648-B875-FB7B6549C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5143529" y="4164748"/>
              <a:ext cx="914400" cy="914400"/>
            </a:xfrm>
            <a:prstGeom prst="rect">
              <a:avLst/>
            </a:prstGeom>
          </p:spPr>
        </p:pic>
      </p:grpSp>
      <p:grpSp>
        <p:nvGrpSpPr>
          <p:cNvPr id="26" name="Group 25">
            <a:extLst>
              <a:ext uri="{FF2B5EF4-FFF2-40B4-BE49-F238E27FC236}">
                <a16:creationId xmlns:a16="http://schemas.microsoft.com/office/drawing/2014/main" id="{255597C0-DC4A-AD43-AF92-1BFCA19EB827}"/>
              </a:ext>
            </a:extLst>
          </p:cNvPr>
          <p:cNvGrpSpPr/>
          <p:nvPr/>
        </p:nvGrpSpPr>
        <p:grpSpPr>
          <a:xfrm rot="18869623" flipH="1">
            <a:off x="9508794" y="4235843"/>
            <a:ext cx="1506867" cy="1083105"/>
            <a:chOff x="4551062" y="4164748"/>
            <a:chExt cx="1506867" cy="1083105"/>
          </a:xfrm>
        </p:grpSpPr>
        <p:pic>
          <p:nvPicPr>
            <p:cNvPr id="27" name="Graphic 26" descr="Marketing">
              <a:extLst>
                <a:ext uri="{FF2B5EF4-FFF2-40B4-BE49-F238E27FC236}">
                  <a16:creationId xmlns:a16="http://schemas.microsoft.com/office/drawing/2014/main" id="{0EAC29F5-CCDE-FD45-A7F6-A95F4A6345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1062" y="4333453"/>
              <a:ext cx="914400" cy="914400"/>
            </a:xfrm>
            <a:prstGeom prst="rect">
              <a:avLst/>
            </a:prstGeom>
          </p:spPr>
        </p:pic>
        <p:pic>
          <p:nvPicPr>
            <p:cNvPr id="28" name="Graphic 27" descr="Wi-Fi">
              <a:extLst>
                <a:ext uri="{FF2B5EF4-FFF2-40B4-BE49-F238E27FC236}">
                  <a16:creationId xmlns:a16="http://schemas.microsoft.com/office/drawing/2014/main" id="{1724FB02-17B3-AD4A-8D2F-F8106043A0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5143529" y="4164748"/>
              <a:ext cx="914400" cy="914400"/>
            </a:xfrm>
            <a:prstGeom prst="rect">
              <a:avLst/>
            </a:prstGeom>
          </p:spPr>
        </p:pic>
      </p:grpSp>
      <p:grpSp>
        <p:nvGrpSpPr>
          <p:cNvPr id="38" name="Group 37">
            <a:extLst>
              <a:ext uri="{FF2B5EF4-FFF2-40B4-BE49-F238E27FC236}">
                <a16:creationId xmlns:a16="http://schemas.microsoft.com/office/drawing/2014/main" id="{DD5A3DDE-6116-FC4D-A6D0-29DB5CB1C14B}"/>
              </a:ext>
            </a:extLst>
          </p:cNvPr>
          <p:cNvGrpSpPr/>
          <p:nvPr/>
        </p:nvGrpSpPr>
        <p:grpSpPr>
          <a:xfrm>
            <a:off x="1699495" y="5192053"/>
            <a:ext cx="1627387" cy="524000"/>
            <a:chOff x="536713" y="5512860"/>
            <a:chExt cx="1627387" cy="524000"/>
          </a:xfrm>
        </p:grpSpPr>
        <p:sp>
          <p:nvSpPr>
            <p:cNvPr id="32" name="TextBox 31">
              <a:extLst>
                <a:ext uri="{FF2B5EF4-FFF2-40B4-BE49-F238E27FC236}">
                  <a16:creationId xmlns:a16="http://schemas.microsoft.com/office/drawing/2014/main" id="{18D3E608-53A9-0643-B559-D23D87EEBDD3}"/>
                </a:ext>
              </a:extLst>
            </p:cNvPr>
            <p:cNvSpPr txBox="1"/>
            <p:nvPr/>
          </p:nvSpPr>
          <p:spPr>
            <a:xfrm>
              <a:off x="536713" y="5759861"/>
              <a:ext cx="1627387" cy="276999"/>
            </a:xfrm>
            <a:prstGeom prst="rect">
              <a:avLst/>
            </a:prstGeom>
            <a:noFill/>
          </p:spPr>
          <p:txBody>
            <a:bodyPr wrap="square" rtlCol="0">
              <a:spAutoFit/>
            </a:bodyPr>
            <a:lstStyle/>
            <a:p>
              <a:r>
                <a:rPr lang="en-US" sz="1200" dirty="0"/>
                <a:t>“SPEED ZONE AHEAD”</a:t>
              </a:r>
            </a:p>
          </p:txBody>
        </p:sp>
        <p:pic>
          <p:nvPicPr>
            <p:cNvPr id="35" name="Graphic 34" descr="Wi-Fi">
              <a:extLst>
                <a:ext uri="{FF2B5EF4-FFF2-40B4-BE49-F238E27FC236}">
                  <a16:creationId xmlns:a16="http://schemas.microsoft.com/office/drawing/2014/main" id="{3B5F6635-B900-BD46-9479-5F2307B154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78001">
              <a:off x="1024205" y="5512860"/>
              <a:ext cx="380999" cy="380999"/>
            </a:xfrm>
            <a:prstGeom prst="rect">
              <a:avLst/>
            </a:prstGeom>
          </p:spPr>
        </p:pic>
      </p:grpSp>
      <p:grpSp>
        <p:nvGrpSpPr>
          <p:cNvPr id="37" name="Group 36">
            <a:extLst>
              <a:ext uri="{FF2B5EF4-FFF2-40B4-BE49-F238E27FC236}">
                <a16:creationId xmlns:a16="http://schemas.microsoft.com/office/drawing/2014/main" id="{C0BADC1D-B017-9D4B-857D-8C4D67DDE848}"/>
              </a:ext>
            </a:extLst>
          </p:cNvPr>
          <p:cNvGrpSpPr/>
          <p:nvPr/>
        </p:nvGrpSpPr>
        <p:grpSpPr>
          <a:xfrm>
            <a:off x="9373437" y="5093039"/>
            <a:ext cx="1627387" cy="530016"/>
            <a:chOff x="10228622" y="5275926"/>
            <a:chExt cx="1627387" cy="530016"/>
          </a:xfrm>
        </p:grpSpPr>
        <p:sp>
          <p:nvSpPr>
            <p:cNvPr id="33" name="TextBox 32">
              <a:extLst>
                <a:ext uri="{FF2B5EF4-FFF2-40B4-BE49-F238E27FC236}">
                  <a16:creationId xmlns:a16="http://schemas.microsoft.com/office/drawing/2014/main" id="{5D9082E9-C005-8C47-B41F-93CF99D57F81}"/>
                </a:ext>
              </a:extLst>
            </p:cNvPr>
            <p:cNvSpPr txBox="1"/>
            <p:nvPr/>
          </p:nvSpPr>
          <p:spPr>
            <a:xfrm>
              <a:off x="10228622" y="5275926"/>
              <a:ext cx="1627387" cy="276999"/>
            </a:xfrm>
            <a:prstGeom prst="rect">
              <a:avLst/>
            </a:prstGeom>
            <a:noFill/>
          </p:spPr>
          <p:txBody>
            <a:bodyPr wrap="square" rtlCol="0">
              <a:spAutoFit/>
            </a:bodyPr>
            <a:lstStyle/>
            <a:p>
              <a:r>
                <a:rPr lang="en-US" sz="1200" dirty="0"/>
                <a:t>“SPEED ZONE AHEAD”</a:t>
              </a:r>
            </a:p>
          </p:txBody>
        </p:sp>
        <p:pic>
          <p:nvPicPr>
            <p:cNvPr id="36" name="Graphic 35" descr="Wi-Fi">
              <a:extLst>
                <a:ext uri="{FF2B5EF4-FFF2-40B4-BE49-F238E27FC236}">
                  <a16:creationId xmlns:a16="http://schemas.microsoft.com/office/drawing/2014/main" id="{54710BB0-6DD8-4E41-A06C-889DF32BA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851415">
              <a:off x="10739534" y="5402770"/>
              <a:ext cx="403172" cy="403172"/>
            </a:xfrm>
            <a:prstGeom prst="rect">
              <a:avLst/>
            </a:prstGeom>
          </p:spPr>
        </p:pic>
      </p:grpSp>
      <p:pic>
        <p:nvPicPr>
          <p:cNvPr id="3" name="Picture 2">
            <a:extLst>
              <a:ext uri="{FF2B5EF4-FFF2-40B4-BE49-F238E27FC236}">
                <a16:creationId xmlns:a16="http://schemas.microsoft.com/office/drawing/2014/main" id="{691A04BE-D0CD-074E-A5D8-58D9F960CA30}"/>
              </a:ext>
            </a:extLst>
          </p:cNvPr>
          <p:cNvPicPr>
            <a:picLocks noChangeAspect="1"/>
          </p:cNvPicPr>
          <p:nvPr/>
        </p:nvPicPr>
        <p:blipFill rotWithShape="1">
          <a:blip r:embed="rId9"/>
          <a:srcRect l="22606" t="9012" r="22709" b="8184"/>
          <a:stretch/>
        </p:blipFill>
        <p:spPr>
          <a:xfrm>
            <a:off x="693614" y="2739367"/>
            <a:ext cx="448052" cy="446177"/>
          </a:xfrm>
          <a:prstGeom prst="rect">
            <a:avLst/>
          </a:prstGeom>
        </p:spPr>
      </p:pic>
      <p:sp>
        <p:nvSpPr>
          <p:cNvPr id="6" name="TextBox 5">
            <a:extLst>
              <a:ext uri="{FF2B5EF4-FFF2-40B4-BE49-F238E27FC236}">
                <a16:creationId xmlns:a16="http://schemas.microsoft.com/office/drawing/2014/main" id="{C28DBBF3-CEBD-ABC8-11D8-A551F3FA2AFD}"/>
              </a:ext>
            </a:extLst>
          </p:cNvPr>
          <p:cNvSpPr txBox="1"/>
          <p:nvPr/>
        </p:nvSpPr>
        <p:spPr>
          <a:xfrm>
            <a:off x="321366" y="6509158"/>
            <a:ext cx="7979477" cy="276999"/>
          </a:xfrm>
          <a:prstGeom prst="rect">
            <a:avLst/>
          </a:prstGeom>
          <a:noFill/>
        </p:spPr>
        <p:txBody>
          <a:bodyPr wrap="square" rtlCol="0">
            <a:spAutoFit/>
          </a:bodyPr>
          <a:lstStyle/>
          <a:p>
            <a:r>
              <a:rPr lang="en-US" sz="12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21DEB1D3-2724-D375-6163-178607B7FE69}"/>
              </a:ext>
            </a:extLst>
          </p:cNvPr>
          <p:cNvSpPr txBox="1"/>
          <p:nvPr/>
        </p:nvSpPr>
        <p:spPr>
          <a:xfrm>
            <a:off x="311285" y="192571"/>
            <a:ext cx="8296001"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2A: </a:t>
            </a:r>
            <a:r>
              <a:rPr lang="en-US" sz="2400" dirty="0">
                <a:latin typeface="Heebo"/>
                <a:ea typeface="Source Sans Pro"/>
                <a:cs typeface="Heebo"/>
              </a:rPr>
              <a:t>Speeding</a:t>
            </a:r>
          </a:p>
        </p:txBody>
      </p:sp>
    </p:spTree>
    <p:extLst>
      <p:ext uri="{BB962C8B-B14F-4D97-AF65-F5344CB8AC3E}">
        <p14:creationId xmlns:p14="http://schemas.microsoft.com/office/powerpoint/2010/main" val="3376122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par>
                                <p:cTn id="13" presetID="6" presetClass="entr" presetSubtype="16" repeatCount="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12" presetClass="entr" presetSubtype="4" fill="hold" nodeType="withEffect">
                                  <p:stCondLst>
                                    <p:cond delay="20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par>
                                <p:cTn id="20" presetID="63" presetClass="path" presetSubtype="0" accel="50000" decel="50000" fill="hold" nodeType="withEffect">
                                  <p:stCondLst>
                                    <p:cond delay="2000"/>
                                  </p:stCondLst>
                                  <p:childTnLst>
                                    <p:animMotion origin="layout" path="M 4.375E-6 4.07407E-6 L 0.08906 0.00046 " pathEditMode="relative" rAng="0" ptsTypes="AA">
                                      <p:cBhvr>
                                        <p:cTn id="21" dur="3000" fill="hold"/>
                                        <p:tgtEl>
                                          <p:spTgt spid="14"/>
                                        </p:tgtEl>
                                        <p:attrNameLst>
                                          <p:attrName>ppt_x</p:attrName>
                                          <p:attrName>ppt_y</p:attrName>
                                        </p:attrNameLst>
                                      </p:cBhvr>
                                      <p:rCtr x="4453" y="23"/>
                                    </p:animMotion>
                                  </p:childTnLst>
                                </p:cTn>
                              </p:par>
                              <p:par>
                                <p:cTn id="22" presetID="35" presetClass="path" presetSubtype="0" accel="50000" decel="50000" fill="hold" nodeType="withEffect">
                                  <p:stCondLst>
                                    <p:cond delay="0"/>
                                  </p:stCondLst>
                                  <p:childTnLst>
                                    <p:animMotion origin="layout" path="M 1.04167E-6 1.85185E-6 L -0.07487 0.00254 " pathEditMode="relative" rAng="0" ptsTypes="AA">
                                      <p:cBhvr>
                                        <p:cTn id="23" dur="3000" fill="hold"/>
                                        <p:tgtEl>
                                          <p:spTgt spid="18"/>
                                        </p:tgtEl>
                                        <p:attrNameLst>
                                          <p:attrName>ppt_x</p:attrName>
                                          <p:attrName>ppt_y</p:attrName>
                                        </p:attrNameLst>
                                      </p:cBhvr>
                                      <p:rCtr x="-3750" y="116"/>
                                    </p:animMotion>
                                  </p:childTnLst>
                                </p:cTn>
                              </p:par>
                              <p:par>
                                <p:cTn id="24" presetID="12" presetClass="entr" presetSubtype="4" fill="hold" nodeType="withEffect">
                                  <p:stCondLst>
                                    <p:cond delay="20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ppt_y</p:attrName>
                                        </p:attrNameLst>
                                      </p:cBhvr>
                                      <p:tavLst>
                                        <p:tav tm="0">
                                          <p:val>
                                            <p:strVal val="#ppt_y+#ppt_h*1.125000"/>
                                          </p:val>
                                        </p:tav>
                                        <p:tav tm="100000">
                                          <p:val>
                                            <p:strVal val="#ppt_y"/>
                                          </p:val>
                                        </p:tav>
                                      </p:tavLst>
                                    </p:anim>
                                    <p:animEffect transition="in" filter="wipe(up)">
                                      <p:cBhvr>
                                        <p:cTn id="27" dur="500"/>
                                        <p:tgtEl>
                                          <p:spTgt spid="38"/>
                                        </p:tgtEl>
                                      </p:cBhvr>
                                    </p:animEffect>
                                  </p:childTnLst>
                                </p:cTn>
                              </p:par>
                              <p:par>
                                <p:cTn id="28" presetID="12" presetClass="entr" presetSubtype="4" fill="hold" nodeType="withEffect">
                                  <p:stCondLst>
                                    <p:cond delay="20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p:tgtEl>
                                          <p:spTgt spid="37"/>
                                        </p:tgtEl>
                                        <p:attrNameLst>
                                          <p:attrName>ppt_y</p:attrName>
                                        </p:attrNameLst>
                                      </p:cBhvr>
                                      <p:tavLst>
                                        <p:tav tm="0">
                                          <p:val>
                                            <p:strVal val="#ppt_y+#ppt_h*1.125000"/>
                                          </p:val>
                                        </p:tav>
                                        <p:tav tm="100000">
                                          <p:val>
                                            <p:strVal val="#ppt_y"/>
                                          </p:val>
                                        </p:tav>
                                      </p:tavLst>
                                    </p:anim>
                                    <p:animEffect transition="in" filter="wipe(up)">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dissolve">
                                      <p:cBhvr>
                                        <p:cTn id="36" dur="500"/>
                                        <p:tgtEl>
                                          <p:spTgt spid="9">
                                            <p:txEl>
                                              <p:pRg st="2" end="2"/>
                                            </p:txEl>
                                          </p:spTgt>
                                        </p:tgtEl>
                                      </p:cBhvr>
                                    </p:animEffect>
                                  </p:childTnLst>
                                </p:cTn>
                              </p:par>
                            </p:childTnLst>
                          </p:cTn>
                        </p:par>
                        <p:par>
                          <p:cTn id="37" fill="hold">
                            <p:stCondLst>
                              <p:cond delay="500"/>
                            </p:stCondLst>
                            <p:childTnLst>
                              <p:par>
                                <p:cTn id="38" presetID="1" presetClass="exit" presetSubtype="0" fill="hold" nodeType="afterEffect">
                                  <p:stCondLst>
                                    <p:cond delay="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nodeType="after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06211 4.07407E-6 L 0.18789 4.07407E-6 " pathEditMode="relative" rAng="0" ptsTypes="AA">
                                      <p:cBhvr>
                                        <p:cTn id="46" dur="2000" fill="hold"/>
                                        <p:tgtEl>
                                          <p:spTgt spid="14"/>
                                        </p:tgtEl>
                                        <p:attrNameLst>
                                          <p:attrName>ppt_x</p:attrName>
                                          <p:attrName>ppt_y</p:attrName>
                                        </p:attrNameLst>
                                      </p:cBhvr>
                                      <p:rCtr x="12500" y="0"/>
                                    </p:animMotion>
                                  </p:childTnLst>
                                </p:cTn>
                              </p:par>
                              <p:par>
                                <p:cTn id="47" presetID="35" presetClass="path" presetSubtype="0" accel="50000" decel="50000" fill="hold" nodeType="withEffect">
                                  <p:stCondLst>
                                    <p:cond delay="0"/>
                                  </p:stCondLst>
                                  <p:childTnLst>
                                    <p:animMotion origin="layout" path="M 0.072 -0.00093 L -0.178 -0.00093 " pathEditMode="relative" rAng="0" ptsTypes="AA">
                                      <p:cBhvr>
                                        <p:cTn id="48" dur="2000" fill="hold"/>
                                        <p:tgtEl>
                                          <p:spTgt spid="18"/>
                                        </p:tgtEl>
                                        <p:attrNameLst>
                                          <p:attrName>ppt_x</p:attrName>
                                          <p:attrName>ppt_y</p:attrName>
                                        </p:attrNameLst>
                                      </p:cBhvr>
                                      <p:rCtr x="-12500" y="0"/>
                                    </p:animMotion>
                                  </p:childTnLst>
                                </p:cTn>
                              </p:par>
                              <p:par>
                                <p:cTn id="49" presetID="9" presetClass="entr" presetSubtype="0" fill="hold" nodeType="withEffect">
                                  <p:stCondLst>
                                    <p:cond delay="150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par>
                                <p:cTn id="52" presetID="9" presetClass="entr" presetSubtype="0" fill="hold" nodeType="withEffect">
                                  <p:stCondLst>
                                    <p:cond delay="1500"/>
                                  </p:stCondLst>
                                  <p:childTnLst>
                                    <p:set>
                                      <p:cBhvr>
                                        <p:cTn id="53" dur="1" fill="hold">
                                          <p:stCondLst>
                                            <p:cond delay="0"/>
                                          </p:stCondLst>
                                        </p:cTn>
                                        <p:tgtEl>
                                          <p:spTgt spid="26"/>
                                        </p:tgtEl>
                                        <p:attrNameLst>
                                          <p:attrName>style.visibility</p:attrName>
                                        </p:attrNameLst>
                                      </p:cBhvr>
                                      <p:to>
                                        <p:strVal val="visible"/>
                                      </p:to>
                                    </p:set>
                                    <p:animEffect transition="in" filter="dissolve">
                                      <p:cBhvr>
                                        <p:cTn id="54" dur="500"/>
                                        <p:tgtEl>
                                          <p:spTgt spid="26"/>
                                        </p:tgtEl>
                                      </p:cBhvr>
                                    </p:animEffect>
                                  </p:childTnLst>
                                </p:cTn>
                              </p:par>
                              <p:par>
                                <p:cTn id="55" presetID="6" presetClass="emph" presetSubtype="0" repeatCount="4000" fill="hold" nodeType="withEffect">
                                  <p:stCondLst>
                                    <p:cond delay="1500"/>
                                  </p:stCondLst>
                                  <p:childTnLst>
                                    <p:animScale>
                                      <p:cBhvr>
                                        <p:cTn id="56" dur="2000" fill="hold"/>
                                        <p:tgtEl>
                                          <p:spTgt spid="26"/>
                                        </p:tgtEl>
                                      </p:cBhvr>
                                      <p:by x="150000" y="150000"/>
                                    </p:animScale>
                                  </p:childTnLst>
                                </p:cTn>
                              </p:par>
                              <p:par>
                                <p:cTn id="57" presetID="6" presetClass="emph" presetSubtype="0" repeatCount="4000" fill="hold" nodeType="withEffect">
                                  <p:stCondLst>
                                    <p:cond delay="0"/>
                                  </p:stCondLst>
                                  <p:childTnLst>
                                    <p:animScale>
                                      <p:cBhvr>
                                        <p:cTn id="58" dur="2000" fill="hold"/>
                                        <p:tgtEl>
                                          <p:spTgt spid="23"/>
                                        </p:tgtEl>
                                      </p:cBhvr>
                                      <p:by x="150000" y="150000"/>
                                    </p:animScale>
                                  </p:childTnLst>
                                </p:cTn>
                              </p:par>
                            </p:childTnLst>
                          </p:cTn>
                        </p:par>
                        <p:par>
                          <p:cTn id="59" fill="hold">
                            <p:stCondLst>
                              <p:cond delay="9500"/>
                            </p:stCondLst>
                            <p:childTnLst>
                              <p:par>
                                <p:cTn id="60" presetID="9" presetClass="entr" presetSubtype="0" fill="hold" grpId="0" nodeType="after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dissolve">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dissolve">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dissolve">
                                      <p:cBhvr>
                                        <p:cTn id="7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2.xml><?xml version="1.0" encoding="utf-8"?>
<ds:datastoreItem xmlns:ds="http://schemas.openxmlformats.org/officeDocument/2006/customXml" ds:itemID="{9E5FCE03-F201-43E4-B07B-4841C2A972DE}">
  <ds:schemaRefs>
    <ds:schemaRef ds:uri="http://purl.org/dc/terms/"/>
    <ds:schemaRef ds:uri="http://schemas.microsoft.com/office/2006/documentManagement/types"/>
    <ds:schemaRef ds:uri="007fab1a-6714-4508-b8c6-015c86c88298"/>
    <ds:schemaRef ds:uri="81e805e0-6b1c-4072-aa20-e53efca39d2d"/>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4BDF2B-4768-4E31-A566-076D96D7AA8F}"/>
</file>

<file path=docProps/app.xml><?xml version="1.0" encoding="utf-8"?>
<Properties xmlns="http://schemas.openxmlformats.org/officeDocument/2006/extended-properties" xmlns:vt="http://schemas.openxmlformats.org/officeDocument/2006/docPropsVTypes">
  <TotalTime>18651</TotalTime>
  <Words>600</Words>
  <Application>Microsoft Macintosh PowerPoint</Application>
  <PresentationFormat>Widescreen</PresentationFormat>
  <Paragraphs>56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Courier New</vt:lpstr>
      <vt:lpstr>Heebo</vt:lpstr>
      <vt:lpstr>Heebo Black</vt:lpstr>
      <vt:lpstr>Montserrat</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135</cp:revision>
  <dcterms:created xsi:type="dcterms:W3CDTF">2020-12-09T12:24:20Z</dcterms:created>
  <dcterms:modified xsi:type="dcterms:W3CDTF">2024-09-09T06:12:12Z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0x010100B07806B5FFDF9A4793CD5F18B6659BF2</vt:lpwstr>
  </property>
  <property fmtid="{D5CDD505-2E9C-101B-9397-08002B2CF9AE}" pid="3" name="MediaServiceImageTags">
    <vt:lpwstr/>
  </property>
</Properties>
</file>