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35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7" autoAdjust="0"/>
    <p:restoredTop sz="94660"/>
  </p:normalViewPr>
  <p:slideViewPr>
    <p:cSldViewPr snapToGrid="0">
      <p:cViewPr varScale="1">
        <p:scale>
          <a:sx n="204" d="100"/>
          <a:sy n="204" d="100"/>
        </p:scale>
        <p:origin x="1944"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181612" y="0"/>
            <a:ext cx="901665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1"/>
            </p:custDataLst>
          </p:nvPr>
        </p:nvSpPr>
        <p:spPr bwMode="auto">
          <a:xfrm>
            <a:off x="3319397" y="105946"/>
            <a:ext cx="8736904" cy="6626794"/>
          </a:xfrm>
          <a:prstGeom prst="rect">
            <a:avLst/>
          </a:prstGeom>
        </p:spPr>
        <p:txBody>
          <a:bodyPr vert="horz" lIns="0" tIns="0" rIns="0" bIns="0" rtlCol="0" anchor="t" anchorCtr="0">
            <a:normAutofit fontScale="85000" lnSpcReduction="10000"/>
          </a:bodyPr>
          <a:lstStyle/>
          <a:p>
            <a:pPr fontAlgn="auto">
              <a:lnSpc>
                <a:spcPct val="140000"/>
              </a:lnSpc>
              <a:spcBef>
                <a:spcPts val="0"/>
              </a:spcBef>
              <a:spcAft>
                <a:spcPts val="1200"/>
              </a:spcAft>
              <a:defRPr/>
            </a:pPr>
            <a:r>
              <a:rPr lang="en-US" sz="2400" b="1" dirty="0">
                <a:solidFill>
                  <a:schemeClr val="bg1"/>
                </a:solidFill>
                <a:latin typeface="Montserrat" pitchFamily="2" charset="77"/>
              </a:rPr>
              <a:t>What are scenario storyboards? </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ts val="188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Vehicle Interaction Control Improvement project managers as they implement vehicle interaction intervention controls (EMESRT Levels 7, 8 and 9)</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Once downloaded, review each Storyboard in presentation mode</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Use the Storyboards as a resource during </a:t>
            </a:r>
            <a:r>
              <a:rPr lang="en-US" sz="1600" i="1" dirty="0">
                <a:solidFill>
                  <a:schemeClr val="bg1"/>
                </a:solidFill>
                <a:latin typeface="Montserrat" pitchFamily="2" charset="77"/>
              </a:rPr>
              <a:t>Phase 4 – Vehicle Interaction Control Enhancement</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As required, apply the specific scenario storyboards in your functional performance environment context to derive the configuration settings</a:t>
            </a:r>
          </a:p>
          <a:p>
            <a:pPr marR="0" lvl="0" fontAlgn="auto">
              <a:lnSpc>
                <a:spcPct val="140000"/>
              </a:lnSpc>
              <a:spcBef>
                <a:spcPts val="1800"/>
              </a:spcBef>
              <a:spcAft>
                <a:spcPts val="1200"/>
              </a:spcAft>
              <a:buClrTx/>
              <a:buSzTx/>
              <a:tabLst/>
              <a:defRPr/>
            </a:pPr>
            <a:r>
              <a:rPr kumimoji="0" lang="en-US" sz="2400" b="1" i="0" u="none" strike="noStrike" cap="none" spc="0" normalizeH="0" baseline="0" noProof="0" dirty="0">
                <a:ln>
                  <a:noFill/>
                </a:ln>
                <a:solidFill>
                  <a:schemeClr val="bg1"/>
                </a:solidFill>
                <a:effectLst/>
                <a:uLnTx/>
                <a:uFillTx/>
                <a:latin typeface="Montserrat" pitchFamily="2" charset="77"/>
              </a:rPr>
              <a:t>Generally, in the storyboards these definitions apply:</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LO = Local Object (causing the interaction)</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RO = Remote Object (affected by the interaction)</a:t>
            </a:r>
          </a:p>
        </p:txBody>
      </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181626" y="365125"/>
            <a:ext cx="12010373"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5807E611-2587-904F-A49B-464009C78A08}"/>
              </a:ext>
            </a:extLst>
          </p:cNvPr>
          <p:cNvSpPr/>
          <p:nvPr/>
        </p:nvSpPr>
        <p:spPr>
          <a:xfrm>
            <a:off x="2635184" y="4497102"/>
            <a:ext cx="465532" cy="448965"/>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3" name="Content Placeholder 2">
            <a:extLst>
              <a:ext uri="{FF2B5EF4-FFF2-40B4-BE49-F238E27FC236}">
                <a16:creationId xmlns:a16="http://schemas.microsoft.com/office/drawing/2014/main" id="{915418A7-4519-F744-8422-919804777255}"/>
              </a:ext>
            </a:extLst>
          </p:cNvPr>
          <p:cNvSpPr>
            <a:spLocks noGrp="1"/>
          </p:cNvSpPr>
          <p:nvPr>
            <p:ph idx="1"/>
          </p:nvPr>
        </p:nvSpPr>
        <p:spPr>
          <a:xfrm>
            <a:off x="5928128" y="588723"/>
            <a:ext cx="6263872" cy="5493322"/>
          </a:xfrm>
        </p:spPr>
        <p:txBody>
          <a:bodyPr>
            <a:noAutofit/>
          </a:bodyPr>
          <a:lstStyle/>
          <a:p>
            <a:pPr marL="342900" indent="-342900">
              <a:buFont typeface="+mj-lt"/>
              <a:buAutoNum type="arabicPeriod"/>
            </a:pPr>
            <a:r>
              <a:rPr lang="en-US" sz="1800" dirty="0">
                <a:solidFill>
                  <a:srgbClr val="FF0000"/>
                </a:solidFill>
              </a:rPr>
              <a:t>LV operator needs to enter within 30 m of HV to pass</a:t>
            </a:r>
          </a:p>
          <a:p>
            <a:pPr marL="342900" indent="-342900">
              <a:buFont typeface="+mj-lt"/>
              <a:buAutoNum type="arabicPeriod"/>
            </a:pPr>
            <a:r>
              <a:rPr lang="en-US" sz="1800" dirty="0">
                <a:solidFill>
                  <a:srgbClr val="FF0000"/>
                </a:solidFill>
              </a:rPr>
              <a:t>LV operator needs to perform the following once in range of HV (300 m V2X)</a:t>
            </a:r>
          </a:p>
          <a:p>
            <a:pPr marL="622300" lvl="1" indent="-261938">
              <a:buFont typeface="+mj-lt"/>
              <a:buAutoNum type="arabicPeriod"/>
            </a:pPr>
            <a:r>
              <a:rPr lang="en-US" sz="1400" dirty="0">
                <a:solidFill>
                  <a:srgbClr val="FF0000"/>
                </a:solidFill>
              </a:rPr>
              <a:t>Operator touches the specific HV icon on the user interface</a:t>
            </a:r>
          </a:p>
          <a:p>
            <a:pPr marL="622300" lvl="1" indent="-261938">
              <a:buFont typeface="+mj-lt"/>
              <a:buAutoNum type="arabicPeriod"/>
            </a:pPr>
            <a:r>
              <a:rPr lang="en-US" sz="1400" dirty="0">
                <a:solidFill>
                  <a:srgbClr val="FF0000"/>
                </a:solidFill>
              </a:rPr>
              <a:t>Selects the “Pass button”</a:t>
            </a:r>
          </a:p>
          <a:p>
            <a:pPr marL="342900" indent="-342900">
              <a:buFont typeface="+mj-lt"/>
              <a:buAutoNum type="arabicPeriod"/>
            </a:pPr>
            <a:r>
              <a:rPr lang="en-US" sz="1800" dirty="0">
                <a:solidFill>
                  <a:srgbClr val="FF0000"/>
                </a:solidFill>
              </a:rPr>
              <a:t>HV user screen brightens and receives audible message “Pass Request”</a:t>
            </a:r>
          </a:p>
          <a:p>
            <a:pPr marL="622300" lvl="1" indent="-261938"/>
            <a:r>
              <a:rPr lang="en-US" sz="1400" dirty="0">
                <a:solidFill>
                  <a:srgbClr val="FF0000"/>
                </a:solidFill>
              </a:rPr>
              <a:t>“Accept or Reject” button appears on user interface</a:t>
            </a:r>
          </a:p>
          <a:p>
            <a:pPr marL="622300" lvl="1" indent="-261938"/>
            <a:r>
              <a:rPr lang="en-US" sz="1400" dirty="0">
                <a:solidFill>
                  <a:srgbClr val="FF0000"/>
                </a:solidFill>
              </a:rPr>
              <a:t>Message appears on user interface “LV ID # would like to pass”</a:t>
            </a:r>
          </a:p>
          <a:p>
            <a:pPr marL="622300" lvl="1" indent="-261938"/>
            <a:r>
              <a:rPr lang="en-US" sz="1400" dirty="0">
                <a:solidFill>
                  <a:srgbClr val="FF0000"/>
                </a:solidFill>
              </a:rPr>
              <a:t>HV cannot press the “Accept” button until safe state is achieved, “Reject” button can be pressed</a:t>
            </a:r>
          </a:p>
          <a:p>
            <a:pPr marL="342900" indent="-342900">
              <a:buFont typeface="+mj-lt"/>
              <a:buAutoNum type="arabicPeriod"/>
            </a:pPr>
            <a:r>
              <a:rPr lang="en-US" sz="1800" dirty="0">
                <a:solidFill>
                  <a:srgbClr val="FF0000"/>
                </a:solidFill>
              </a:rPr>
              <a:t>HV engages safe state controls, if not already</a:t>
            </a:r>
          </a:p>
          <a:p>
            <a:pPr marL="622300" lvl="1" indent="-261938"/>
            <a:r>
              <a:rPr lang="en-US" sz="1400" dirty="0">
                <a:solidFill>
                  <a:srgbClr val="FF0000"/>
                </a:solidFill>
              </a:rPr>
              <a:t>Yellow safe state broadcast to all vehicles in range</a:t>
            </a:r>
          </a:p>
          <a:p>
            <a:pPr marL="342900" indent="-342900">
              <a:buFont typeface="+mj-lt"/>
              <a:buAutoNum type="arabicPeriod"/>
            </a:pPr>
            <a:r>
              <a:rPr lang="en-US" sz="1800" dirty="0">
                <a:solidFill>
                  <a:srgbClr val="FF0000"/>
                </a:solidFill>
              </a:rPr>
              <a:t>HV authorises LV to pass by pressing “Accept” button</a:t>
            </a:r>
          </a:p>
          <a:p>
            <a:pPr marL="622300" lvl="1" indent="-261938"/>
            <a:r>
              <a:rPr lang="en-US" sz="1400" dirty="0">
                <a:solidFill>
                  <a:srgbClr val="FF0000"/>
                </a:solidFill>
              </a:rPr>
              <a:t>Green safe state broadcast only to authorised LV</a:t>
            </a:r>
          </a:p>
          <a:p>
            <a:pPr marL="342900" indent="-342900">
              <a:buFont typeface="+mj-lt"/>
              <a:buAutoNum type="arabicPeriod"/>
            </a:pPr>
            <a:r>
              <a:rPr lang="en-US" sz="1800" dirty="0">
                <a:solidFill>
                  <a:srgbClr val="FF0000"/>
                </a:solidFill>
              </a:rPr>
              <a:t>User interface will display a graphical representation in both vehicles, LV is now authorised to enter zone to pass (relevant for that interaction only – timeout after 60 secs)</a:t>
            </a:r>
          </a:p>
          <a:p>
            <a:pPr marL="342900" indent="-342900">
              <a:buFont typeface="+mj-lt"/>
              <a:buAutoNum type="arabicPeriod"/>
            </a:pPr>
            <a:r>
              <a:rPr lang="en-US" sz="1800" dirty="0">
                <a:solidFill>
                  <a:srgbClr val="FF0000"/>
                </a:solidFill>
              </a:rPr>
              <a:t>If any condition of the safe state is broken during passing, approval on both vehicles is void and an event is triggered with an audible message of “Breach” on the LV and “Don’t Move” on the HV</a:t>
            </a:r>
          </a:p>
        </p:txBody>
      </p:sp>
      <p:pic>
        <p:nvPicPr>
          <p:cNvPr id="4" name="Picture 3">
            <a:extLst>
              <a:ext uri="{FF2B5EF4-FFF2-40B4-BE49-F238E27FC236}">
                <a16:creationId xmlns:a16="http://schemas.microsoft.com/office/drawing/2014/main" id="{3522438A-387F-1C40-9AAE-BB61B20E953D}"/>
              </a:ext>
            </a:extLst>
          </p:cNvPr>
          <p:cNvPicPr>
            <a:picLocks noChangeAspect="1"/>
          </p:cNvPicPr>
          <p:nvPr/>
        </p:nvPicPr>
        <p:blipFill>
          <a:blip r:embed="rId2"/>
          <a:stretch>
            <a:fillRect/>
          </a:stretch>
        </p:blipFill>
        <p:spPr>
          <a:xfrm rot="276781">
            <a:off x="2031999" y="1582966"/>
            <a:ext cx="2054943" cy="2054943"/>
          </a:xfrm>
          <a:prstGeom prst="rect">
            <a:avLst/>
          </a:prstGeom>
        </p:spPr>
      </p:pic>
      <p:sp>
        <p:nvSpPr>
          <p:cNvPr id="5" name="Oval 4">
            <a:extLst>
              <a:ext uri="{FF2B5EF4-FFF2-40B4-BE49-F238E27FC236}">
                <a16:creationId xmlns:a16="http://schemas.microsoft.com/office/drawing/2014/main" id="{CB5186E1-FF7D-3D43-8120-B08B24AA9DEE}"/>
              </a:ext>
            </a:extLst>
          </p:cNvPr>
          <p:cNvSpPr/>
          <p:nvPr/>
        </p:nvSpPr>
        <p:spPr>
          <a:xfrm>
            <a:off x="1612383" y="1274065"/>
            <a:ext cx="2851355" cy="3011847"/>
          </a:xfrm>
          <a:prstGeom prst="ellipse">
            <a:avLst/>
          </a:prstGeom>
          <a:solidFill>
            <a:srgbClr val="FFFF00">
              <a:alpha val="23000"/>
            </a:srgbClr>
          </a:solidFill>
          <a:ln w="3492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9" name="Group 8">
            <a:extLst>
              <a:ext uri="{FF2B5EF4-FFF2-40B4-BE49-F238E27FC236}">
                <a16:creationId xmlns:a16="http://schemas.microsoft.com/office/drawing/2014/main" id="{F187DD81-D271-4545-81FA-DF51F4657654}"/>
              </a:ext>
            </a:extLst>
          </p:cNvPr>
          <p:cNvGrpSpPr/>
          <p:nvPr/>
        </p:nvGrpSpPr>
        <p:grpSpPr>
          <a:xfrm rot="17839966" flipH="1">
            <a:off x="9506695" y="-1034827"/>
            <a:ext cx="1487987" cy="821426"/>
            <a:chOff x="1041421" y="4402972"/>
            <a:chExt cx="1161285" cy="729881"/>
          </a:xfrm>
        </p:grpSpPr>
        <p:pic>
          <p:nvPicPr>
            <p:cNvPr id="6" name="Picture 5">
              <a:extLst>
                <a:ext uri="{FF2B5EF4-FFF2-40B4-BE49-F238E27FC236}">
                  <a16:creationId xmlns:a16="http://schemas.microsoft.com/office/drawing/2014/main" id="{8E6BB2A6-CE87-8946-8E36-F33194ACDAA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rot="3656773" flipH="1">
              <a:off x="1199480" y="4728995"/>
              <a:ext cx="245799" cy="561917"/>
            </a:xfrm>
            <a:prstGeom prst="rect">
              <a:avLst/>
            </a:prstGeom>
          </p:spPr>
        </p:pic>
        <p:sp>
          <p:nvSpPr>
            <p:cNvPr id="7" name="Trapezoid 6">
              <a:extLst>
                <a:ext uri="{FF2B5EF4-FFF2-40B4-BE49-F238E27FC236}">
                  <a16:creationId xmlns:a16="http://schemas.microsoft.com/office/drawing/2014/main" id="{E6EC0718-FC29-5A4D-AAFB-D47BC9584EA3}"/>
                </a:ext>
              </a:extLst>
            </p:cNvPr>
            <p:cNvSpPr/>
            <p:nvPr/>
          </p:nvSpPr>
          <p:spPr>
            <a:xfrm rot="14301142">
              <a:off x="1651815" y="4591428"/>
              <a:ext cx="157316" cy="294969"/>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apezoid 7">
              <a:extLst>
                <a:ext uri="{FF2B5EF4-FFF2-40B4-BE49-F238E27FC236}">
                  <a16:creationId xmlns:a16="http://schemas.microsoft.com/office/drawing/2014/main" id="{EE5079C2-7289-224A-BC1E-2E787AF31AF6}"/>
                </a:ext>
              </a:extLst>
            </p:cNvPr>
            <p:cNvSpPr/>
            <p:nvPr/>
          </p:nvSpPr>
          <p:spPr>
            <a:xfrm rot="14301142">
              <a:off x="1875024" y="4348665"/>
              <a:ext cx="273375" cy="381989"/>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5BA3D4FD-E2E2-3E4C-8E21-7307D3E8EB99}"/>
              </a:ext>
            </a:extLst>
          </p:cNvPr>
          <p:cNvSpPr/>
          <p:nvPr/>
        </p:nvSpPr>
        <p:spPr>
          <a:xfrm>
            <a:off x="1622247" y="1271767"/>
            <a:ext cx="2851355" cy="3011847"/>
          </a:xfrm>
          <a:prstGeom prst="ellipse">
            <a:avLst/>
          </a:prstGeom>
          <a:solidFill>
            <a:srgbClr val="00B050">
              <a:alpha val="23000"/>
            </a:srgbClr>
          </a:solidFill>
          <a:ln w="349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17" name="Elbow Connector 16">
            <a:extLst>
              <a:ext uri="{FF2B5EF4-FFF2-40B4-BE49-F238E27FC236}">
                <a16:creationId xmlns:a16="http://schemas.microsoft.com/office/drawing/2014/main" id="{C7142DB2-E88B-4F4A-94C5-D71BADC6D854}"/>
              </a:ext>
            </a:extLst>
          </p:cNvPr>
          <p:cNvCxnSpPr>
            <a:cxnSpLocks/>
          </p:cNvCxnSpPr>
          <p:nvPr/>
        </p:nvCxnSpPr>
        <p:spPr>
          <a:xfrm rot="16200000" flipV="1">
            <a:off x="4261311" y="1073689"/>
            <a:ext cx="1455258" cy="1342187"/>
          </a:xfrm>
          <a:prstGeom prst="bentConnector3">
            <a:avLst>
              <a:gd name="adj1" fmla="val 5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3010966C-3D2C-8F45-ADA9-6C9193078A29}"/>
              </a:ext>
            </a:extLst>
          </p:cNvPr>
          <p:cNvCxnSpPr>
            <a:cxnSpLocks/>
            <a:stCxn id="36" idx="1"/>
          </p:cNvCxnSpPr>
          <p:nvPr/>
        </p:nvCxnSpPr>
        <p:spPr>
          <a:xfrm rot="10800000" flipV="1">
            <a:off x="2663688" y="825638"/>
            <a:ext cx="1386065" cy="1422134"/>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850186D-4D75-F645-87AA-39E8E7DFBC49}"/>
              </a:ext>
            </a:extLst>
          </p:cNvPr>
          <p:cNvSpPr txBox="1"/>
          <p:nvPr/>
        </p:nvSpPr>
        <p:spPr>
          <a:xfrm>
            <a:off x="582740" y="648083"/>
            <a:ext cx="950871" cy="1081549"/>
          </a:xfrm>
          <a:prstGeom prst="rect">
            <a:avLst/>
          </a:prstGeom>
          <a:noFill/>
          <a:ln w="127000">
            <a:solidFill>
              <a:schemeClr val="tx1"/>
            </a:solidFill>
          </a:ln>
        </p:spPr>
        <p:txBody>
          <a:bodyPr wrap="square" rtlCol="0">
            <a:spAutoFit/>
          </a:bodyPr>
          <a:lstStyle/>
          <a:p>
            <a:endParaRPr lang="en-US" dirty="0"/>
          </a:p>
        </p:txBody>
      </p:sp>
      <p:sp>
        <p:nvSpPr>
          <p:cNvPr id="26" name="Oval 25">
            <a:extLst>
              <a:ext uri="{FF2B5EF4-FFF2-40B4-BE49-F238E27FC236}">
                <a16:creationId xmlns:a16="http://schemas.microsoft.com/office/drawing/2014/main" id="{04F5819F-D35A-6F41-82C5-53129D2E1C4A}"/>
              </a:ext>
            </a:extLst>
          </p:cNvPr>
          <p:cNvSpPr/>
          <p:nvPr/>
        </p:nvSpPr>
        <p:spPr>
          <a:xfrm>
            <a:off x="765314" y="814940"/>
            <a:ext cx="302766" cy="619423"/>
          </a:xfrm>
          <a:prstGeom prst="ellipse">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Accept</a:t>
            </a:r>
          </a:p>
        </p:txBody>
      </p:sp>
      <p:sp>
        <p:nvSpPr>
          <p:cNvPr id="27" name="Rectangle 26">
            <a:extLst>
              <a:ext uri="{FF2B5EF4-FFF2-40B4-BE49-F238E27FC236}">
                <a16:creationId xmlns:a16="http://schemas.microsoft.com/office/drawing/2014/main" id="{96CB3E2D-4EEF-D24F-ACD4-A17F06C0B9F6}"/>
              </a:ext>
            </a:extLst>
          </p:cNvPr>
          <p:cNvSpPr/>
          <p:nvPr/>
        </p:nvSpPr>
        <p:spPr>
          <a:xfrm>
            <a:off x="657048" y="1462757"/>
            <a:ext cx="802918" cy="20851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a:t>LV  #1 WANTS TO PASS</a:t>
            </a:r>
          </a:p>
        </p:txBody>
      </p:sp>
      <p:sp>
        <p:nvSpPr>
          <p:cNvPr id="28" name="Oval 27">
            <a:extLst>
              <a:ext uri="{FF2B5EF4-FFF2-40B4-BE49-F238E27FC236}">
                <a16:creationId xmlns:a16="http://schemas.microsoft.com/office/drawing/2014/main" id="{15A1F0F3-7E65-524E-B205-FA3E49749834}"/>
              </a:ext>
            </a:extLst>
          </p:cNvPr>
          <p:cNvSpPr/>
          <p:nvPr/>
        </p:nvSpPr>
        <p:spPr>
          <a:xfrm>
            <a:off x="833964" y="936071"/>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29" name="TextBox 28">
            <a:extLst>
              <a:ext uri="{FF2B5EF4-FFF2-40B4-BE49-F238E27FC236}">
                <a16:creationId xmlns:a16="http://schemas.microsoft.com/office/drawing/2014/main" id="{E4ADF826-04AD-5F40-B37B-9A4565D54EEB}"/>
              </a:ext>
            </a:extLst>
          </p:cNvPr>
          <p:cNvSpPr txBox="1"/>
          <p:nvPr/>
        </p:nvSpPr>
        <p:spPr>
          <a:xfrm>
            <a:off x="1548795" y="4796545"/>
            <a:ext cx="950872" cy="707886"/>
          </a:xfrm>
          <a:prstGeom prst="rect">
            <a:avLst/>
          </a:prstGeom>
          <a:noFill/>
        </p:spPr>
        <p:txBody>
          <a:bodyPr wrap="square" rtlCol="0">
            <a:spAutoFit/>
          </a:bodyPr>
          <a:lstStyle/>
          <a:p>
            <a:r>
              <a:rPr lang="en-US" sz="2000" b="1" dirty="0"/>
              <a:t>LO = LV</a:t>
            </a:r>
          </a:p>
          <a:p>
            <a:endParaRPr lang="en-US" sz="2000" dirty="0"/>
          </a:p>
        </p:txBody>
      </p:sp>
      <p:sp>
        <p:nvSpPr>
          <p:cNvPr id="30" name="TextBox 29">
            <a:extLst>
              <a:ext uri="{FF2B5EF4-FFF2-40B4-BE49-F238E27FC236}">
                <a16:creationId xmlns:a16="http://schemas.microsoft.com/office/drawing/2014/main" id="{9C62B36D-BEB7-2343-A439-20A8AF76423D}"/>
              </a:ext>
            </a:extLst>
          </p:cNvPr>
          <p:cNvSpPr txBox="1"/>
          <p:nvPr/>
        </p:nvSpPr>
        <p:spPr>
          <a:xfrm>
            <a:off x="320430" y="2398473"/>
            <a:ext cx="1480931" cy="923330"/>
          </a:xfrm>
          <a:prstGeom prst="rect">
            <a:avLst/>
          </a:prstGeom>
          <a:noFill/>
        </p:spPr>
        <p:txBody>
          <a:bodyPr wrap="square" rtlCol="0">
            <a:spAutoFit/>
          </a:bodyPr>
          <a:lstStyle/>
          <a:p>
            <a:pPr marL="285750" indent="-285750">
              <a:buFont typeface="Wingdings" pitchFamily="2" charset="2"/>
              <a:buChar char="ü"/>
            </a:pPr>
            <a:r>
              <a:rPr lang="en-US" b="1" dirty="0"/>
              <a:t>O Kph</a:t>
            </a:r>
          </a:p>
          <a:p>
            <a:pPr marL="285750" indent="-285750">
              <a:buFont typeface="Wingdings" pitchFamily="2" charset="2"/>
              <a:buChar char="ü"/>
            </a:pPr>
            <a:r>
              <a:rPr lang="en-US" b="1" dirty="0"/>
              <a:t>Neutral</a:t>
            </a:r>
          </a:p>
          <a:p>
            <a:pPr marL="285750" indent="-285750">
              <a:buFont typeface="Wingdings" pitchFamily="2" charset="2"/>
              <a:buChar char="ü"/>
            </a:pPr>
            <a:r>
              <a:rPr lang="en-US" b="1" dirty="0"/>
              <a:t>Brake Set</a:t>
            </a:r>
          </a:p>
        </p:txBody>
      </p:sp>
      <p:sp>
        <p:nvSpPr>
          <p:cNvPr id="24" name="TextBox 23">
            <a:extLst>
              <a:ext uri="{FF2B5EF4-FFF2-40B4-BE49-F238E27FC236}">
                <a16:creationId xmlns:a16="http://schemas.microsoft.com/office/drawing/2014/main" id="{A077BE12-DF0C-BE4F-95B2-9B791865FDEC}"/>
              </a:ext>
            </a:extLst>
          </p:cNvPr>
          <p:cNvSpPr txBox="1"/>
          <p:nvPr/>
        </p:nvSpPr>
        <p:spPr>
          <a:xfrm>
            <a:off x="2576432" y="4422882"/>
            <a:ext cx="950871" cy="1081549"/>
          </a:xfrm>
          <a:prstGeom prst="rect">
            <a:avLst/>
          </a:prstGeom>
          <a:noFill/>
          <a:ln w="127000">
            <a:solidFill>
              <a:schemeClr val="tx1"/>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195B8A71-5BA2-AC4D-9CE8-A333C17C0101}"/>
              </a:ext>
            </a:extLst>
          </p:cNvPr>
          <p:cNvSpPr txBox="1"/>
          <p:nvPr/>
        </p:nvSpPr>
        <p:spPr>
          <a:xfrm>
            <a:off x="2852894" y="4946067"/>
            <a:ext cx="588929" cy="307777"/>
          </a:xfrm>
          <a:prstGeom prst="rect">
            <a:avLst/>
          </a:prstGeom>
          <a:noFill/>
          <a:ln>
            <a:solidFill>
              <a:schemeClr val="tx1"/>
            </a:solidFill>
          </a:ln>
        </p:spPr>
        <p:txBody>
          <a:bodyPr wrap="square" rtlCol="0">
            <a:spAutoFit/>
          </a:bodyPr>
          <a:lstStyle/>
          <a:p>
            <a:r>
              <a:rPr lang="en-US" sz="700" dirty="0"/>
              <a:t>    PASS</a:t>
            </a:r>
          </a:p>
          <a:p>
            <a:r>
              <a:rPr lang="en-US" sz="700" dirty="0"/>
              <a:t>    ACCESS</a:t>
            </a:r>
          </a:p>
        </p:txBody>
      </p:sp>
      <p:pic>
        <p:nvPicPr>
          <p:cNvPr id="20" name="Graphic 19" descr="Checkmark">
            <a:extLst>
              <a:ext uri="{FF2B5EF4-FFF2-40B4-BE49-F238E27FC236}">
                <a16:creationId xmlns:a16="http://schemas.microsoft.com/office/drawing/2014/main" id="{8F05D313-7746-E244-8648-BFFED45CB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85218" y="4963657"/>
            <a:ext cx="119391" cy="119391"/>
          </a:xfrm>
          <a:prstGeom prst="rect">
            <a:avLst/>
          </a:prstGeom>
        </p:spPr>
      </p:pic>
      <p:sp>
        <p:nvSpPr>
          <p:cNvPr id="33" name="Oval 32">
            <a:extLst>
              <a:ext uri="{FF2B5EF4-FFF2-40B4-BE49-F238E27FC236}">
                <a16:creationId xmlns:a16="http://schemas.microsoft.com/office/drawing/2014/main" id="{6FCFFD3B-36F8-D940-85CC-7948EB1E1F51}"/>
              </a:ext>
            </a:extLst>
          </p:cNvPr>
          <p:cNvSpPr/>
          <p:nvPr/>
        </p:nvSpPr>
        <p:spPr>
          <a:xfrm>
            <a:off x="2636469" y="4497057"/>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pic>
        <p:nvPicPr>
          <p:cNvPr id="35" name="Picture 34">
            <a:extLst>
              <a:ext uri="{FF2B5EF4-FFF2-40B4-BE49-F238E27FC236}">
                <a16:creationId xmlns:a16="http://schemas.microsoft.com/office/drawing/2014/main" id="{8ED39277-0929-CE43-9DC8-6D66DA61430F}"/>
              </a:ext>
            </a:extLst>
          </p:cNvPr>
          <p:cNvPicPr/>
          <p:nvPr/>
        </p:nvPicPr>
        <p:blipFill>
          <a:blip r:embed="rId6">
            <a:extLst>
              <a:ext uri="{28A0092B-C50C-407E-A947-70E740481C1C}">
                <a14:useLocalDpi xmlns:a14="http://schemas.microsoft.com/office/drawing/2010/main" val="0"/>
              </a:ext>
            </a:extLst>
          </a:blip>
          <a:srcRect/>
          <a:stretch/>
        </p:blipFill>
        <p:spPr bwMode="auto">
          <a:xfrm rot="16200000">
            <a:off x="2746388" y="4621355"/>
            <a:ext cx="252848" cy="204241"/>
          </a:xfrm>
          <a:prstGeom prst="rect">
            <a:avLst/>
          </a:prstGeom>
          <a:noFill/>
          <a:ln>
            <a:noFill/>
          </a:ln>
        </p:spPr>
      </p:pic>
      <p:pic>
        <p:nvPicPr>
          <p:cNvPr id="36" name="Graphic 35" descr="Wireless router">
            <a:extLst>
              <a:ext uri="{FF2B5EF4-FFF2-40B4-BE49-F238E27FC236}">
                <a16:creationId xmlns:a16="http://schemas.microsoft.com/office/drawing/2014/main" id="{C37BFA4C-CA99-5643-B8B7-7E74FD5A6F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49752" y="589526"/>
            <a:ext cx="472223" cy="472223"/>
          </a:xfrm>
          <a:prstGeom prst="rect">
            <a:avLst/>
          </a:prstGeom>
        </p:spPr>
      </p:pic>
      <p:sp>
        <p:nvSpPr>
          <p:cNvPr id="15" name="Rectangle 14">
            <a:extLst>
              <a:ext uri="{FF2B5EF4-FFF2-40B4-BE49-F238E27FC236}">
                <a16:creationId xmlns:a16="http://schemas.microsoft.com/office/drawing/2014/main" id="{7CA6D81C-00BB-434A-A792-1EA4D5ACDEC5}"/>
              </a:ext>
            </a:extLst>
          </p:cNvPr>
          <p:cNvSpPr/>
          <p:nvPr/>
        </p:nvSpPr>
        <p:spPr>
          <a:xfrm>
            <a:off x="564480" y="1779050"/>
            <a:ext cx="971100" cy="369332"/>
          </a:xfrm>
          <a:prstGeom prst="rect">
            <a:avLst/>
          </a:prstGeom>
        </p:spPr>
        <p:txBody>
          <a:bodyPr wrap="none">
            <a:spAutoFit/>
          </a:bodyPr>
          <a:lstStyle/>
          <a:p>
            <a:r>
              <a:rPr lang="en-US" b="1" dirty="0"/>
              <a:t>RO = HV</a:t>
            </a:r>
            <a:endParaRPr lang="en-US" dirty="0"/>
          </a:p>
        </p:txBody>
      </p:sp>
      <p:sp>
        <p:nvSpPr>
          <p:cNvPr id="53" name="Oval 52">
            <a:extLst>
              <a:ext uri="{FF2B5EF4-FFF2-40B4-BE49-F238E27FC236}">
                <a16:creationId xmlns:a16="http://schemas.microsoft.com/office/drawing/2014/main" id="{02657512-18F6-5044-B856-B00322064BD0}"/>
              </a:ext>
            </a:extLst>
          </p:cNvPr>
          <p:cNvSpPr/>
          <p:nvPr/>
        </p:nvSpPr>
        <p:spPr>
          <a:xfrm>
            <a:off x="1077944" y="832890"/>
            <a:ext cx="302766" cy="619423"/>
          </a:xfrm>
          <a:prstGeom prst="ellipse">
            <a:avLst/>
          </a:prstGeom>
          <a:solidFill>
            <a:srgbClr val="E96E98"/>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REJECT</a:t>
            </a:r>
          </a:p>
        </p:txBody>
      </p:sp>
      <p:sp>
        <p:nvSpPr>
          <p:cNvPr id="11" name="TextBox 10"/>
          <p:cNvSpPr txBox="1"/>
          <p:nvPr/>
        </p:nvSpPr>
        <p:spPr>
          <a:xfrm>
            <a:off x="-33023" y="5576503"/>
            <a:ext cx="5790986" cy="900246"/>
          </a:xfrm>
          <a:prstGeom prst="rect">
            <a:avLst/>
          </a:prstGeom>
          <a:noFill/>
        </p:spPr>
        <p:txBody>
          <a:bodyPr wrap="square" rtlCol="0">
            <a:spAutoFit/>
          </a:bodyPr>
          <a:lstStyle/>
          <a:p>
            <a:r>
              <a:rPr lang="en-US" sz="1050" dirty="0">
                <a:solidFill>
                  <a:srgbClr val="FF0000"/>
                </a:solidFill>
              </a:rPr>
              <a:t>Not applicable for LV to LV &amp; MV interactions nor MV to MV &amp; LV interactions nor tracked loading unit to tracked loading unit interactions.</a:t>
            </a:r>
          </a:p>
          <a:p>
            <a:r>
              <a:rPr lang="en-US" sz="1050" dirty="0">
                <a:solidFill>
                  <a:srgbClr val="FF0000"/>
                </a:solidFill>
              </a:rPr>
              <a:t>30 metre zone must be visible on all user interface at all times when the vehicle is stationary (red), in a safe state (yellow).  An acknowledged safe state (green) will only be visible to the two vehicles that are interacting.</a:t>
            </a:r>
          </a:p>
        </p:txBody>
      </p:sp>
      <p:sp>
        <p:nvSpPr>
          <p:cNvPr id="12" name="TextBox 11">
            <a:extLst>
              <a:ext uri="{FF2B5EF4-FFF2-40B4-BE49-F238E27FC236}">
                <a16:creationId xmlns:a16="http://schemas.microsoft.com/office/drawing/2014/main" id="{95B9A48E-6E69-0D11-5533-FAEAEAB86BF8}"/>
              </a:ext>
            </a:extLst>
          </p:cNvPr>
          <p:cNvSpPr txBox="1"/>
          <p:nvPr/>
        </p:nvSpPr>
        <p:spPr>
          <a:xfrm>
            <a:off x="0" y="6464283"/>
            <a:ext cx="6205356" cy="430887"/>
          </a:xfrm>
          <a:prstGeom prst="rect">
            <a:avLst/>
          </a:prstGeom>
          <a:noFill/>
        </p:spPr>
        <p:txBody>
          <a:bodyPr wrap="square" rtlCol="0">
            <a:spAutoFit/>
          </a:bodyPr>
          <a:lstStyle/>
          <a:p>
            <a:r>
              <a:rPr lang="en-US" sz="11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D4641831-B4D9-4BC8-2CDC-5D6BCFBF77C6}"/>
              </a:ext>
            </a:extLst>
          </p:cNvPr>
          <p:cNvSpPr txBox="1"/>
          <p:nvPr/>
        </p:nvSpPr>
        <p:spPr>
          <a:xfrm>
            <a:off x="265667" y="142466"/>
            <a:ext cx="11151807"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7A: </a:t>
            </a:r>
            <a:r>
              <a:rPr lang="en-US" sz="2400" dirty="0">
                <a:latin typeface="Heebo" pitchFamily="2" charset="-79"/>
                <a:cs typeface="Heebo" pitchFamily="2" charset="-79"/>
              </a:rPr>
              <a:t>Passing stationary heavy vehicle – dump and dig face</a:t>
            </a:r>
            <a:endParaRPr lang="en-US" sz="1800" dirty="0">
              <a:latin typeface="Heebo" pitchFamily="2" charset="-79"/>
              <a:cs typeface="Heebo" pitchFamily="2" charset="-79"/>
            </a:endParaRPr>
          </a:p>
        </p:txBody>
      </p:sp>
    </p:spTree>
    <p:extLst>
      <p:ext uri="{BB962C8B-B14F-4D97-AF65-F5344CB8AC3E}">
        <p14:creationId xmlns:p14="http://schemas.microsoft.com/office/powerpoint/2010/main" val="640636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0.08295 0.15023 L -0.41224 0.57199 " pathEditMode="relative" rAng="0" ptsTypes="AA">
                                      <p:cBhvr>
                                        <p:cTn id="18" dur="2000" fill="hold"/>
                                        <p:tgtEl>
                                          <p:spTgt spid="9"/>
                                        </p:tgtEl>
                                        <p:attrNameLst>
                                          <p:attrName>ppt_x</p:attrName>
                                          <p:attrName>ppt_y</p:attrName>
                                        </p:attrNameLst>
                                      </p:cBhvr>
                                      <p:rCtr x="-16471" y="21088"/>
                                    </p:animMotion>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nodeType="clickEffect">
                                  <p:stCondLst>
                                    <p:cond delay="0"/>
                                  </p:stCondLst>
                                  <p:childTnLst>
                                    <p:anim calcmode="discrete" valueType="str">
                                      <p:cBhvr>
                                        <p:cTn id="38"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6"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par>
                          <p:cTn id="48" fill="hold">
                            <p:stCondLst>
                              <p:cond delay="3500"/>
                            </p:stCondLst>
                            <p:childTnLst>
                              <p:par>
                                <p:cTn id="49" presetID="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dissolv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dissolve">
                                      <p:cBhvr>
                                        <p:cTn id="66" dur="500"/>
                                        <p:tgtEl>
                                          <p:spTgt spid="3">
                                            <p:txEl>
                                              <p:pRg st="5" end="5"/>
                                            </p:txEl>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Scale>
                                      <p:cBhvr>
                                        <p:cTn id="6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6"/>
                                        </p:tgtEl>
                                        <p:attrNameLst>
                                          <p:attrName>ppt_x</p:attrName>
                                          <p:attrName>ppt_y</p:attrName>
                                        </p:attrNameLst>
                                      </p:cBhvr>
                                    </p:animMotion>
                                    <p:animEffect transition="in" filter="fade">
                                      <p:cBhvr>
                                        <p:cTn id="71" dur="1000"/>
                                        <p:tgtEl>
                                          <p:spTgt spid="26"/>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Scale>
                                      <p:cBhvr>
                                        <p:cTn id="7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53"/>
                                        </p:tgtEl>
                                        <p:attrNameLst>
                                          <p:attrName>ppt_x</p:attrName>
                                          <p:attrName>ppt_y</p:attrName>
                                        </p:attrNameLst>
                                      </p:cBhvr>
                                    </p:animMotion>
                                    <p:animEffect transition="in" filter="fade">
                                      <p:cBhvr>
                                        <p:cTn id="76" dur="1000"/>
                                        <p:tgtEl>
                                          <p:spTgt spid="53"/>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Scale>
                                      <p:cBhvr>
                                        <p:cTn id="7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25"/>
                                        </p:tgtEl>
                                        <p:attrNameLst>
                                          <p:attrName>ppt_x</p:attrName>
                                          <p:attrName>ppt_y</p:attrName>
                                        </p:attrNameLst>
                                      </p:cBhvr>
                                    </p:animMotion>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dissolve">
                                      <p:cBhvr>
                                        <p:cTn id="86" dur="500"/>
                                        <p:tgtEl>
                                          <p:spTgt spid="3">
                                            <p:txEl>
                                              <p:pRg st="6" end="6"/>
                                            </p:txEl>
                                          </p:spTgt>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Scale>
                                      <p:cBhvr>
                                        <p:cTn id="8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7"/>
                                        </p:tgtEl>
                                        <p:attrNameLst>
                                          <p:attrName>ppt_x</p:attrName>
                                          <p:attrName>ppt_y</p:attrName>
                                        </p:attrNameLst>
                                      </p:cBhvr>
                                    </p:animMotion>
                                    <p:animEffect transition="in" filter="fade">
                                      <p:cBhvr>
                                        <p:cTn id="91" dur="10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3">
                                            <p:txEl>
                                              <p:pRg st="7" end="7"/>
                                            </p:txEl>
                                          </p:spTgt>
                                        </p:tgtEl>
                                        <p:attrNameLst>
                                          <p:attrName>style.visibility</p:attrName>
                                        </p:attrNameLst>
                                      </p:cBhvr>
                                      <p:to>
                                        <p:strVal val="visible"/>
                                      </p:to>
                                    </p:set>
                                    <p:animEffect transition="in" filter="dissolve">
                                      <p:cBhvr>
                                        <p:cTn id="96" dur="500"/>
                                        <p:tgtEl>
                                          <p:spTgt spid="3">
                                            <p:txEl>
                                              <p:pRg st="7" end="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Effect transition="in" filter="dissolve">
                                      <p:cBhvr>
                                        <p:cTn id="101" dur="500"/>
                                        <p:tgtEl>
                                          <p:spTgt spid="3">
                                            <p:txEl>
                                              <p:pRg st="8" end="8"/>
                                            </p:txEl>
                                          </p:spTgt>
                                        </p:tgtEl>
                                      </p:cBhvr>
                                    </p:animEffect>
                                  </p:childTnLst>
                                </p:cTn>
                              </p:par>
                              <p:par>
                                <p:cTn id="102" presetID="1" presetClass="exit" presetSubtype="0" fill="hold"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3">
                                            <p:txEl>
                                              <p:pRg st="9" end="9"/>
                                            </p:txEl>
                                          </p:spTgt>
                                        </p:tgtEl>
                                        <p:attrNameLst>
                                          <p:attrName>style.visibility</p:attrName>
                                        </p:attrNameLst>
                                      </p:cBhvr>
                                      <p:to>
                                        <p:strVal val="visible"/>
                                      </p:to>
                                    </p:set>
                                    <p:animEffect transition="in" filter="dissolve">
                                      <p:cBhvr>
                                        <p:cTn id="116" dur="500"/>
                                        <p:tgtEl>
                                          <p:spTgt spid="3">
                                            <p:txEl>
                                              <p:pRg st="9" end="9"/>
                                            </p:txEl>
                                          </p:spTgt>
                                        </p:tgtEl>
                                      </p:cBhvr>
                                    </p:animEffect>
                                  </p:childTnLst>
                                </p:cTn>
                              </p:par>
                              <p:par>
                                <p:cTn id="117" presetID="9" presetClass="entr" presetSubtype="0" fill="hold" nodeType="withEffect">
                                  <p:stCondLst>
                                    <p:cond delay="1000"/>
                                  </p:stCondLst>
                                  <p:childTnLst>
                                    <p:set>
                                      <p:cBhvr>
                                        <p:cTn id="118" dur="1" fill="hold">
                                          <p:stCondLst>
                                            <p:cond delay="0"/>
                                          </p:stCondLst>
                                        </p:cTn>
                                        <p:tgtEl>
                                          <p:spTgt spid="30">
                                            <p:txEl>
                                              <p:pRg st="0" end="0"/>
                                            </p:txEl>
                                          </p:spTgt>
                                        </p:tgtEl>
                                        <p:attrNameLst>
                                          <p:attrName>style.visibility</p:attrName>
                                        </p:attrNameLst>
                                      </p:cBhvr>
                                      <p:to>
                                        <p:strVal val="visible"/>
                                      </p:to>
                                    </p:set>
                                    <p:animEffect transition="in" filter="dissolve">
                                      <p:cBhvr>
                                        <p:cTn id="119" dur="500"/>
                                        <p:tgtEl>
                                          <p:spTgt spid="30">
                                            <p:txEl>
                                              <p:pRg st="0" end="0"/>
                                            </p:txEl>
                                          </p:spTgt>
                                        </p:tgtEl>
                                      </p:cBhvr>
                                    </p:animEffect>
                                  </p:childTnLst>
                                </p:cTn>
                              </p:par>
                              <p:par>
                                <p:cTn id="120" presetID="9" presetClass="entr" presetSubtype="0" fill="hold" nodeType="withEffect">
                                  <p:stCondLst>
                                    <p:cond delay="2000"/>
                                  </p:stCondLst>
                                  <p:childTnLst>
                                    <p:set>
                                      <p:cBhvr>
                                        <p:cTn id="121" dur="1" fill="hold">
                                          <p:stCondLst>
                                            <p:cond delay="0"/>
                                          </p:stCondLst>
                                        </p:cTn>
                                        <p:tgtEl>
                                          <p:spTgt spid="30">
                                            <p:txEl>
                                              <p:pRg st="1" end="1"/>
                                            </p:txEl>
                                          </p:spTgt>
                                        </p:tgtEl>
                                        <p:attrNameLst>
                                          <p:attrName>style.visibility</p:attrName>
                                        </p:attrNameLst>
                                      </p:cBhvr>
                                      <p:to>
                                        <p:strVal val="visible"/>
                                      </p:to>
                                    </p:set>
                                    <p:animEffect transition="in" filter="dissolve">
                                      <p:cBhvr>
                                        <p:cTn id="122" dur="500"/>
                                        <p:tgtEl>
                                          <p:spTgt spid="30">
                                            <p:txEl>
                                              <p:pRg st="1" end="1"/>
                                            </p:txEl>
                                          </p:spTgt>
                                        </p:tgtEl>
                                      </p:cBhvr>
                                    </p:animEffect>
                                  </p:childTnLst>
                                </p:cTn>
                              </p:par>
                              <p:par>
                                <p:cTn id="123" presetID="9" presetClass="entr" presetSubtype="0" fill="hold" nodeType="withEffect">
                                  <p:stCondLst>
                                    <p:cond delay="3000"/>
                                  </p:stCondLst>
                                  <p:childTnLst>
                                    <p:set>
                                      <p:cBhvr>
                                        <p:cTn id="124" dur="1" fill="hold">
                                          <p:stCondLst>
                                            <p:cond delay="0"/>
                                          </p:stCondLst>
                                        </p:cTn>
                                        <p:tgtEl>
                                          <p:spTgt spid="30">
                                            <p:txEl>
                                              <p:pRg st="2" end="2"/>
                                            </p:txEl>
                                          </p:spTgt>
                                        </p:tgtEl>
                                        <p:attrNameLst>
                                          <p:attrName>style.visibility</p:attrName>
                                        </p:attrNameLst>
                                      </p:cBhvr>
                                      <p:to>
                                        <p:strVal val="visible"/>
                                      </p:to>
                                    </p:set>
                                    <p:animEffect transition="in" filter="dissolve">
                                      <p:cBhvr>
                                        <p:cTn id="125" dur="500"/>
                                        <p:tgtEl>
                                          <p:spTgt spid="30">
                                            <p:txEl>
                                              <p:pRg st="2" end="2"/>
                                            </p:txEl>
                                          </p:spTgt>
                                        </p:tgtEl>
                                      </p:cBhvr>
                                    </p:animEffect>
                                  </p:childTnLst>
                                </p:cTn>
                              </p:par>
                              <p:par>
                                <p:cTn id="126" presetID="2" presetClass="entr" presetSubtype="4" fill="hold" grpId="0" nodeType="withEffect">
                                  <p:stCondLst>
                                    <p:cond delay="3000"/>
                                  </p:stCondLst>
                                  <p:childTnLst>
                                    <p:set>
                                      <p:cBhvr>
                                        <p:cTn id="127" dur="1" fill="hold">
                                          <p:stCondLst>
                                            <p:cond delay="0"/>
                                          </p:stCondLst>
                                        </p:cTn>
                                        <p:tgtEl>
                                          <p:spTgt spid="5"/>
                                        </p:tgtEl>
                                        <p:attrNameLst>
                                          <p:attrName>style.visibility</p:attrName>
                                        </p:attrNameLst>
                                      </p:cBhvr>
                                      <p:to>
                                        <p:strVal val="visible"/>
                                      </p:to>
                                    </p:set>
                                    <p:anim calcmode="lin" valueType="num">
                                      <p:cBhvr additive="base">
                                        <p:cTn id="128" dur="500" fill="hold"/>
                                        <p:tgtEl>
                                          <p:spTgt spid="5"/>
                                        </p:tgtEl>
                                        <p:attrNameLst>
                                          <p:attrName>ppt_x</p:attrName>
                                        </p:attrNameLst>
                                      </p:cBhvr>
                                      <p:tavLst>
                                        <p:tav tm="0">
                                          <p:val>
                                            <p:strVal val="#ppt_x"/>
                                          </p:val>
                                        </p:tav>
                                        <p:tav tm="100000">
                                          <p:val>
                                            <p:strVal val="#ppt_x"/>
                                          </p:val>
                                        </p:tav>
                                      </p:tavLst>
                                    </p:anim>
                                    <p:anim calcmode="lin" valueType="num">
                                      <p:cBhvr additive="base">
                                        <p:cTn id="129" dur="500" fill="hold"/>
                                        <p:tgtEl>
                                          <p:spTgt spid="5"/>
                                        </p:tgtEl>
                                        <p:attrNameLst>
                                          <p:attrName>ppt_y</p:attrName>
                                        </p:attrNameLst>
                                      </p:cBhvr>
                                      <p:tavLst>
                                        <p:tav tm="0">
                                          <p:val>
                                            <p:strVal val="1+#ppt_h/2"/>
                                          </p:val>
                                        </p:tav>
                                        <p:tav tm="100000">
                                          <p:val>
                                            <p:strVal val="#ppt_y"/>
                                          </p:val>
                                        </p:tav>
                                      </p:tavLst>
                                    </p:anim>
                                  </p:childTnLst>
                                </p:cTn>
                              </p:par>
                              <p:par>
                                <p:cTn id="130" presetID="1" presetClass="entr" presetSubtype="0" fill="hold" grpId="0" nodeType="withEffect">
                                  <p:stCondLst>
                                    <p:cond delay="3000"/>
                                  </p:stCondLst>
                                  <p:childTnLst>
                                    <p:set>
                                      <p:cBhvr>
                                        <p:cTn id="131" dur="1" fill="hold">
                                          <p:stCondLst>
                                            <p:cond delay="0"/>
                                          </p:stCondLst>
                                        </p:cTn>
                                        <p:tgtEl>
                                          <p:spTgt spid="3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3">
                                            <p:txEl>
                                              <p:pRg st="10" end="10"/>
                                            </p:txEl>
                                          </p:spTgt>
                                        </p:tgtEl>
                                        <p:attrNameLst>
                                          <p:attrName>style.visibility</p:attrName>
                                        </p:attrNameLst>
                                      </p:cBhvr>
                                      <p:to>
                                        <p:strVal val="visible"/>
                                      </p:to>
                                    </p:set>
                                    <p:animEffect transition="in" filter="dissolve">
                                      <p:cBhvr>
                                        <p:cTn id="136" dur="500"/>
                                        <p:tgtEl>
                                          <p:spTgt spid="3">
                                            <p:txEl>
                                              <p:pRg st="10" end="1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3">
                                            <p:txEl>
                                              <p:pRg st="11" end="11"/>
                                            </p:txEl>
                                          </p:spTgt>
                                        </p:tgtEl>
                                        <p:attrNameLst>
                                          <p:attrName>style.visibility</p:attrName>
                                        </p:attrNameLst>
                                      </p:cBhvr>
                                      <p:to>
                                        <p:strVal val="visible"/>
                                      </p:to>
                                    </p:set>
                                    <p:animEffect transition="in" filter="dissolve">
                                      <p:cBhvr>
                                        <p:cTn id="141" dur="500"/>
                                        <p:tgtEl>
                                          <p:spTgt spid="3">
                                            <p:txEl>
                                              <p:pRg st="11" end="11"/>
                                            </p:txEl>
                                          </p:spTgt>
                                        </p:tgtEl>
                                      </p:cBhvr>
                                    </p:animEffect>
                                  </p:childTnLst>
                                </p:cTn>
                              </p:par>
                              <p:par>
                                <p:cTn id="142" presetID="1" presetClass="exit" presetSubtype="0" fill="hold" grpId="0" nodeType="withEffect">
                                  <p:stCondLst>
                                    <p:cond delay="0"/>
                                  </p:stCondLst>
                                  <p:childTnLst>
                                    <p:set>
                                      <p:cBhvr>
                                        <p:cTn id="143" dur="1" fill="hold">
                                          <p:stCondLst>
                                            <p:cond delay="0"/>
                                          </p:stCondLst>
                                        </p:cTn>
                                        <p:tgtEl>
                                          <p:spTgt spid="30">
                                            <p:txEl>
                                              <p:pRg st="0" end="0"/>
                                            </p:txEl>
                                          </p:spTgt>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30">
                                            <p:txEl>
                                              <p:pRg st="1" end="1"/>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30">
                                            <p:txEl>
                                              <p:pRg st="2" end="2"/>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26"/>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53"/>
                                        </p:tgtEl>
                                        <p:attrNameLst>
                                          <p:attrName>style.visibility</p:attrName>
                                        </p:attrNameLst>
                                      </p:cBhvr>
                                      <p:to>
                                        <p:strVal val="hidden"/>
                                      </p:to>
                                    </p:set>
                                  </p:childTnLst>
                                </p:cTn>
                              </p:par>
                              <p:par>
                                <p:cTn id="154" presetID="1" presetClass="exit" presetSubtype="0" fill="hold" grpId="1" nodeType="withEffect">
                                  <p:stCondLst>
                                    <p:cond delay="3000"/>
                                  </p:stCondLst>
                                  <p:childTnLst>
                                    <p:set>
                                      <p:cBhvr>
                                        <p:cTn id="155" dur="1" fill="hold">
                                          <p:stCondLst>
                                            <p:cond delay="0"/>
                                          </p:stCondLst>
                                        </p:cTn>
                                        <p:tgtEl>
                                          <p:spTgt spid="27"/>
                                        </p:tgtEl>
                                        <p:attrNameLst>
                                          <p:attrName>style.visibility</p:attrName>
                                        </p:attrNameLst>
                                      </p:cBhvr>
                                      <p:to>
                                        <p:strVal val="hidden"/>
                                      </p:to>
                                    </p:set>
                                  </p:childTnLst>
                                </p:cTn>
                              </p:par>
                              <p:par>
                                <p:cTn id="156" presetID="1" presetClass="exit" presetSubtype="0" fill="hold" grpId="1" nodeType="withEffect">
                                  <p:stCondLst>
                                    <p:cond delay="1000"/>
                                  </p:stCondLst>
                                  <p:childTnLst>
                                    <p:set>
                                      <p:cBhvr>
                                        <p:cTn id="157" dur="1" fill="hold">
                                          <p:stCondLst>
                                            <p:cond delay="0"/>
                                          </p:stCondLst>
                                        </p:cTn>
                                        <p:tgtEl>
                                          <p:spTgt spid="5"/>
                                        </p:tgtEl>
                                        <p:attrNameLst>
                                          <p:attrName>style.visibility</p:attrName>
                                        </p:attrNameLst>
                                      </p:cBhvr>
                                      <p:to>
                                        <p:strVal val="hidden"/>
                                      </p:to>
                                    </p:set>
                                  </p:childTnLst>
                                </p:cTn>
                              </p:par>
                              <p:par>
                                <p:cTn id="158" presetID="1" presetClass="entr" presetSubtype="0" fill="hold" grpId="0" nodeType="withEffect">
                                  <p:stCondLst>
                                    <p:cond delay="500"/>
                                  </p:stCondLst>
                                  <p:childTnLst>
                                    <p:set>
                                      <p:cBhvr>
                                        <p:cTn id="159" dur="1" fill="hold">
                                          <p:stCondLst>
                                            <p:cond delay="0"/>
                                          </p:stCondLst>
                                        </p:cTn>
                                        <p:tgtEl>
                                          <p:spTgt spid="14"/>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3">
                                            <p:txEl>
                                              <p:pRg st="12" end="12"/>
                                            </p:txEl>
                                          </p:spTgt>
                                        </p:tgtEl>
                                        <p:attrNameLst>
                                          <p:attrName>style.visibility</p:attrName>
                                        </p:attrNameLst>
                                      </p:cBhvr>
                                      <p:to>
                                        <p:strVal val="visible"/>
                                      </p:to>
                                    </p:set>
                                    <p:animEffect transition="in" filter="dissolve">
                                      <p:cBhvr>
                                        <p:cTn id="168" dur="500"/>
                                        <p:tgtEl>
                                          <p:spTgt spid="3">
                                            <p:txEl>
                                              <p:pRg st="12" end="12"/>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3">
                                            <p:txEl>
                                              <p:pRg st="13" end="13"/>
                                            </p:txEl>
                                          </p:spTgt>
                                        </p:tgtEl>
                                        <p:attrNameLst>
                                          <p:attrName>style.visibility</p:attrName>
                                        </p:attrNameLst>
                                      </p:cBhvr>
                                      <p:to>
                                        <p:strVal val="visible"/>
                                      </p:to>
                                    </p:set>
                                    <p:animEffect transition="in" filter="dissolve">
                                      <p:cBhvr>
                                        <p:cTn id="173" dur="500"/>
                                        <p:tgtEl>
                                          <p:spTgt spid="3">
                                            <p:txEl>
                                              <p:pRg st="13" end="13"/>
                                            </p:txEl>
                                          </p:spTgt>
                                        </p:tgtEl>
                                      </p:cBhvr>
                                    </p:animEffect>
                                  </p:childTnLst>
                                </p:cTn>
                              </p:par>
                              <p:par>
                                <p:cTn id="174" presetID="42" presetClass="path" presetSubtype="0" accel="50000" decel="50000" fill="hold" nodeType="withEffect">
                                  <p:stCondLst>
                                    <p:cond delay="0"/>
                                  </p:stCondLst>
                                  <p:childTnLst>
                                    <p:animMotion origin="layout" path="M -0.41224 0.57199 L -0.77696 0.85046 " pathEditMode="relative" rAng="0" ptsTypes="AA">
                                      <p:cBhvr>
                                        <p:cTn id="175" dur="5000" fill="hold"/>
                                        <p:tgtEl>
                                          <p:spTgt spid="9"/>
                                        </p:tgtEl>
                                        <p:attrNameLst>
                                          <p:attrName>ppt_x</p:attrName>
                                          <p:attrName>ppt_y</p:attrName>
                                        </p:attrNameLst>
                                      </p:cBhvr>
                                      <p:rCtr x="-18242" y="1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5" grpId="1" animBg="1"/>
      <p:bldP spid="14" grpId="0" animBg="1"/>
      <p:bldP spid="25" grpId="0" animBg="1"/>
      <p:bldP spid="26" grpId="0" animBg="1"/>
      <p:bldP spid="26" grpId="1" animBg="1"/>
      <p:bldP spid="27" grpId="0" animBg="1"/>
      <p:bldP spid="27" grpId="1" animBg="1"/>
      <p:bldP spid="28" grpId="0" animBg="1"/>
      <p:bldP spid="30" grpId="0" build="allAtOnce"/>
      <p:bldP spid="24" grpId="0" animBg="1"/>
      <p:bldP spid="16" grpId="0" animBg="1"/>
      <p:bldP spid="16" grpId="1" animBg="1"/>
      <p:bldP spid="33" grpId="0" animBg="1"/>
      <p:bldP spid="53" grpId="0" animBg="1"/>
      <p:bldP spid="5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2.xml><?xml version="1.0" encoding="utf-8"?>
<ds:datastoreItem xmlns:ds="http://schemas.openxmlformats.org/officeDocument/2006/customXml" ds:itemID="{9E5FCE03-F201-43E4-B07B-4841C2A972DE}">
  <ds:schemaRefs>
    <ds:schemaRef ds:uri="http://schemas.microsoft.com/office/infopath/2007/PartnerControls"/>
    <ds:schemaRef ds:uri="http://purl.org/dc/dcmitype/"/>
    <ds:schemaRef ds:uri="http://schemas.openxmlformats.org/package/2006/metadata/core-properties"/>
    <ds:schemaRef ds:uri="http://purl.org/dc/elements/1.1/"/>
    <ds:schemaRef ds:uri="007fab1a-6714-4508-b8c6-015c86c88298"/>
    <ds:schemaRef ds:uri="http://www.w3.org/XML/1998/namespace"/>
    <ds:schemaRef ds:uri="http://purl.org/dc/terms/"/>
    <ds:schemaRef ds:uri="http://schemas.microsoft.com/office/2006/documentManagement/types"/>
    <ds:schemaRef ds:uri="81e805e0-6b1c-4072-aa20-e53efca39d2d"/>
    <ds:schemaRef ds:uri="http://schemas.microsoft.com/office/2006/metadata/properties"/>
  </ds:schemaRefs>
</ds:datastoreItem>
</file>

<file path=customXml/itemProps3.xml><?xml version="1.0" encoding="utf-8"?>
<ds:datastoreItem xmlns:ds="http://schemas.openxmlformats.org/officeDocument/2006/customXml" ds:itemID="{6931AD12-77A5-43F3-90F4-68441A6C070E}"/>
</file>

<file path=docProps/app.xml><?xml version="1.0" encoding="utf-8"?>
<Properties xmlns="http://schemas.openxmlformats.org/officeDocument/2006/extended-properties" xmlns:vt="http://schemas.openxmlformats.org/officeDocument/2006/docPropsVTypes">
  <TotalTime>18652</TotalTime>
  <Words>723</Words>
  <Application>Microsoft Macintosh PowerPoint</Application>
  <PresentationFormat>Widescreen</PresentationFormat>
  <Paragraphs>60</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Heebo</vt:lpstr>
      <vt:lpstr>Heebo Black</vt:lpstr>
      <vt:lpstr>Montserrat</vt:lpstr>
      <vt:lpstr>Wingdings</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137</cp:revision>
  <dcterms:created xsi:type="dcterms:W3CDTF">2020-12-09T12:24:20Z</dcterms:created>
  <dcterms:modified xsi:type="dcterms:W3CDTF">2024-09-09T06:34:13Z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0x010100ACC821A64C5C344CA70894E97C2C9A71</vt:lpwstr>
  </property>
  <property fmtid="{D5CDD505-2E9C-101B-9397-08002B2CF9AE}" pid="3" name="MediaServiceImageTags">
    <vt:lpwstr/>
  </property>
</Properties>
</file>