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24"/>
  </p:notesMasterIdLst>
  <p:sldIdLst>
    <p:sldId id="2147477610" r:id="rId6"/>
    <p:sldId id="1508" r:id="rId7"/>
    <p:sldId id="1501" r:id="rId8"/>
    <p:sldId id="2147477611" r:id="rId9"/>
    <p:sldId id="1492" r:id="rId10"/>
    <p:sldId id="2147477604" r:id="rId11"/>
    <p:sldId id="1507" r:id="rId12"/>
    <p:sldId id="2147477607" r:id="rId13"/>
    <p:sldId id="2147477612" r:id="rId14"/>
    <p:sldId id="1493" r:id="rId15"/>
    <p:sldId id="1495" r:id="rId16"/>
    <p:sldId id="1498" r:id="rId17"/>
    <p:sldId id="1504" r:id="rId18"/>
    <p:sldId id="2147477613" r:id="rId19"/>
    <p:sldId id="1505" r:id="rId20"/>
    <p:sldId id="1509" r:id="rId21"/>
    <p:sldId id="2147477608" r:id="rId22"/>
    <p:sldId id="21474776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A9B100-46E4-EE94-AF10-9313411BFA13}" name="Wakeford, Matthew" initials="WM" userId="S::matthew.wakeford_angloamerican.com#ext#@emesrt.onmicrosoft.com::b095e971-37d4-49fb-8d28-0aa4d2d3348e" providerId="AD"/>
  <p188:author id="{8B4E2D55-F48D-10E9-AECC-7ECFCAE5A110}" name="peter.standish" initials="pe" userId="S::peter.standish_riskmentor.com.au#ext#@emesrt.onmicrosoft.com::767670ab-1477-47b2-8438-db517903081e" providerId="AD"/>
  <p188:author id="{022C3B90-1938-6CB5-BC00-5D4579291020}" name="Ferris, Adam  (Mount Isa Mines - AU)" initials="AFerris" userId="Ferris, Adam  (Mount Isa Mines - AU)" providerId="None"/>
  <p188:author id="{B4A218E4-3BED-A0A2-0E75-9E4C7223AFCF}" name="Peter Standish" initials="PS" userId="S::peter.standish@riskmentor.com.au::7c30c3bd-0dfa-4a6f-b08c-4252c6780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17C"/>
    <a:srgbClr val="FD8D37"/>
    <a:srgbClr val="FD8D39"/>
    <a:srgbClr val="FFC971"/>
    <a:srgbClr val="E2711D"/>
    <a:srgbClr val="4376AB"/>
    <a:srgbClr val="5F5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B5713-F86D-F844-A31A-206EBD545E8C}" v="2" dt="2024-05-15T06:19:29.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37"/>
    <p:restoredTop sz="97680" autoAdjust="0"/>
  </p:normalViewPr>
  <p:slideViewPr>
    <p:cSldViewPr snapToGrid="0">
      <p:cViewPr varScale="1">
        <p:scale>
          <a:sx n="151" d="100"/>
          <a:sy n="151" d="100"/>
        </p:scale>
        <p:origin x="224"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D7ADB-A8ED-9944-8508-589F98582C27}" type="datetimeFigureOut">
              <a:rPr lang="en-US" smtClean="0"/>
              <a:t>5/15/24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9735-38AE-384B-BBDF-41DE8A0DD26F}" type="slidenum">
              <a:rPr lang="en-US" smtClean="0"/>
              <a:t>‹#›</a:t>
            </a:fld>
            <a:endParaRPr lang="en-US" dirty="0"/>
          </a:p>
        </p:txBody>
      </p:sp>
    </p:spTree>
    <p:extLst>
      <p:ext uri="{BB962C8B-B14F-4D97-AF65-F5344CB8AC3E}">
        <p14:creationId xmlns:p14="http://schemas.microsoft.com/office/powerpoint/2010/main" val="9023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5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8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10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6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6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B23BB09C-910B-5DEB-9F18-1BC35373E789}"/>
              </a:ext>
            </a:extLst>
          </p:cNvPr>
          <p:cNvSpPr txBox="1">
            <a:spLocks/>
          </p:cNvSpPr>
          <p:nvPr userDrawn="1"/>
        </p:nvSpPr>
        <p:spPr>
          <a:xfrm>
            <a:off x="11748284" y="6550643"/>
            <a:ext cx="323425" cy="2635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79471" y="6549717"/>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tx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273441" y="123859"/>
            <a:ext cx="379826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800" dirty="0">
                <a:solidFill>
                  <a:schemeClr val="tx1"/>
                </a:solidFill>
                <a:latin typeface="Montserrat Light" pitchFamily="2" charset="77"/>
              </a:rPr>
              <a:t>EMESRT - Underground Functional Performance Scenario Storyboards</a:t>
            </a:r>
          </a:p>
        </p:txBody>
      </p:sp>
    </p:spTree>
    <p:extLst>
      <p:ext uri="{BB962C8B-B14F-4D97-AF65-F5344CB8AC3E}">
        <p14:creationId xmlns:p14="http://schemas.microsoft.com/office/powerpoint/2010/main" val="25693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297C-4394-073A-2723-8CADB6D6FD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C02535-6D86-E296-A3EE-6FC2838B5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C83F4-677E-A8EA-A83A-9212CCE4A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439A2-5E0C-D934-432B-DA346C40C012}"/>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FE42B23B-BC73-059E-A007-EB9D8EE34E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B751E0-D23E-4DDB-6F96-3746706DB5FB}"/>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209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19B9-688E-F585-3E74-8D5808A8FE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C70911-23C8-AD93-5656-A50420CE4F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B0BAE2-0A9E-3EFF-68AB-5C21D6F92731}"/>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0521F1C8-3FDA-7741-40B4-45126F60A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53A9F-37DA-3838-46F5-D0F72ADBF676}"/>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127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2079C-FD93-6CFB-E7C9-85327D7724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68E8E4-EB31-3A10-4943-2A0A62DC7D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F8F608-FC00-30C9-7E5C-A5F203A61C81}"/>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32AF5976-1A26-4A68-EC11-234140895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0C75F-BB04-B0C6-E095-84157BCB449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03336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698D4D-F5AB-570C-C076-5E46992CC0BE}"/>
              </a:ext>
            </a:extLst>
          </p:cNvPr>
          <p:cNvSpPr/>
          <p:nvPr userDrawn="1"/>
        </p:nvSpPr>
        <p:spPr>
          <a:xfrm>
            <a:off x="11116717"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 name="Oval 2">
            <a:extLst>
              <a:ext uri="{FF2B5EF4-FFF2-40B4-BE49-F238E27FC236}">
                <a16:creationId xmlns:a16="http://schemas.microsoft.com/office/drawing/2014/main" id="{EA764328-591F-5964-1F41-B8CDDEC04C7B}"/>
              </a:ext>
            </a:extLst>
          </p:cNvPr>
          <p:cNvSpPr/>
          <p:nvPr userDrawn="1"/>
        </p:nvSpPr>
        <p:spPr>
          <a:xfrm>
            <a:off x="10680503"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Oval 3">
            <a:extLst>
              <a:ext uri="{FF2B5EF4-FFF2-40B4-BE49-F238E27FC236}">
                <a16:creationId xmlns:a16="http://schemas.microsoft.com/office/drawing/2014/main" id="{BE6AD4D2-CF62-245D-F12C-01A4F5DB82F8}"/>
              </a:ext>
            </a:extLst>
          </p:cNvPr>
          <p:cNvSpPr/>
          <p:nvPr userDrawn="1"/>
        </p:nvSpPr>
        <p:spPr>
          <a:xfrm rot="10800000">
            <a:off x="11552930"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Rectangle 9">
            <a:hlinkClick r:id="" action="ppaction://hlinkshowjump?jump=previousslide"/>
            <a:extLst>
              <a:ext uri="{FF2B5EF4-FFF2-40B4-BE49-F238E27FC236}">
                <a16:creationId xmlns:a16="http://schemas.microsoft.com/office/drawing/2014/main" id="{7BEC80F3-64AE-559E-73C2-F80435CF593D}"/>
              </a:ext>
            </a:extLst>
          </p:cNvPr>
          <p:cNvSpPr/>
          <p:nvPr userDrawn="1"/>
        </p:nvSpPr>
        <p:spPr>
          <a:xfrm rot="2700000">
            <a:off x="10825362"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6" name="Rectangle 9">
            <a:hlinkClick r:id="" action="ppaction://hlinkshowjump?jump=nextslide"/>
            <a:extLst>
              <a:ext uri="{FF2B5EF4-FFF2-40B4-BE49-F238E27FC236}">
                <a16:creationId xmlns:a16="http://schemas.microsoft.com/office/drawing/2014/main" id="{B0A59072-FA51-DCF4-8DD8-A43BA47FC172}"/>
              </a:ext>
            </a:extLst>
          </p:cNvPr>
          <p:cNvSpPr/>
          <p:nvPr userDrawn="1"/>
        </p:nvSpPr>
        <p:spPr>
          <a:xfrm rot="13500000">
            <a:off x="11651154"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7" name="Slide Number Placeholder 2">
            <a:extLst>
              <a:ext uri="{FF2B5EF4-FFF2-40B4-BE49-F238E27FC236}">
                <a16:creationId xmlns:a16="http://schemas.microsoft.com/office/drawing/2014/main" id="{2657C456-ECBF-CF32-E617-0C0C80E00AB0}"/>
              </a:ext>
            </a:extLst>
          </p:cNvPr>
          <p:cNvSpPr txBox="1">
            <a:spLocks/>
          </p:cNvSpPr>
          <p:nvPr userDrawn="1"/>
        </p:nvSpPr>
        <p:spPr>
          <a:xfrm>
            <a:off x="11116715" y="6422363"/>
            <a:ext cx="323425"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Tree>
    <p:extLst>
      <p:ext uri="{BB962C8B-B14F-4D97-AF65-F5344CB8AC3E}">
        <p14:creationId xmlns:p14="http://schemas.microsoft.com/office/powerpoint/2010/main" val="123547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Solid">
    <p:bg>
      <p:bgPr>
        <a:solidFill>
          <a:srgbClr val="003C3C"/>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4E7EE78-B7A2-769E-95F6-84F0D8E61181}"/>
              </a:ext>
            </a:extLst>
          </p:cNvPr>
          <p:cNvGrpSpPr/>
          <p:nvPr userDrawn="1"/>
        </p:nvGrpSpPr>
        <p:grpSpPr>
          <a:xfrm>
            <a:off x="0" y="0"/>
            <a:ext cx="6096000" cy="4579088"/>
            <a:chOff x="0" y="0"/>
            <a:chExt cx="6096000" cy="4579088"/>
          </a:xfrm>
        </p:grpSpPr>
        <p:grpSp>
          <p:nvGrpSpPr>
            <p:cNvPr id="22" name="Group 21">
              <a:extLst>
                <a:ext uri="{FF2B5EF4-FFF2-40B4-BE49-F238E27FC236}">
                  <a16:creationId xmlns:a16="http://schemas.microsoft.com/office/drawing/2014/main" id="{8CCFBF9A-5669-A8B7-18E7-A128DB27B129}"/>
                </a:ext>
              </a:extLst>
            </p:cNvPr>
            <p:cNvGrpSpPr/>
            <p:nvPr userDrawn="1"/>
          </p:nvGrpSpPr>
          <p:grpSpPr>
            <a:xfrm>
              <a:off x="0" y="0"/>
              <a:ext cx="6096000" cy="4579088"/>
              <a:chOff x="6096000" y="0"/>
              <a:chExt cx="6096000" cy="4579088"/>
            </a:xfrm>
          </p:grpSpPr>
          <p:sp>
            <p:nvSpPr>
              <p:cNvPr id="24" name="Rectangle 23">
                <a:extLst>
                  <a:ext uri="{FF2B5EF4-FFF2-40B4-BE49-F238E27FC236}">
                    <a16:creationId xmlns:a16="http://schemas.microsoft.com/office/drawing/2014/main" id="{009327E9-AEA1-61BD-7C22-E3E1C6D76D1E}"/>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B632FB5-0893-1BB9-52E0-33BE3B3C74E3}"/>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632375F-2D48-77BE-4657-433AAD48D2CF}"/>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Logo&#10;&#10;Description automatically generated">
              <a:extLst>
                <a:ext uri="{FF2B5EF4-FFF2-40B4-BE49-F238E27FC236}">
                  <a16:creationId xmlns:a16="http://schemas.microsoft.com/office/drawing/2014/main" id="{D4584640-808A-AE84-A8EC-51BB4384BF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27" name="Title 1">
            <a:extLst>
              <a:ext uri="{FF2B5EF4-FFF2-40B4-BE49-F238E27FC236}">
                <a16:creationId xmlns:a16="http://schemas.microsoft.com/office/drawing/2014/main" id="{649454BC-3905-D07F-60BA-1C6E52150258}"/>
              </a:ext>
            </a:extLst>
          </p:cNvPr>
          <p:cNvSpPr>
            <a:spLocks noGrp="1"/>
          </p:cNvSpPr>
          <p:nvPr>
            <p:ph type="ctrTitle" hasCustomPrompt="1"/>
          </p:nvPr>
        </p:nvSpPr>
        <p:spPr>
          <a:xfrm>
            <a:off x="432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28" name="Subtitle 2">
            <a:extLst>
              <a:ext uri="{FF2B5EF4-FFF2-40B4-BE49-F238E27FC236}">
                <a16:creationId xmlns:a16="http://schemas.microsoft.com/office/drawing/2014/main" id="{1EB94722-3129-BBB7-F332-F10845F8488C}"/>
              </a:ext>
            </a:extLst>
          </p:cNvPr>
          <p:cNvSpPr>
            <a:spLocks noGrp="1"/>
          </p:cNvSpPr>
          <p:nvPr>
            <p:ph type="subTitle" idx="1" hasCustomPrompt="1"/>
          </p:nvPr>
        </p:nvSpPr>
        <p:spPr>
          <a:xfrm>
            <a:off x="432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6" name="Text Placeholder 4">
            <a:extLst>
              <a:ext uri="{FF2B5EF4-FFF2-40B4-BE49-F238E27FC236}">
                <a16:creationId xmlns:a16="http://schemas.microsoft.com/office/drawing/2014/main" id="{A06FCEB9-F980-1FB1-9509-4DE0E067DB13}"/>
              </a:ext>
            </a:extLst>
          </p:cNvPr>
          <p:cNvSpPr>
            <a:spLocks noGrp="1"/>
          </p:cNvSpPr>
          <p:nvPr>
            <p:ph type="body" sz="quarter" idx="10" hasCustomPrompt="1"/>
          </p:nvPr>
        </p:nvSpPr>
        <p:spPr>
          <a:xfrm>
            <a:off x="3926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30017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a:xfrm>
            <a:off x="300038" y="305797"/>
            <a:ext cx="9212557" cy="530816"/>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a:xfrm>
            <a:off x="300038" y="1989138"/>
            <a:ext cx="115919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p:txBody>
      </p:sp>
      <p:sp>
        <p:nvSpPr>
          <p:cNvPr id="12" name="Footer Placeholder 4">
            <a:extLst>
              <a:ext uri="{FF2B5EF4-FFF2-40B4-BE49-F238E27FC236}">
                <a16:creationId xmlns:a16="http://schemas.microsoft.com/office/drawing/2014/main" id="{4DCAEDBE-368E-50DA-C43D-AC75507BF86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3" name="Slide Number Placeholder 5">
            <a:extLst>
              <a:ext uri="{FF2B5EF4-FFF2-40B4-BE49-F238E27FC236}">
                <a16:creationId xmlns:a16="http://schemas.microsoft.com/office/drawing/2014/main" id="{6D9434AC-475F-2495-2A0C-B43C4DADCAE2}"/>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4" name="Date Placeholder 10">
            <a:extLst>
              <a:ext uri="{FF2B5EF4-FFF2-40B4-BE49-F238E27FC236}">
                <a16:creationId xmlns:a16="http://schemas.microsoft.com/office/drawing/2014/main" id="{16026B13-EFCE-9F9B-6C86-A937A0310D8F}"/>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4" name="Content Placeholder 2">
            <a:extLst>
              <a:ext uri="{FF2B5EF4-FFF2-40B4-BE49-F238E27FC236}">
                <a16:creationId xmlns:a16="http://schemas.microsoft.com/office/drawing/2014/main" id="{DDC7ADF7-6575-9502-739C-E54EB55490AB}"/>
              </a:ext>
            </a:extLst>
          </p:cNvPr>
          <p:cNvSpPr>
            <a:spLocks noGrp="1"/>
          </p:cNvSpPr>
          <p:nvPr>
            <p:ph idx="10" hasCustomPrompt="1"/>
          </p:nvPr>
        </p:nvSpPr>
        <p:spPr>
          <a:xfrm>
            <a:off x="300038" y="1347454"/>
            <a:ext cx="11591925"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11187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300038" y="303951"/>
            <a:ext cx="9219646"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300038" y="1989138"/>
            <a:ext cx="57245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Footer Placeholder 4">
            <a:extLst>
              <a:ext uri="{FF2B5EF4-FFF2-40B4-BE49-F238E27FC236}">
                <a16:creationId xmlns:a16="http://schemas.microsoft.com/office/drawing/2014/main" id="{34B6AAE9-9885-9FFF-F9EE-3E884E6EA3D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4" name="Slide Number Placeholder 5">
            <a:extLst>
              <a:ext uri="{FF2B5EF4-FFF2-40B4-BE49-F238E27FC236}">
                <a16:creationId xmlns:a16="http://schemas.microsoft.com/office/drawing/2014/main" id="{B06D192D-C78A-45E7-A85D-8144A8A4A7CF}"/>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5" name="Date Placeholder 10">
            <a:extLst>
              <a:ext uri="{FF2B5EF4-FFF2-40B4-BE49-F238E27FC236}">
                <a16:creationId xmlns:a16="http://schemas.microsoft.com/office/drawing/2014/main" id="{A00C1146-83CA-EA95-3321-1FDF45E13D7A}"/>
              </a:ext>
            </a:extLst>
          </p:cNvPr>
          <p:cNvSpPr>
            <a:spLocks noGrp="1"/>
          </p:cNvSpPr>
          <p:nvPr>
            <p:ph type="dt" sz="half" idx="10"/>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8" name="Picture Placeholder 5">
            <a:extLst>
              <a:ext uri="{FF2B5EF4-FFF2-40B4-BE49-F238E27FC236}">
                <a16:creationId xmlns:a16="http://schemas.microsoft.com/office/drawing/2014/main" id="{3141FA3C-328F-2B00-062B-ADBF97A96404}"/>
              </a:ext>
            </a:extLst>
          </p:cNvPr>
          <p:cNvSpPr>
            <a:spLocks noGrp="1"/>
          </p:cNvSpPr>
          <p:nvPr>
            <p:ph type="pic" sz="quarter" idx="14"/>
          </p:nvPr>
        </p:nvSpPr>
        <p:spPr>
          <a:xfrm>
            <a:off x="6167439" y="1125538"/>
            <a:ext cx="6024561" cy="5732462"/>
          </a:xfrm>
          <a:prstGeom prst="rect">
            <a:avLst/>
          </a:prstGeom>
        </p:spPr>
        <p:txBody>
          <a:bodyPr/>
          <a:lstStyle>
            <a:lvl1pPr>
              <a:defRPr>
                <a:latin typeface="Roboto" pitchFamily="2" charset="0"/>
                <a:ea typeface="Roboto" pitchFamily="2" charset="0"/>
              </a:defRPr>
            </a:lvl1pPr>
          </a:lstStyle>
          <a:p>
            <a:r>
              <a:rPr lang="en-GB" dirty="0"/>
              <a:t>Click icon to add picture</a:t>
            </a:r>
          </a:p>
        </p:txBody>
      </p:sp>
      <p:sp>
        <p:nvSpPr>
          <p:cNvPr id="4" name="Content Placeholder 2">
            <a:extLst>
              <a:ext uri="{FF2B5EF4-FFF2-40B4-BE49-F238E27FC236}">
                <a16:creationId xmlns:a16="http://schemas.microsoft.com/office/drawing/2014/main" id="{76400856-681E-F390-D8A3-6233BC0B462E}"/>
              </a:ext>
            </a:extLst>
          </p:cNvPr>
          <p:cNvSpPr>
            <a:spLocks noGrp="1"/>
          </p:cNvSpPr>
          <p:nvPr>
            <p:ph idx="15" hasCustomPrompt="1"/>
          </p:nvPr>
        </p:nvSpPr>
        <p:spPr>
          <a:xfrm>
            <a:off x="300039" y="1347454"/>
            <a:ext cx="5724524"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2707901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a:xfrm>
            <a:off x="307126" y="303951"/>
            <a:ext cx="9200035"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11" name="Footer Placeholder 4">
            <a:extLst>
              <a:ext uri="{FF2B5EF4-FFF2-40B4-BE49-F238E27FC236}">
                <a16:creationId xmlns:a16="http://schemas.microsoft.com/office/drawing/2014/main" id="{C1FE955A-D79F-2A38-1980-CE02A280067B}"/>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2" name="Slide Number Placeholder 5">
            <a:extLst>
              <a:ext uri="{FF2B5EF4-FFF2-40B4-BE49-F238E27FC236}">
                <a16:creationId xmlns:a16="http://schemas.microsoft.com/office/drawing/2014/main" id="{AD6B9FF5-6851-6C17-A3AC-D816E615B994}"/>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3" name="Date Placeholder 10">
            <a:extLst>
              <a:ext uri="{FF2B5EF4-FFF2-40B4-BE49-F238E27FC236}">
                <a16:creationId xmlns:a16="http://schemas.microsoft.com/office/drawing/2014/main" id="{51657767-5773-EA1C-7D13-B11FB3790E08}"/>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20995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Natur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F95A92-33EC-A8B6-1E2D-752FDA2BBC11}"/>
              </a:ext>
            </a:extLst>
          </p:cNvPr>
          <p:cNvGrpSpPr/>
          <p:nvPr userDrawn="1"/>
        </p:nvGrpSpPr>
        <p:grpSpPr>
          <a:xfrm>
            <a:off x="6096000" y="0"/>
            <a:ext cx="6096000" cy="4579088"/>
            <a:chOff x="0" y="0"/>
            <a:chExt cx="6096000" cy="4579088"/>
          </a:xfrm>
        </p:grpSpPr>
        <p:grpSp>
          <p:nvGrpSpPr>
            <p:cNvPr id="3" name="Group 2">
              <a:extLst>
                <a:ext uri="{FF2B5EF4-FFF2-40B4-BE49-F238E27FC236}">
                  <a16:creationId xmlns:a16="http://schemas.microsoft.com/office/drawing/2014/main" id="{EDE41FA4-3050-8731-09FF-F10D086D46C8}"/>
                </a:ext>
              </a:extLst>
            </p:cNvPr>
            <p:cNvGrpSpPr/>
            <p:nvPr userDrawn="1"/>
          </p:nvGrpSpPr>
          <p:grpSpPr>
            <a:xfrm>
              <a:off x="0" y="0"/>
              <a:ext cx="6096000" cy="4579088"/>
              <a:chOff x="6096000" y="0"/>
              <a:chExt cx="6096000" cy="4579088"/>
            </a:xfrm>
          </p:grpSpPr>
          <p:sp>
            <p:nvSpPr>
              <p:cNvPr id="5" name="Rectangle 4">
                <a:extLst>
                  <a:ext uri="{FF2B5EF4-FFF2-40B4-BE49-F238E27FC236}">
                    <a16:creationId xmlns:a16="http://schemas.microsoft.com/office/drawing/2014/main" id="{976083DB-0906-AD6D-E779-556CB3310738}"/>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B253C34-7ED2-994E-D4A2-DE1D58F6D5F1}"/>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A30EBC-1ECC-923E-F03F-560FD541F575}"/>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descr="Logo&#10;&#10;Description automatically generated">
              <a:extLst>
                <a:ext uri="{FF2B5EF4-FFF2-40B4-BE49-F238E27FC236}">
                  <a16:creationId xmlns:a16="http://schemas.microsoft.com/office/drawing/2014/main" id="{6D27EF46-C3FE-A4EC-4980-36A71071D0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8" name="Title 1">
            <a:extLst>
              <a:ext uri="{FF2B5EF4-FFF2-40B4-BE49-F238E27FC236}">
                <a16:creationId xmlns:a16="http://schemas.microsoft.com/office/drawing/2014/main" id="{9A505711-C7F6-6E2A-25C2-167B3634CFA9}"/>
              </a:ext>
            </a:extLst>
          </p:cNvPr>
          <p:cNvSpPr>
            <a:spLocks noGrp="1"/>
          </p:cNvSpPr>
          <p:nvPr>
            <p:ph type="ctrTitle" hasCustomPrompt="1"/>
          </p:nvPr>
        </p:nvSpPr>
        <p:spPr>
          <a:xfrm>
            <a:off x="6528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9" name="Subtitle 2">
            <a:extLst>
              <a:ext uri="{FF2B5EF4-FFF2-40B4-BE49-F238E27FC236}">
                <a16:creationId xmlns:a16="http://schemas.microsoft.com/office/drawing/2014/main" id="{98D56ABB-53A5-385B-62AC-364BAC83D9FC}"/>
              </a:ext>
            </a:extLst>
          </p:cNvPr>
          <p:cNvSpPr>
            <a:spLocks noGrp="1"/>
          </p:cNvSpPr>
          <p:nvPr>
            <p:ph type="subTitle" idx="1" hasCustomPrompt="1"/>
          </p:nvPr>
        </p:nvSpPr>
        <p:spPr>
          <a:xfrm>
            <a:off x="6528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0" name="Text Placeholder 4">
            <a:extLst>
              <a:ext uri="{FF2B5EF4-FFF2-40B4-BE49-F238E27FC236}">
                <a16:creationId xmlns:a16="http://schemas.microsoft.com/office/drawing/2014/main" id="{008DA0DC-94CC-E79B-3C9A-EE8E7528EB13}"/>
              </a:ext>
            </a:extLst>
          </p:cNvPr>
          <p:cNvSpPr>
            <a:spLocks noGrp="1"/>
          </p:cNvSpPr>
          <p:nvPr>
            <p:ph type="body" sz="quarter" idx="10" hasCustomPrompt="1"/>
          </p:nvPr>
        </p:nvSpPr>
        <p:spPr>
          <a:xfrm>
            <a:off x="10022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50664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edit Master text styles</a:t>
            </a:r>
          </a:p>
        </p:txBody>
      </p:sp>
      <p:sp>
        <p:nvSpPr>
          <p:cNvPr id="2" name="Title 1" title="Title "/>
          <p:cNvSpPr>
            <a:spLocks noGrp="1"/>
          </p:cNvSpPr>
          <p:nvPr>
            <p:ph type="title"/>
          </p:nvPr>
        </p:nvSpPr>
        <p:spPr>
          <a:xfrm>
            <a:off x="531378" y="1308484"/>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9" name="Footer Placeholder 3">
            <a:extLst>
              <a:ext uri="{FF2B5EF4-FFF2-40B4-BE49-F238E27FC236}">
                <a16:creationId xmlns:a16="http://schemas.microsoft.com/office/drawing/2014/main" id="{8B0D819A-F49B-6B0A-20CB-EBF2071BB7CF}"/>
              </a:ext>
            </a:extLst>
          </p:cNvPr>
          <p:cNvSpPr>
            <a:spLocks noGrp="1"/>
          </p:cNvSpPr>
          <p:nvPr>
            <p:ph type="ftr" sz="quarter" idx="14"/>
          </p:nvPr>
        </p:nvSpPr>
        <p:spPr/>
        <p:txBody>
          <a:bodyPr/>
          <a:lstStyle>
            <a:lvl1pPr>
              <a:defRPr/>
            </a:lvl1pPr>
          </a:lstStyle>
          <a:p>
            <a:pPr>
              <a:defRPr/>
            </a:pPr>
            <a:r>
              <a:rPr lang="en-US" dirty="0"/>
              <a:t>Add a footer</a:t>
            </a:r>
          </a:p>
        </p:txBody>
      </p:sp>
      <p:sp>
        <p:nvSpPr>
          <p:cNvPr id="10" name="Slide Number Placeholder 5">
            <a:extLst>
              <a:ext uri="{FF2B5EF4-FFF2-40B4-BE49-F238E27FC236}">
                <a16:creationId xmlns:a16="http://schemas.microsoft.com/office/drawing/2014/main" id="{B257AE2D-6A37-A59C-157F-005B356ADD89}"/>
              </a:ext>
            </a:extLst>
          </p:cNvPr>
          <p:cNvSpPr>
            <a:spLocks noGrp="1"/>
          </p:cNvSpPr>
          <p:nvPr>
            <p:ph type="sldNum" sz="quarter" idx="15"/>
          </p:nvPr>
        </p:nvSpPr>
        <p:spPr/>
        <p:txBody>
          <a:bodyPr/>
          <a:lstStyle>
            <a:lvl1pPr>
              <a:defRPr/>
            </a:lvl1pPr>
          </a:lstStyle>
          <a:p>
            <a:pPr>
              <a:defRPr/>
            </a:pPr>
            <a:fld id="{F7FFFB46-A56E-214B-893D-738F594693B5}" type="slidenum">
              <a:rPr lang="en-US" altLang="en-US"/>
              <a:pPr>
                <a:defRPr/>
              </a:pPr>
              <a:t>‹#›</a:t>
            </a:fld>
            <a:endParaRPr lang="en-US" altLang="en-US" dirty="0"/>
          </a:p>
        </p:txBody>
      </p:sp>
    </p:spTree>
    <p:extLst>
      <p:ext uri="{BB962C8B-B14F-4D97-AF65-F5344CB8AC3E}">
        <p14:creationId xmlns:p14="http://schemas.microsoft.com/office/powerpoint/2010/main" val="14473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8F4E42-BCE1-57D0-DE4F-F6FBE6B682CE}"/>
              </a:ext>
            </a:extLst>
          </p:cNvPr>
          <p:cNvGrpSpPr/>
          <p:nvPr userDrawn="1"/>
        </p:nvGrpSpPr>
        <p:grpSpPr>
          <a:xfrm flipH="1">
            <a:off x="7671924" y="-8941"/>
            <a:ext cx="4531227" cy="360004"/>
            <a:chOff x="0" y="6628879"/>
            <a:chExt cx="2708768" cy="215211"/>
          </a:xfrm>
        </p:grpSpPr>
        <p:sp>
          <p:nvSpPr>
            <p:cNvPr id="8" name="Freeform 7">
              <a:extLst>
                <a:ext uri="{FF2B5EF4-FFF2-40B4-BE49-F238E27FC236}">
                  <a16:creationId xmlns:a16="http://schemas.microsoft.com/office/drawing/2014/main" id="{E33FB3CC-8E33-880B-5AA4-991F3CB7CFF8}"/>
                </a:ext>
              </a:extLst>
            </p:cNvPr>
            <p:cNvSpPr/>
            <p:nvPr/>
          </p:nvSpPr>
          <p:spPr>
            <a:xfrm>
              <a:off x="519953" y="6628879"/>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AEA87A5E-4BDA-D719-13D8-9DF8AEF0CE8A}"/>
                </a:ext>
              </a:extLst>
            </p:cNvPr>
            <p:cNvSpPr/>
            <p:nvPr/>
          </p:nvSpPr>
          <p:spPr>
            <a:xfrm>
              <a:off x="0" y="6628881"/>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533D0288-DB0B-1E0B-DF52-643A0BB47251}"/>
              </a:ext>
            </a:extLst>
          </p:cNvPr>
          <p:cNvGrpSpPr/>
          <p:nvPr userDrawn="1"/>
        </p:nvGrpSpPr>
        <p:grpSpPr>
          <a:xfrm rot="10800000" flipH="1">
            <a:off x="2262" y="6621831"/>
            <a:ext cx="2752167" cy="236169"/>
            <a:chOff x="0" y="6625555"/>
            <a:chExt cx="2708768" cy="232445"/>
          </a:xfrm>
        </p:grpSpPr>
        <p:sp>
          <p:nvSpPr>
            <p:cNvPr id="16" name="Freeform 15">
              <a:extLst>
                <a:ext uri="{FF2B5EF4-FFF2-40B4-BE49-F238E27FC236}">
                  <a16:creationId xmlns:a16="http://schemas.microsoft.com/office/drawing/2014/main" id="{E429C413-7FF6-B737-1400-E0FA69F4D482}"/>
                </a:ext>
              </a:extLst>
            </p:cNvPr>
            <p:cNvSpPr/>
            <p:nvPr/>
          </p:nvSpPr>
          <p:spPr>
            <a:xfrm>
              <a:off x="519953"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E3CB7906-E2FB-5A18-91C6-33A7D5BFDF27}"/>
                </a:ext>
              </a:extLst>
            </p:cNvPr>
            <p:cNvSpPr/>
            <p:nvPr/>
          </p:nvSpPr>
          <p:spPr>
            <a:xfrm>
              <a:off x="0"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135838" y="6631606"/>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801060" y="73755"/>
            <a:ext cx="3126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Earth Moving Equipment Safety Round Table</a:t>
            </a:r>
          </a:p>
        </p:txBody>
      </p:sp>
    </p:spTree>
    <p:extLst>
      <p:ext uri="{BB962C8B-B14F-4D97-AF65-F5344CB8AC3E}">
        <p14:creationId xmlns:p14="http://schemas.microsoft.com/office/powerpoint/2010/main" val="333516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Na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A35F0-E61E-4E0C-906D-394C97BF6D72}"/>
              </a:ext>
            </a:extLst>
          </p:cNvPr>
          <p:cNvSpPr>
            <a:spLocks noGrp="1"/>
          </p:cNvSpPr>
          <p:nvPr>
            <p:ph type="dt" sz="half" idx="10"/>
          </p:nvPr>
        </p:nvSpPr>
        <p:spPr/>
        <p:txBody>
          <a:bodyPr/>
          <a:lstStyle/>
          <a:p>
            <a:fld id="{832091C5-C8D5-416C-AD3F-DB1C2184671D}" type="datetime1">
              <a:rPr lang="en-US" smtClean="0"/>
              <a:t>5/15/24</a:t>
            </a:fld>
            <a:endParaRPr lang="en-US" dirty="0"/>
          </a:p>
        </p:txBody>
      </p:sp>
      <p:sp>
        <p:nvSpPr>
          <p:cNvPr id="3" name="Footer Placeholder 2">
            <a:extLst>
              <a:ext uri="{FF2B5EF4-FFF2-40B4-BE49-F238E27FC236}">
                <a16:creationId xmlns:a16="http://schemas.microsoft.com/office/drawing/2014/main" id="{22404F7C-1E43-4FF9-98B5-E0F429540B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505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33A631-1119-0B48-BDD4-1BE45E270057}"/>
              </a:ext>
            </a:extLst>
          </p:cNvPr>
          <p:cNvSpPr>
            <a:spLocks noGrp="1"/>
          </p:cNvSpPr>
          <p:nvPr>
            <p:ph type="pic" sz="quarter" idx="10"/>
          </p:nvPr>
        </p:nvSpPr>
        <p:spPr>
          <a:xfrm>
            <a:off x="1" y="0"/>
            <a:ext cx="5495365" cy="6858000"/>
          </a:xfrm>
          <a:custGeom>
            <a:avLst/>
            <a:gdLst>
              <a:gd name="connsiteX0" fmla="*/ 0 w 5495365"/>
              <a:gd name="connsiteY0" fmla="*/ 0 h 6858000"/>
              <a:gd name="connsiteX1" fmla="*/ 5495365 w 5495365"/>
              <a:gd name="connsiteY1" fmla="*/ 0 h 6858000"/>
              <a:gd name="connsiteX2" fmla="*/ 5495365 w 5495365"/>
              <a:gd name="connsiteY2" fmla="*/ 6858000 h 6858000"/>
              <a:gd name="connsiteX3" fmla="*/ 0 w 54953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95365" h="6858000">
                <a:moveTo>
                  <a:pt x="0" y="0"/>
                </a:moveTo>
                <a:lnTo>
                  <a:pt x="5495365" y="0"/>
                </a:lnTo>
                <a:lnTo>
                  <a:pt x="5495365" y="6858000"/>
                </a:lnTo>
                <a:lnTo>
                  <a:pt x="0" y="6858000"/>
                </a:lnTo>
                <a:close/>
              </a:path>
            </a:pathLst>
          </a:custGeom>
          <a:solidFill>
            <a:schemeClr val="bg2">
              <a:lumMod val="90000"/>
            </a:schemeClr>
          </a:solid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644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CBF3-DB60-863B-4F60-810F6E6F7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F94610-E2F7-F9E6-12D4-B7CC125831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3236C7-AF5C-66A7-0AA4-1C6FCF9AD3E8}"/>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2192E619-2A2B-15E3-CE3B-92FE75AD8A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EA0E47-AB57-90BE-67D0-610826690A65}"/>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658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41E4-36BB-9546-5B2F-D1D87A1E6D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7FC4E6-3249-A2AA-5A49-7EEA74966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6F2B7C-6163-6193-3C6F-CEF136329048}"/>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99C64EFF-4380-77BD-730E-B6B282CD5A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F0A91-C684-D8FE-DEDF-125CF60B7FB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85963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AF7B-CC9F-FBC4-DA75-2DF9800890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BB8E06-6C6B-24B0-0C69-A2D4AE9C7F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8CB890-70F3-BBB9-4CA0-C4BC820E0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2C75BA-7459-48D1-EFC7-BDAFBF6E2BB2}"/>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565CB657-AD15-0B9C-04C0-C3E07F66F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AE4EF-CB73-9D80-581E-59F83DECEC0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20950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1CF-4BC2-11A3-2E5F-B3C24776B0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0D622-8910-8722-F242-4F98F60C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5E3F4A-CD26-5591-4B6F-77E3F45916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1055B-E062-C30B-7A6F-8E7AB1FC9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A125EC-DEAF-F429-2661-C23A915417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7B81F1-DE6B-8C33-CA31-0AB3C9EDE935}"/>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8" name="Footer Placeholder 7">
            <a:extLst>
              <a:ext uri="{FF2B5EF4-FFF2-40B4-BE49-F238E27FC236}">
                <a16:creationId xmlns:a16="http://schemas.microsoft.com/office/drawing/2014/main" id="{F26A71BE-C010-8300-8E9C-1C2835B1F5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2EAD03-B82D-0CC9-211F-C38FA276818C}"/>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280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4DA3-09E6-F3ED-E60D-8DD0111A3F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3DF8D0-9B88-30B6-3A0A-84E892F9A157}"/>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4" name="Footer Placeholder 3">
            <a:extLst>
              <a:ext uri="{FF2B5EF4-FFF2-40B4-BE49-F238E27FC236}">
                <a16:creationId xmlns:a16="http://schemas.microsoft.com/office/drawing/2014/main" id="{E473BDF4-2649-B281-22BC-1D000A995D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B0D64A-4926-0569-EA3B-82CD552AB661}"/>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286091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61806-E0F1-F0A9-AF16-88FEE1B812CB}"/>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3" name="Footer Placeholder 2">
            <a:extLst>
              <a:ext uri="{FF2B5EF4-FFF2-40B4-BE49-F238E27FC236}">
                <a16:creationId xmlns:a16="http://schemas.microsoft.com/office/drawing/2014/main" id="{615F97E0-2524-D72A-1AA8-14721C0428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9CC5D7-BD58-7A0F-7955-7A7D366733A3}"/>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297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0839-D88D-D098-0330-59A87DA3F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2BFC8-14CA-20D1-B356-15222E176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9113C4-5276-0E27-81D9-C860652F8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BA7DE-FBD7-6DC5-72AE-8761677F2AE6}"/>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67E8EEF4-5C98-2478-8343-346CCCA38F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BA7FA-83BD-C7AA-0915-97FABF027C6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988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DA062-7652-1795-3F15-25593159B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E28B71-9856-0A0C-1DC4-24E6F5A8C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BE132-6687-E768-54C8-AF90FB48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77603CC3-01C8-0E51-8301-A310DF3D3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D3658A-26A9-3935-3DCE-4245670BB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EDFD0-9095-DC45-A0A4-49B45A368953}" type="slidenum">
              <a:rPr lang="en-US" smtClean="0"/>
              <a:t>‹#›</a:t>
            </a:fld>
            <a:endParaRPr lang="en-US" dirty="0"/>
          </a:p>
        </p:txBody>
      </p:sp>
    </p:spTree>
    <p:extLst>
      <p:ext uri="{BB962C8B-B14F-4D97-AF65-F5344CB8AC3E}">
        <p14:creationId xmlns:p14="http://schemas.microsoft.com/office/powerpoint/2010/main" val="394125803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C1E8FA4-66D7-6728-4A1C-58C1D7D3B9D4}"/>
              </a:ext>
            </a:extLst>
          </p:cNvPr>
          <p:cNvGrpSpPr/>
          <p:nvPr userDrawn="1"/>
        </p:nvGrpSpPr>
        <p:grpSpPr>
          <a:xfrm>
            <a:off x="0" y="0"/>
            <a:ext cx="12191997" cy="1125538"/>
            <a:chOff x="0" y="0"/>
            <a:chExt cx="12191997" cy="1125538"/>
          </a:xfrm>
        </p:grpSpPr>
        <p:sp>
          <p:nvSpPr>
            <p:cNvPr id="40" name="Rectangle 39">
              <a:extLst>
                <a:ext uri="{FF2B5EF4-FFF2-40B4-BE49-F238E27FC236}">
                  <a16:creationId xmlns:a16="http://schemas.microsoft.com/office/drawing/2014/main" id="{36750CB2-D073-C61A-62F0-1B72D65D7293}"/>
                </a:ext>
              </a:extLst>
            </p:cNvPr>
            <p:cNvSpPr/>
            <p:nvPr userDrawn="1"/>
          </p:nvSpPr>
          <p:spPr>
            <a:xfrm>
              <a:off x="0" y="0"/>
              <a:ext cx="12191997" cy="1125538"/>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29310BAB-B2E2-9E8A-A30E-D0CC8D1A3D5C}"/>
                </a:ext>
              </a:extLst>
            </p:cNvPr>
            <p:cNvGrpSpPr/>
            <p:nvPr userDrawn="1"/>
          </p:nvGrpSpPr>
          <p:grpSpPr>
            <a:xfrm>
              <a:off x="11050771" y="0"/>
              <a:ext cx="1141226" cy="1125538"/>
              <a:chOff x="11050771" y="0"/>
              <a:chExt cx="1141226" cy="1125538"/>
            </a:xfrm>
          </p:grpSpPr>
          <p:sp>
            <p:nvSpPr>
              <p:cNvPr id="41" name="Rectangle 40">
                <a:extLst>
                  <a:ext uri="{FF2B5EF4-FFF2-40B4-BE49-F238E27FC236}">
                    <a16:creationId xmlns:a16="http://schemas.microsoft.com/office/drawing/2014/main" id="{146DF925-7789-DF7F-1AF9-189856BB0A85}"/>
                  </a:ext>
                </a:extLst>
              </p:cNvPr>
              <p:cNvSpPr/>
              <p:nvPr userDrawn="1"/>
            </p:nvSpPr>
            <p:spPr>
              <a:xfrm>
                <a:off x="11050771" y="0"/>
                <a:ext cx="1141226" cy="112553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descr="Shape&#10;&#10;Description automatically generated">
                <a:extLst>
                  <a:ext uri="{FF2B5EF4-FFF2-40B4-BE49-F238E27FC236}">
                    <a16:creationId xmlns:a16="http://schemas.microsoft.com/office/drawing/2014/main" id="{DF4B2950-02F7-94F1-3186-4F5AF737B50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279384" y="220769"/>
                <a:ext cx="684000" cy="684000"/>
              </a:xfrm>
              <a:prstGeom prst="rect">
                <a:avLst/>
              </a:prstGeom>
            </p:spPr>
          </p:pic>
        </p:grpSp>
      </p:grpSp>
      <p:sp>
        <p:nvSpPr>
          <p:cNvPr id="24" name="Title Placeholder 1">
            <a:extLst>
              <a:ext uri="{FF2B5EF4-FFF2-40B4-BE49-F238E27FC236}">
                <a16:creationId xmlns:a16="http://schemas.microsoft.com/office/drawing/2014/main" id="{72CFEABE-8CC0-01D3-7CDA-402168BF6A03}"/>
              </a:ext>
            </a:extLst>
          </p:cNvPr>
          <p:cNvSpPr>
            <a:spLocks noGrp="1"/>
          </p:cNvSpPr>
          <p:nvPr userDrawn="1">
            <p:ph type="title"/>
          </p:nvPr>
        </p:nvSpPr>
        <p:spPr>
          <a:xfrm>
            <a:off x="300038" y="296863"/>
            <a:ext cx="9200035" cy="539750"/>
          </a:xfrm>
          <a:prstGeom prst="rect">
            <a:avLst/>
          </a:prstGeom>
        </p:spPr>
        <p:txBody>
          <a:bodyPr vert="horz" lIns="0" tIns="0" rIns="0" bIns="0" rtlCol="0" anchor="t" anchorCtr="0">
            <a:noAutofit/>
          </a:bodyPr>
          <a:lstStyle/>
          <a:p>
            <a:r>
              <a:rPr lang="en-US"/>
              <a:t>Page Title Dummy Text Placement</a:t>
            </a:r>
            <a:br>
              <a:rPr lang="en-US"/>
            </a:br>
            <a:r>
              <a:rPr lang="en-US"/>
              <a:t>Two Lines Only</a:t>
            </a:r>
            <a:endParaRPr lang="en-GB"/>
          </a:p>
        </p:txBody>
      </p:sp>
      <p:sp>
        <p:nvSpPr>
          <p:cNvPr id="25" name="Text Placeholder 2">
            <a:extLst>
              <a:ext uri="{FF2B5EF4-FFF2-40B4-BE49-F238E27FC236}">
                <a16:creationId xmlns:a16="http://schemas.microsoft.com/office/drawing/2014/main" id="{C34D11F9-F464-9591-E0C7-89E69B936BC8}"/>
              </a:ext>
            </a:extLst>
          </p:cNvPr>
          <p:cNvSpPr>
            <a:spLocks noGrp="1"/>
          </p:cNvSpPr>
          <p:nvPr userDrawn="1">
            <p:ph type="body" idx="1"/>
          </p:nvPr>
        </p:nvSpPr>
        <p:spPr>
          <a:xfrm>
            <a:off x="300038" y="1989138"/>
            <a:ext cx="11591925" cy="431958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p:txBody>
      </p:sp>
      <p:sp>
        <p:nvSpPr>
          <p:cNvPr id="26" name="Footer Placeholder 4">
            <a:extLst>
              <a:ext uri="{FF2B5EF4-FFF2-40B4-BE49-F238E27FC236}">
                <a16:creationId xmlns:a16="http://schemas.microsoft.com/office/drawing/2014/main" id="{A2BC2191-5F9E-419B-CF18-FC59FD0763E8}"/>
              </a:ext>
            </a:extLst>
          </p:cNvPr>
          <p:cNvSpPr>
            <a:spLocks noGrp="1"/>
          </p:cNvSpPr>
          <p:nvPr userDrawn="1">
            <p:ph type="ftr" sz="quarter" idx="3"/>
          </p:nvPr>
        </p:nvSpPr>
        <p:spPr>
          <a:xfrm>
            <a:off x="300038" y="6390759"/>
            <a:ext cx="1365729" cy="216000"/>
          </a:xfrm>
          <a:prstGeom prst="rect">
            <a:avLst/>
          </a:prstGeom>
        </p:spPr>
        <p:txBody>
          <a:bodyPr vert="horz" lIns="0" tIns="0" rIns="0" bIns="0" rtlCol="0" anchor="ctr"/>
          <a:lstStyle>
            <a:lvl1pPr algn="l">
              <a:defRPr sz="1000" b="1">
                <a:solidFill>
                  <a:srgbClr val="003C3C"/>
                </a:solidFill>
                <a:latin typeface="Roboto" pitchFamily="2" charset="0"/>
                <a:ea typeface="Roboto" pitchFamily="2" charset="0"/>
              </a:defRPr>
            </a:lvl1pPr>
          </a:lstStyle>
          <a:p>
            <a:r>
              <a:rPr lang="en-GB" dirty="0"/>
              <a:t>ICMM</a:t>
            </a:r>
          </a:p>
        </p:txBody>
      </p:sp>
      <p:sp>
        <p:nvSpPr>
          <p:cNvPr id="27" name="Slide Number Placeholder 5">
            <a:extLst>
              <a:ext uri="{FF2B5EF4-FFF2-40B4-BE49-F238E27FC236}">
                <a16:creationId xmlns:a16="http://schemas.microsoft.com/office/drawing/2014/main" id="{253527AC-DBF0-E1F7-57D5-B979787DC40A}"/>
              </a:ext>
            </a:extLst>
          </p:cNvPr>
          <p:cNvSpPr>
            <a:spLocks noGrp="1"/>
          </p:cNvSpPr>
          <p:nvPr userDrawn="1">
            <p:ph type="sldNum" sz="quarter" idx="4"/>
          </p:nvPr>
        </p:nvSpPr>
        <p:spPr>
          <a:xfrm>
            <a:off x="11150486" y="6390759"/>
            <a:ext cx="742991" cy="216000"/>
          </a:xfrm>
          <a:prstGeom prst="rect">
            <a:avLst/>
          </a:prstGeom>
        </p:spPr>
        <p:txBody>
          <a:bodyPr vert="horz" wrap="none" lIns="0" tIns="0" rIns="0" bIns="0" rtlCol="0" anchor="ctr"/>
          <a:lstStyle>
            <a:lvl1pPr algn="r">
              <a:defRPr sz="1000" b="1">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28" name="Date Placeholder 10">
            <a:extLst>
              <a:ext uri="{FF2B5EF4-FFF2-40B4-BE49-F238E27FC236}">
                <a16:creationId xmlns:a16="http://schemas.microsoft.com/office/drawing/2014/main" id="{3947DF99-0672-FD93-9C87-034AA65A7B3E}"/>
              </a:ext>
            </a:extLst>
          </p:cNvPr>
          <p:cNvSpPr>
            <a:spLocks noGrp="1"/>
          </p:cNvSpPr>
          <p:nvPr userDrawn="1">
            <p:ph type="dt" sz="half" idx="2"/>
          </p:nvPr>
        </p:nvSpPr>
        <p:spPr>
          <a:xfrm>
            <a:off x="3243213" y="6390759"/>
            <a:ext cx="1209995" cy="216000"/>
          </a:xfrm>
          <a:prstGeom prst="rect">
            <a:avLst/>
          </a:prstGeom>
        </p:spPr>
        <p:txBody>
          <a:bodyPr vert="horz" wrap="square" lIns="0" tIns="0" rIns="0" bIns="0" rtlCol="0" anchor="ctr" anchorCtr="0"/>
          <a:lstStyle>
            <a:lvl1pPr algn="l">
              <a:defRPr sz="1000" b="1">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11846024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p:txStyles>
    <p:titleStyle>
      <a:lvl1pPr algn="l" defTabSz="914400" rtl="0" eaLnBrk="1" latinLnBrk="0" hangingPunct="1">
        <a:lnSpc>
          <a:spcPct val="80000"/>
        </a:lnSpc>
        <a:spcBef>
          <a:spcPct val="0"/>
        </a:spcBef>
        <a:buNone/>
        <a:defRPr sz="2400" b="0" kern="1200" spc="-20" baseline="0">
          <a:solidFill>
            <a:srgbClr val="003C3C"/>
          </a:solidFill>
          <a:latin typeface="Roboto" pitchFamily="2" charset="0"/>
          <a:ea typeface="Roboto" pitchFamily="2" charset="0"/>
          <a:cs typeface="+mj-cs"/>
        </a:defRPr>
      </a:lvl1pPr>
    </p:titleStyle>
    <p:bodyStyle>
      <a:lvl1pPr marL="0" indent="0" algn="l" defTabSz="914400" rtl="0" eaLnBrk="1" latinLnBrk="0" hangingPunct="1">
        <a:lnSpc>
          <a:spcPct val="100000"/>
        </a:lnSpc>
        <a:spcBef>
          <a:spcPts val="0"/>
        </a:spcBef>
        <a:spcAft>
          <a:spcPts val="1200"/>
        </a:spcAft>
        <a:buClrTx/>
        <a:buFont typeface="Arial" panose="020B0604020202020204" pitchFamily="34" charset="0"/>
        <a:buNone/>
        <a:defRPr sz="1400" b="0" kern="1200">
          <a:solidFill>
            <a:schemeClr val="tx1"/>
          </a:solidFill>
          <a:latin typeface="Roboto" pitchFamily="2" charset="0"/>
          <a:ea typeface="Roboto" pitchFamily="2" charset="0"/>
          <a:cs typeface="+mn-cs"/>
        </a:defRPr>
      </a:lvl1pPr>
      <a:lvl2pPr marL="0" indent="0" algn="l" defTabSz="914400" rtl="0" eaLnBrk="1" latinLnBrk="0" hangingPunct="1">
        <a:lnSpc>
          <a:spcPct val="100000"/>
        </a:lnSpc>
        <a:spcBef>
          <a:spcPts val="0"/>
        </a:spcBef>
        <a:spcAft>
          <a:spcPts val="1200"/>
        </a:spcAft>
        <a:buClrTx/>
        <a:buFont typeface="Arial" panose="020B0604020202020204" pitchFamily="34" charset="0"/>
        <a:buNone/>
        <a:defRPr sz="1200" kern="1200">
          <a:solidFill>
            <a:schemeClr val="tx1"/>
          </a:solidFill>
          <a:latin typeface="Roboto" pitchFamily="2" charset="0"/>
          <a:ea typeface="Roboto" pitchFamily="2" charset="0"/>
          <a:cs typeface="+mn-cs"/>
        </a:defRPr>
      </a:lvl2pPr>
      <a:lvl3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3pPr>
      <a:lvl4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os="3885">
          <p15:clr>
            <a:srgbClr val="F26B43"/>
          </p15:clr>
        </p15:guide>
        <p15:guide id="29" pos="189">
          <p15:clr>
            <a:srgbClr val="F26B43"/>
          </p15:clr>
        </p15:guide>
        <p15:guide id="53" pos="7491">
          <p15:clr>
            <a:srgbClr val="F26B43"/>
          </p15:clr>
        </p15:guide>
        <p15:guide id="58" orient="horz" pos="3974">
          <p15:clr>
            <a:srgbClr val="F26B43"/>
          </p15:clr>
        </p15:guide>
        <p15:guide id="60" orient="horz" pos="4065">
          <p15:clr>
            <a:srgbClr val="F26B43"/>
          </p15:clr>
        </p15:guide>
        <p15:guide id="61" orient="horz" pos="4133">
          <p15:clr>
            <a:srgbClr val="F26B43"/>
          </p15:clr>
        </p15:guide>
        <p15:guide id="65" orient="horz" pos="1253">
          <p15:clr>
            <a:srgbClr val="F26B43"/>
          </p15:clr>
        </p15:guide>
        <p15:guide id="66" orient="horz" pos="709">
          <p15:clr>
            <a:srgbClr val="F26B43"/>
          </p15:clr>
        </p15:guide>
        <p15:guide id="67" orient="horz" pos="527">
          <p15:clr>
            <a:srgbClr val="F26B43"/>
          </p15:clr>
        </p15:guide>
        <p15:guide id="68" orient="horz" pos="187">
          <p15:clr>
            <a:srgbClr val="F26B43"/>
          </p15:clr>
        </p15:guide>
        <p15:guide id="69" pos="3795">
          <p15:clr>
            <a:srgbClr val="F26B43"/>
          </p15:clr>
        </p15:guide>
        <p15:guide id="70" orient="horz" pos="1139">
          <p15:clr>
            <a:srgbClr val="F26B43"/>
          </p15:clr>
        </p15:guide>
        <p15:guide id="71" orient="horz" pos="84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6.wdp"/><Relationship Id="rId18" Type="http://schemas.openxmlformats.org/officeDocument/2006/relationships/image" Target="../media/image29.png"/><Relationship Id="rId3" Type="http://schemas.openxmlformats.org/officeDocument/2006/relationships/image" Target="../media/image19.png"/><Relationship Id="rId7" Type="http://schemas.microsoft.com/office/2007/relationships/hdphoto" Target="../media/hdphoto13.wdp"/><Relationship Id="rId12" Type="http://schemas.microsoft.com/office/2007/relationships/hdphoto" Target="../media/hdphoto25.wdp"/><Relationship Id="rId17" Type="http://schemas.microsoft.com/office/2007/relationships/hdphoto" Target="../media/hdphoto4.wdp"/><Relationship Id="rId2" Type="http://schemas.openxmlformats.org/officeDocument/2006/relationships/image" Target="../media/image18.png"/><Relationship Id="rId16" Type="http://schemas.openxmlformats.org/officeDocument/2006/relationships/image" Target="../media/image21.png"/><Relationship Id="rId20" Type="http://schemas.openxmlformats.org/officeDocument/2006/relationships/image" Target="../media/image31.png"/><Relationship Id="rId1" Type="http://schemas.openxmlformats.org/officeDocument/2006/relationships/slideLayout" Target="../slideLayouts/slideLayout1.xml"/><Relationship Id="rId6" Type="http://schemas.microsoft.com/office/2007/relationships/hdphoto" Target="../media/hdphoto22.wdp"/><Relationship Id="rId11" Type="http://schemas.microsoft.com/office/2007/relationships/hdphoto" Target="../media/hdphoto24.wdp"/><Relationship Id="rId5" Type="http://schemas.openxmlformats.org/officeDocument/2006/relationships/image" Target="https://mining.komatsu/images/default-source/product-images/underground/hard-rock-equipment/lhd_top_view_branded.jpg?sfvrsn=89facb6b_26" TargetMode="External"/><Relationship Id="rId15" Type="http://schemas.microsoft.com/office/2007/relationships/hdphoto" Target="../media/hdphoto2.wdp"/><Relationship Id="rId10" Type="http://schemas.openxmlformats.org/officeDocument/2006/relationships/image" Target="../media/image28.png"/><Relationship Id="rId19" Type="http://schemas.openxmlformats.org/officeDocument/2006/relationships/image" Target="../media/image30.png"/><Relationship Id="rId4" Type="http://schemas.microsoft.com/office/2007/relationships/hdphoto" Target="../media/hdphoto21.wdp"/><Relationship Id="rId9" Type="http://schemas.microsoft.com/office/2007/relationships/hdphoto" Target="../media/hdphoto23.wdp"/><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hdphoto" Target="../media/hdphoto27.wdp"/><Relationship Id="rId13" Type="http://schemas.openxmlformats.org/officeDocument/2006/relationships/image" Target="../media/image29.png"/><Relationship Id="rId3" Type="http://schemas.openxmlformats.org/officeDocument/2006/relationships/image" Target="../media/image19.png"/><Relationship Id="rId7" Type="http://schemas.microsoft.com/office/2007/relationships/hdphoto" Target="../media/hdphoto26.wdp"/><Relationship Id="rId12" Type="http://schemas.microsoft.com/office/2007/relationships/hdphoto" Target="../media/hdphoto4.wdp"/><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13.wdp"/><Relationship Id="rId11" Type="http://schemas.openxmlformats.org/officeDocument/2006/relationships/image" Target="../media/image21.png"/><Relationship Id="rId5" Type="http://schemas.openxmlformats.org/officeDocument/2006/relationships/image" Target="https://mining.komatsu/images/default-source/product-images/underground/hard-rock-equipment/lhd_top_view_branded.jpg?sfvrsn=89facb6b_26" TargetMode="External"/><Relationship Id="rId15" Type="http://schemas.openxmlformats.org/officeDocument/2006/relationships/image" Target="../media/image32.png"/><Relationship Id="rId10" Type="http://schemas.microsoft.com/office/2007/relationships/hdphoto" Target="../media/hdphoto2.wdp"/><Relationship Id="rId4" Type="http://schemas.microsoft.com/office/2007/relationships/hdphoto" Target="../media/hdphoto6.wdp"/><Relationship Id="rId9" Type="http://schemas.openxmlformats.org/officeDocument/2006/relationships/image" Target="../media/image20.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19.png"/><Relationship Id="rId7" Type="http://schemas.microsoft.com/office/2007/relationships/hdphoto" Target="../media/hdphoto29.wdp"/><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34.png"/><Relationship Id="rId5" Type="http://schemas.openxmlformats.org/officeDocument/2006/relationships/image" Target="https://mining.komatsu/images/default-source/product-images/underground/hard-rock-equipment/lhd_top_view_branded.jpg?sfvrsn=89facb6b_26" TargetMode="External"/><Relationship Id="rId10" Type="http://schemas.microsoft.com/office/2007/relationships/hdphoto" Target="../media/hdphoto13.wdp"/><Relationship Id="rId4" Type="http://schemas.microsoft.com/office/2007/relationships/hdphoto" Target="../media/hdphoto28.wdp"/><Relationship Id="rId9" Type="http://schemas.microsoft.com/office/2007/relationships/hdphoto" Target="../media/hdphoto31.wdp"/></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microsoft.com/office/2007/relationships/hdphoto" Target="../media/hdphoto33.wdp"/><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3.wdp"/><Relationship Id="rId11" Type="http://schemas.openxmlformats.org/officeDocument/2006/relationships/image" Target="../media/image38.png"/><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37.png"/><Relationship Id="rId4" Type="http://schemas.microsoft.com/office/2007/relationships/hdphoto" Target="../media/hdphoto32.wdp"/><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hdphoto" Target="../media/hdphoto35.wdp"/><Relationship Id="rId3" Type="http://schemas.openxmlformats.org/officeDocument/2006/relationships/image" Target="../media/image39.jpeg"/><Relationship Id="rId7" Type="http://schemas.microsoft.com/office/2007/relationships/hdphoto" Target="../media/hdphoto34.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https://mining.komatsu/images/default-source/product-images/underground/hard-rock-equipment/lhd_top_view_branded.jpg?sfvrsn=89facb6b_26" TargetMode="External"/><Relationship Id="rId5" Type="http://schemas.microsoft.com/office/2007/relationships/hdphoto" Target="../media/hdphoto13.wdp"/><Relationship Id="rId4" Type="http://schemas.openxmlformats.org/officeDocument/2006/relationships/image" Target="../media/image19.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microsoft.com/office/2007/relationships/hdphoto" Target="../media/hdphoto36.wdp"/><Relationship Id="rId3" Type="http://schemas.openxmlformats.org/officeDocument/2006/relationships/image" Target="../media/image39.jpeg"/><Relationship Id="rId7"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https://mining.komatsu/images/default-source/product-images/underground/hard-rock-equipment/lhd_top_view_branded.jpg?sfvrsn=89facb6b_26" TargetMode="External"/><Relationship Id="rId5" Type="http://schemas.microsoft.com/office/2007/relationships/hdphoto" Target="../media/hdphoto6.wdp"/><Relationship Id="rId10" Type="http://schemas.openxmlformats.org/officeDocument/2006/relationships/image" Target="../media/image41.png"/><Relationship Id="rId4" Type="http://schemas.openxmlformats.org/officeDocument/2006/relationships/image" Target="../media/image19.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5.png"/><Relationship Id="rId3" Type="http://schemas.openxmlformats.org/officeDocument/2006/relationships/image" Target="../media/image19.png"/><Relationship Id="rId7" Type="http://schemas.microsoft.com/office/2007/relationships/hdphoto" Target="../media/hdphoto38.wdp"/><Relationship Id="rId12"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37.wdp"/><Relationship Id="rId11" Type="http://schemas.openxmlformats.org/officeDocument/2006/relationships/image" Target="../media/image43.png"/><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42.png"/><Relationship Id="rId4" Type="http://schemas.microsoft.com/office/2007/relationships/hdphoto" Target="../media/hdphoto13.wdp"/><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https://mining.komatsu/images/default-source/product-images/underground/hard-rock-equipment/lhd_top_view_branded.jpg?sfvrsn=89facb6b_26"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8.wdp"/><Relationship Id="rId3" Type="http://schemas.microsoft.com/office/2007/relationships/hdphoto" Target="../media/hdphoto4.wdp"/><Relationship Id="rId7" Type="http://schemas.openxmlformats.org/officeDocument/2006/relationships/image" Target="https://mining.komatsu/images/default-source/product-images/underground/hard-rock-equipment/lhd_top_view_branded.jpg?sfvrsn=89facb6b_26" TargetMode="External"/><Relationship Id="rId12"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5.wdp"/><Relationship Id="rId11" Type="http://schemas.microsoft.com/office/2007/relationships/hdphoto" Target="../media/hdphoto6.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22.png"/><Relationship Id="rId9" Type="http://schemas.microsoft.com/office/2007/relationships/hdphoto" Target="../media/hdphoto2.wdp"/><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4.wdp"/><Relationship Id="rId3" Type="http://schemas.openxmlformats.org/officeDocument/2006/relationships/image" Target="../media/image19.png"/><Relationship Id="rId7" Type="http://schemas.microsoft.com/office/2007/relationships/hdphoto" Target="../media/hdphoto11.wdp"/><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0.wdp"/><Relationship Id="rId11" Type="http://schemas.microsoft.com/office/2007/relationships/hdphoto" Target="../media/hdphoto2.wdp"/><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20.png"/><Relationship Id="rId4" Type="http://schemas.microsoft.com/office/2007/relationships/hdphoto" Target="../media/hdphoto9.wdp"/><Relationship Id="rId9" Type="http://schemas.microsoft.com/office/2007/relationships/hdphoto" Target="../media/hdphoto12.wdp"/><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microsoft.com/office/2007/relationships/hdphoto" Target="../media/hdphoto14.wdp"/><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18.wdp"/><Relationship Id="rId5" Type="http://schemas.openxmlformats.org/officeDocument/2006/relationships/image" Target="https://mining.komatsu/images/default-source/product-images/underground/hard-rock-equipment/lhd_top_view_branded.jpg?sfvrsn=89facb6b_26" TargetMode="External"/><Relationship Id="rId10" Type="http://schemas.microsoft.com/office/2007/relationships/hdphoto" Target="../media/hdphoto17.wdp"/><Relationship Id="rId4" Type="http://schemas.microsoft.com/office/2007/relationships/hdphoto" Target="../media/hdphoto13.wdp"/><Relationship Id="rId9" Type="http://schemas.microsoft.com/office/2007/relationships/hdphoto" Target="../media/hdphoto16.wdp"/></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png"/><Relationship Id="rId7" Type="http://schemas.microsoft.com/office/2007/relationships/hdphoto" Target="../media/hdphoto20.wdp"/><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27.png"/><Relationship Id="rId4" Type="http://schemas.microsoft.com/office/2007/relationships/hdphoto" Target="../media/hdphoto19.wdp"/><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rPr>
              <a:t>Scenario 1: </a:t>
            </a:r>
            <a:r>
              <a:rPr lang="en-US" sz="2800" b="0" dirty="0">
                <a:solidFill>
                  <a:schemeClr val="accent2"/>
                </a:solidFill>
                <a:cs typeface="Poppins"/>
              </a:rPr>
              <a:t>Pedestrian approaching static Vehicle</a:t>
            </a: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338787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in Roadway">
            <a:extLst>
              <a:ext uri="{FF2B5EF4-FFF2-40B4-BE49-F238E27FC236}">
                <a16:creationId xmlns:a16="http://schemas.microsoft.com/office/drawing/2014/main" id="{A0E017BA-0E1E-A9D7-CF3F-C95D20A512E2}"/>
              </a:ext>
            </a:extLst>
          </p:cNvPr>
          <p:cNvSpPr>
            <a:spLocks noGrp="1" noRot="1" noMove="1" noResize="1" noEditPoints="1" noAdjustHandles="1" noChangeArrowheads="1" noChangeShapeType="1"/>
          </p:cNvSpPr>
          <p:nvPr/>
        </p:nvSpPr>
        <p:spPr>
          <a:xfrm>
            <a:off x="5429504" y="229933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EC692DF8-5DF7-1FB8-1E3A-DCB0167F966A}"/>
              </a:ext>
            </a:extLst>
          </p:cNvPr>
          <p:cNvSpPr>
            <a:spLocks noGrp="1" noRot="1" noMove="1" noResize="1" noEditPoints="1" noAdjustHandles="1" noChangeArrowheads="1" noChangeShapeType="1"/>
          </p:cNvSpPr>
          <p:nvPr/>
        </p:nvSpPr>
        <p:spPr>
          <a:xfrm rot="5400000">
            <a:off x="5522904" y="-4250089"/>
            <a:ext cx="124972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0293" y="105046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a:spLocks noGrp="1" noRot="1" noMove="1" noResize="1" noEditPoints="1" noAdjustHandles="1" noChangeArrowheads="1" noChangeShapeType="1"/>
          </p:cNvSpPr>
          <p:nvPr/>
        </p:nvSpPr>
        <p:spPr>
          <a:xfrm>
            <a:off x="9280991" y="118445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a:spLocks noGrp="1" noRot="1" noMove="1" noResize="1" noEditPoints="1" noAdjustHandles="1" noChangeArrowheads="1" noChangeShapeType="1"/>
          </p:cNvSpPr>
          <p:nvPr/>
        </p:nvSpPr>
        <p:spPr>
          <a:xfrm>
            <a:off x="10360991" y="118454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1" name="RO Static Unsafe">
            <a:extLst>
              <a:ext uri="{FF2B5EF4-FFF2-40B4-BE49-F238E27FC236}">
                <a16:creationId xmlns:a16="http://schemas.microsoft.com/office/drawing/2014/main" id="{8DE52B27-83EF-01B5-E0C3-3D778B588566}"/>
              </a:ext>
            </a:extLst>
          </p:cNvPr>
          <p:cNvGrpSpPr>
            <a:grpSpLocks noGrp="1" noUngrp="1" noRot="1" noMove="1" noResize="1"/>
          </p:cNvGrpSpPr>
          <p:nvPr/>
        </p:nvGrpSpPr>
        <p:grpSpPr>
          <a:xfrm>
            <a:off x="8609929" y="1050588"/>
            <a:ext cx="3224822" cy="1359323"/>
            <a:chOff x="8110057" y="2116613"/>
            <a:chExt cx="3224822" cy="1359323"/>
          </a:xfrm>
        </p:grpSpPr>
        <p:sp>
          <p:nvSpPr>
            <p:cNvPr id="22" name="A3 Envelope">
              <a:extLst>
                <a:ext uri="{FF2B5EF4-FFF2-40B4-BE49-F238E27FC236}">
                  <a16:creationId xmlns:a16="http://schemas.microsoft.com/office/drawing/2014/main" id="{CC2E5196-E56B-698B-BDED-DC652FC15910}"/>
                </a:ext>
              </a:extLst>
            </p:cNvPr>
            <p:cNvSpPr>
              <a:spLocks noGrp="1" noRot="1" noMove="1" noResize="1" noEditPoints="1" noAdjustHandles="1" noChangeArrowheads="1" noChangeShapeType="1"/>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descr="Joy 22HD Hybrid Loader - Underground Hard Rock Mining - Australia | Komatsu  Mining Corp.">
              <a:extLst>
                <a:ext uri="{FF2B5EF4-FFF2-40B4-BE49-F238E27FC236}">
                  <a16:creationId xmlns:a16="http://schemas.microsoft.com/office/drawing/2014/main" id="{722A6E87-87B8-7A47-6EEA-65832553E149}"/>
                </a:ext>
              </a:extLst>
            </p:cNvPr>
            <p:cNvPicPr>
              <a:picLocks noGrp="1" noRo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5" name="A2 Static Envelope">
            <a:extLst>
              <a:ext uri="{FF2B5EF4-FFF2-40B4-BE49-F238E27FC236}">
                <a16:creationId xmlns:a16="http://schemas.microsoft.com/office/drawing/2014/main" id="{743288BE-9966-96F2-F658-4FAEAAAF0879}"/>
              </a:ext>
            </a:extLst>
          </p:cNvPr>
          <p:cNvSpPr>
            <a:spLocks noGrp="1" noRot="1" noMove="1" noResize="1" noEditPoints="1" noAdjustHandles="1" noChangeArrowheads="1" noChangeShapeType="1"/>
          </p:cNvSpPr>
          <p:nvPr/>
        </p:nvSpPr>
        <p:spPr>
          <a:xfrm>
            <a:off x="8315628" y="1167139"/>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26" name="RO M1">
            <a:extLst>
              <a:ext uri="{FF2B5EF4-FFF2-40B4-BE49-F238E27FC236}">
                <a16:creationId xmlns:a16="http://schemas.microsoft.com/office/drawing/2014/main" id="{AD51E231-761B-AFFD-55BB-74E4E115E5F2}"/>
              </a:ext>
            </a:extLst>
          </p:cNvPr>
          <p:cNvGrpSpPr>
            <a:grpSpLocks noGrp="1" noUngrp="1" noRot="1" noMove="1" noResize="1"/>
          </p:cNvGrpSpPr>
          <p:nvPr/>
        </p:nvGrpSpPr>
        <p:grpSpPr>
          <a:xfrm>
            <a:off x="7975319" y="1049170"/>
            <a:ext cx="3865175" cy="1359323"/>
            <a:chOff x="8159209" y="2014782"/>
            <a:chExt cx="3865175" cy="1359323"/>
          </a:xfrm>
        </p:grpSpPr>
        <p:sp>
          <p:nvSpPr>
            <p:cNvPr id="27" name="A2 Envelope">
              <a:extLst>
                <a:ext uri="{FF2B5EF4-FFF2-40B4-BE49-F238E27FC236}">
                  <a16:creationId xmlns:a16="http://schemas.microsoft.com/office/drawing/2014/main" id="{81AC2806-39A3-96D7-FFDB-6D02C073B041}"/>
                </a:ext>
              </a:extLst>
            </p:cNvPr>
            <p:cNvSpPr>
              <a:spLocks noGrp="1" noRot="1" noMove="1" noResize="1" noEditPoints="1" noAdjustHandles="1" noChangeArrowheads="1" noChangeShapeType="1"/>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A3 Envelope">
              <a:extLst>
                <a:ext uri="{FF2B5EF4-FFF2-40B4-BE49-F238E27FC236}">
                  <a16:creationId xmlns:a16="http://schemas.microsoft.com/office/drawing/2014/main" id="{33D40D6B-84C7-D422-B0C4-6847AF1E041B}"/>
                </a:ext>
              </a:extLst>
            </p:cNvPr>
            <p:cNvSpPr>
              <a:spLocks noGrp="1" noRot="1" noMove="1" noResize="1" noEditPoints="1" noAdjustHandles="1" noChangeArrowheads="1" noChangeShapeType="1"/>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9" name="RO" descr="Joy 22HD Hybrid Loader - Underground Hard Rock Mining - Australia | Komatsu  Mining Corp.">
              <a:extLst>
                <a:ext uri="{FF2B5EF4-FFF2-40B4-BE49-F238E27FC236}">
                  <a16:creationId xmlns:a16="http://schemas.microsoft.com/office/drawing/2014/main" id="{D5272F55-6BAF-F649-6716-70198EB2FF55}"/>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1" name="RO Rear">
            <a:extLst>
              <a:ext uri="{FF2B5EF4-FFF2-40B4-BE49-F238E27FC236}">
                <a16:creationId xmlns:a16="http://schemas.microsoft.com/office/drawing/2014/main" id="{979CE0F6-010F-C5B7-6D88-2C8524903CB5}"/>
              </a:ext>
            </a:extLst>
          </p:cNvPr>
          <p:cNvGrpSpPr/>
          <p:nvPr/>
        </p:nvGrpSpPr>
        <p:grpSpPr>
          <a:xfrm>
            <a:off x="6156046" y="1042134"/>
            <a:ext cx="2771799" cy="1359323"/>
            <a:chOff x="4799479" y="4017518"/>
            <a:chExt cx="2771799" cy="1359323"/>
          </a:xfrm>
        </p:grpSpPr>
        <p:sp>
          <p:nvSpPr>
            <p:cNvPr id="14" name="Oval 13">
              <a:extLst>
                <a:ext uri="{FF2B5EF4-FFF2-40B4-BE49-F238E27FC236}">
                  <a16:creationId xmlns:a16="http://schemas.microsoft.com/office/drawing/2014/main" id="{F901879E-C103-E5C5-DDED-E65DCCDBAE65}"/>
                </a:ext>
              </a:extLst>
            </p:cNvPr>
            <p:cNvSpPr/>
            <p:nvPr/>
          </p:nvSpPr>
          <p:spPr>
            <a:xfrm>
              <a:off x="4799479" y="4261035"/>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Remote Object Rear" descr="Joy 22HD Hybrid Loader - Underground Hard Rock Mining - Australia | Komatsu  Mining Corp.">
              <a:extLst>
                <a:ext uri="{FF2B5EF4-FFF2-40B4-BE49-F238E27FC236}">
                  <a16:creationId xmlns:a16="http://schemas.microsoft.com/office/drawing/2014/main" id="{CFCDE4C7-3D01-1D94-E95B-329FCEEBA4A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a:off x="5987130" y="4017518"/>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RO Front">
            <a:extLst>
              <a:ext uri="{FF2B5EF4-FFF2-40B4-BE49-F238E27FC236}">
                <a16:creationId xmlns:a16="http://schemas.microsoft.com/office/drawing/2014/main" id="{E09A1B53-B466-07C0-33A3-BE88120EE01C}"/>
              </a:ext>
            </a:extLst>
          </p:cNvPr>
          <p:cNvGrpSpPr/>
          <p:nvPr/>
        </p:nvGrpSpPr>
        <p:grpSpPr>
          <a:xfrm>
            <a:off x="5434546" y="360075"/>
            <a:ext cx="4087746" cy="2500495"/>
            <a:chOff x="4077979" y="3335459"/>
            <a:chExt cx="4087746" cy="2500495"/>
          </a:xfrm>
        </p:grpSpPr>
        <p:sp>
          <p:nvSpPr>
            <p:cNvPr id="18" name="FA3 Envelope">
              <a:extLst>
                <a:ext uri="{FF2B5EF4-FFF2-40B4-BE49-F238E27FC236}">
                  <a16:creationId xmlns:a16="http://schemas.microsoft.com/office/drawing/2014/main" id="{27FB4313-5F33-A3F5-A6B1-3AC2565F8183}"/>
                </a:ext>
              </a:extLst>
            </p:cNvPr>
            <p:cNvSpPr/>
            <p:nvPr/>
          </p:nvSpPr>
          <p:spPr>
            <a:xfrm>
              <a:off x="4346457" y="4264578"/>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496F84BF-47C2-FD3C-A1D1-B48C02A69570}"/>
                </a:ext>
              </a:extLst>
            </p:cNvPr>
            <p:cNvSpPr/>
            <p:nvPr/>
          </p:nvSpPr>
          <p:spPr>
            <a:xfrm>
              <a:off x="5349381" y="4622152"/>
              <a:ext cx="59300" cy="72984"/>
            </a:xfrm>
            <a:prstGeom prst="rect">
              <a:avLst/>
            </a:prstGeom>
            <a:solidFill>
              <a:srgbClr val="FD8D39"/>
            </a:solidFill>
            <a:ln>
              <a:solidFill>
                <a:srgbClr val="FD8D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F RO" descr="Joy 22HD Hybrid Loader - Underground Hard Rock Mining - Australia | Komatsu  Mining Corp.">
              <a:extLst>
                <a:ext uri="{FF2B5EF4-FFF2-40B4-BE49-F238E27FC236}">
                  <a16:creationId xmlns:a16="http://schemas.microsoft.com/office/drawing/2014/main" id="{EE60812F-A0A0-AE21-D3CC-CA623121B62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a:off x="4610165" y="4020298"/>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4A9DF7B-D290-CF6F-BF95-EAA938D9A2B8}"/>
                </a:ext>
              </a:extLst>
            </p:cNvPr>
            <p:cNvSpPr/>
            <p:nvPr/>
          </p:nvSpPr>
          <p:spPr>
            <a:xfrm>
              <a:off x="7762669" y="3335459"/>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9" name="A3 Envelope">
              <a:extLst>
                <a:ext uri="{FF2B5EF4-FFF2-40B4-BE49-F238E27FC236}">
                  <a16:creationId xmlns:a16="http://schemas.microsoft.com/office/drawing/2014/main" id="{10AC924B-8157-45DB-D10E-7D85F670B6EF}"/>
                </a:ext>
              </a:extLst>
            </p:cNvPr>
            <p:cNvPicPr>
              <a:picLocks noChangeAspect="1"/>
            </p:cNvPicPr>
            <p:nvPr/>
          </p:nvPicPr>
          <p:blipFill>
            <a:blip r:embed="rId10">
              <a:alphaModFix amt="67000"/>
            </a:blip>
            <a:stretch>
              <a:fillRect/>
            </a:stretch>
          </p:blipFill>
          <p:spPr>
            <a:xfrm rot="2100000">
              <a:off x="4077979" y="4681563"/>
              <a:ext cx="1544137" cy="1154391"/>
            </a:xfrm>
            <a:prstGeom prst="rect">
              <a:avLst/>
            </a:prstGeom>
          </p:spPr>
        </p:pic>
      </p:grpSp>
      <p:grpSp>
        <p:nvGrpSpPr>
          <p:cNvPr id="57" name="F RO Turned">
            <a:extLst>
              <a:ext uri="{FF2B5EF4-FFF2-40B4-BE49-F238E27FC236}">
                <a16:creationId xmlns:a16="http://schemas.microsoft.com/office/drawing/2014/main" id="{8C65FD3D-3E79-2BA5-C5DE-CB5982B2FD13}"/>
              </a:ext>
            </a:extLst>
          </p:cNvPr>
          <p:cNvGrpSpPr/>
          <p:nvPr/>
        </p:nvGrpSpPr>
        <p:grpSpPr>
          <a:xfrm>
            <a:off x="5770181" y="1398614"/>
            <a:ext cx="2007923" cy="1359323"/>
            <a:chOff x="7613299" y="4771121"/>
            <a:chExt cx="2007923" cy="1359323"/>
          </a:xfrm>
        </p:grpSpPr>
        <p:sp>
          <p:nvSpPr>
            <p:cNvPr id="52" name="FA3 Envelope Turned">
              <a:extLst>
                <a:ext uri="{FF2B5EF4-FFF2-40B4-BE49-F238E27FC236}">
                  <a16:creationId xmlns:a16="http://schemas.microsoft.com/office/drawing/2014/main" id="{71AF5012-7B9A-39AB-BA7E-899952C45929}"/>
                </a:ext>
              </a:extLst>
            </p:cNvPr>
            <p:cNvSpPr/>
            <p:nvPr/>
          </p:nvSpPr>
          <p:spPr>
            <a:xfrm rot="19800000">
              <a:off x="7613299" y="4996435"/>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4" name="F RO" descr="Joy 22HD Hybrid Loader - Underground Hard Rock Mining - Australia | Komatsu  Mining Corp.">
              <a:extLst>
                <a:ext uri="{FF2B5EF4-FFF2-40B4-BE49-F238E27FC236}">
                  <a16:creationId xmlns:a16="http://schemas.microsoft.com/office/drawing/2014/main" id="{F3C9323F-4C05-8389-3FD8-6F656520DA02}"/>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9800000">
              <a:off x="7882332" y="4771121"/>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A2 Envelope Turned GR">
            <a:extLst>
              <a:ext uri="{FF2B5EF4-FFF2-40B4-BE49-F238E27FC236}">
                <a16:creationId xmlns:a16="http://schemas.microsoft.com/office/drawing/2014/main" id="{D8B723CB-9E10-1B69-05EC-3514BED496A7}"/>
              </a:ext>
            </a:extLst>
          </p:cNvPr>
          <p:cNvGrpSpPr/>
          <p:nvPr/>
        </p:nvGrpSpPr>
        <p:grpSpPr>
          <a:xfrm>
            <a:off x="5857257" y="2102712"/>
            <a:ext cx="3841672" cy="1258032"/>
            <a:chOff x="7690215" y="5480299"/>
            <a:chExt cx="3841672" cy="1258032"/>
          </a:xfrm>
        </p:grpSpPr>
        <p:pic>
          <p:nvPicPr>
            <p:cNvPr id="56" name="A2 Envelope Turned">
              <a:extLst>
                <a:ext uri="{FF2B5EF4-FFF2-40B4-BE49-F238E27FC236}">
                  <a16:creationId xmlns:a16="http://schemas.microsoft.com/office/drawing/2014/main" id="{DD27C8A7-3C3B-57AB-2D37-CFCB1BB23DAC}"/>
                </a:ext>
              </a:extLst>
            </p:cNvPr>
            <p:cNvPicPr>
              <a:picLocks noChangeAspect="1"/>
            </p:cNvPicPr>
            <p:nvPr/>
          </p:nvPicPr>
          <p:blipFill>
            <a:blip r:embed="rId10">
              <a:alphaModFix amt="67000"/>
            </a:blip>
            <a:stretch>
              <a:fillRect/>
            </a:stretch>
          </p:blipFill>
          <p:spPr>
            <a:xfrm rot="300000">
              <a:off x="7690215" y="5583940"/>
              <a:ext cx="1544137" cy="1154391"/>
            </a:xfrm>
            <a:prstGeom prst="rect">
              <a:avLst/>
            </a:prstGeom>
          </p:spPr>
        </p:pic>
        <p:sp>
          <p:nvSpPr>
            <p:cNvPr id="63" name="Rectangle 62">
              <a:extLst>
                <a:ext uri="{FF2B5EF4-FFF2-40B4-BE49-F238E27FC236}">
                  <a16:creationId xmlns:a16="http://schemas.microsoft.com/office/drawing/2014/main" id="{FB83AC2F-BBCD-E03D-C698-93DE8A6D16D5}"/>
                </a:ext>
              </a:extLst>
            </p:cNvPr>
            <p:cNvSpPr/>
            <p:nvPr/>
          </p:nvSpPr>
          <p:spPr>
            <a:xfrm>
              <a:off x="11013440" y="5480299"/>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2" name="All RO Turning">
            <a:extLst>
              <a:ext uri="{FF2B5EF4-FFF2-40B4-BE49-F238E27FC236}">
                <a16:creationId xmlns:a16="http://schemas.microsoft.com/office/drawing/2014/main" id="{674D72C4-C815-6343-EBBB-E693431095F1}"/>
              </a:ext>
            </a:extLst>
          </p:cNvPr>
          <p:cNvGrpSpPr/>
          <p:nvPr/>
        </p:nvGrpSpPr>
        <p:grpSpPr>
          <a:xfrm>
            <a:off x="5766416" y="1045140"/>
            <a:ext cx="3161941" cy="3250690"/>
            <a:chOff x="7384733" y="4737910"/>
            <a:chExt cx="3161941" cy="3250690"/>
          </a:xfrm>
        </p:grpSpPr>
        <p:sp>
          <p:nvSpPr>
            <p:cNvPr id="80" name="RA3 Envelope">
              <a:extLst>
                <a:ext uri="{FF2B5EF4-FFF2-40B4-BE49-F238E27FC236}">
                  <a16:creationId xmlns:a16="http://schemas.microsoft.com/office/drawing/2014/main" id="{16CE8674-FB3E-FB44-B252-CCEFBC57A50F}"/>
                </a:ext>
              </a:extLst>
            </p:cNvPr>
            <p:cNvSpPr/>
            <p:nvPr/>
          </p:nvSpPr>
          <p:spPr>
            <a:xfrm>
              <a:off x="7774875" y="4971286"/>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6" name="Rectangle 65">
              <a:extLst>
                <a:ext uri="{FF2B5EF4-FFF2-40B4-BE49-F238E27FC236}">
                  <a16:creationId xmlns:a16="http://schemas.microsoft.com/office/drawing/2014/main" id="{3EC14173-3815-4040-4A03-54916B8F49DD}"/>
                </a:ext>
              </a:extLst>
            </p:cNvPr>
            <p:cNvSpPr/>
            <p:nvPr/>
          </p:nvSpPr>
          <p:spPr>
            <a:xfrm>
              <a:off x="10045762" y="7597440"/>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FA3 Envelope Turned">
              <a:extLst>
                <a:ext uri="{FF2B5EF4-FFF2-40B4-BE49-F238E27FC236}">
                  <a16:creationId xmlns:a16="http://schemas.microsoft.com/office/drawing/2014/main" id="{6BD2A1DF-E47F-9781-4ABF-7089CE80956C}"/>
                </a:ext>
              </a:extLst>
            </p:cNvPr>
            <p:cNvSpPr/>
            <p:nvPr/>
          </p:nvSpPr>
          <p:spPr>
            <a:xfrm rot="19800000">
              <a:off x="7384733" y="5309191"/>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8" name="Remote Object" descr="Joy 22HD Hybrid Loader - Underground Hard Rock Mining - Australia | Komatsu  Mining Corp.">
              <a:extLst>
                <a:ext uri="{FF2B5EF4-FFF2-40B4-BE49-F238E27FC236}">
                  <a16:creationId xmlns:a16="http://schemas.microsoft.com/office/drawing/2014/main" id="{2D4BDA44-C135-6C5C-1219-CE3459CCF912}"/>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1">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a:off x="8962325" y="4737910"/>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Remote Object" descr="Joy 22HD Hybrid Loader - Underground Hard Rock Mining - Australia | Komatsu  Mining Corp.">
              <a:extLst>
                <a:ext uri="{FF2B5EF4-FFF2-40B4-BE49-F238E27FC236}">
                  <a16:creationId xmlns:a16="http://schemas.microsoft.com/office/drawing/2014/main" id="{6BB4B918-3516-4593-DFDA-04955193E05E}"/>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2">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9800000">
              <a:off x="7654275" y="5100445"/>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3" name="A2 Envelope Turned GR">
            <a:extLst>
              <a:ext uri="{FF2B5EF4-FFF2-40B4-BE49-F238E27FC236}">
                <a16:creationId xmlns:a16="http://schemas.microsoft.com/office/drawing/2014/main" id="{667D1C88-7C12-B7B5-40CB-92AD0F6A2323}"/>
              </a:ext>
            </a:extLst>
          </p:cNvPr>
          <p:cNvGrpSpPr/>
          <p:nvPr/>
        </p:nvGrpSpPr>
        <p:grpSpPr>
          <a:xfrm>
            <a:off x="4991553" y="2101658"/>
            <a:ext cx="4701197" cy="1258032"/>
            <a:chOff x="6830690" y="5480299"/>
            <a:chExt cx="4701197" cy="1258032"/>
          </a:xfrm>
        </p:grpSpPr>
        <p:pic>
          <p:nvPicPr>
            <p:cNvPr id="84" name="A2 Envelope Turned">
              <a:extLst>
                <a:ext uri="{FF2B5EF4-FFF2-40B4-BE49-F238E27FC236}">
                  <a16:creationId xmlns:a16="http://schemas.microsoft.com/office/drawing/2014/main" id="{B71F6DF2-F9B6-8C1B-F5ED-C018201AFB95}"/>
                </a:ext>
              </a:extLst>
            </p:cNvPr>
            <p:cNvPicPr>
              <a:picLocks noChangeAspect="1"/>
            </p:cNvPicPr>
            <p:nvPr/>
          </p:nvPicPr>
          <p:blipFill>
            <a:blip r:embed="rId10">
              <a:alphaModFix amt="67000"/>
            </a:blip>
            <a:stretch>
              <a:fillRect/>
            </a:stretch>
          </p:blipFill>
          <p:spPr>
            <a:xfrm rot="300000">
              <a:off x="7690215" y="5583940"/>
              <a:ext cx="1544137" cy="1154391"/>
            </a:xfrm>
            <a:prstGeom prst="rect">
              <a:avLst/>
            </a:prstGeom>
          </p:spPr>
        </p:pic>
        <p:sp>
          <p:nvSpPr>
            <p:cNvPr id="85" name="Rectangle 84">
              <a:extLst>
                <a:ext uri="{FF2B5EF4-FFF2-40B4-BE49-F238E27FC236}">
                  <a16:creationId xmlns:a16="http://schemas.microsoft.com/office/drawing/2014/main" id="{B63F7601-64FD-DF44-4208-0DB1D7C2E2E1}"/>
                </a:ext>
              </a:extLst>
            </p:cNvPr>
            <p:cNvSpPr/>
            <p:nvPr/>
          </p:nvSpPr>
          <p:spPr>
            <a:xfrm>
              <a:off x="11013440" y="5480299"/>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Rectangle 85">
              <a:extLst>
                <a:ext uri="{FF2B5EF4-FFF2-40B4-BE49-F238E27FC236}">
                  <a16:creationId xmlns:a16="http://schemas.microsoft.com/office/drawing/2014/main" id="{E2CC52E5-B0E3-A45A-4FEA-AA6154E83639}"/>
                </a:ext>
              </a:extLst>
            </p:cNvPr>
            <p:cNvSpPr/>
            <p:nvPr/>
          </p:nvSpPr>
          <p:spPr>
            <a:xfrm>
              <a:off x="6830690" y="6104557"/>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0" name="FA3 Envelope Full Turned">
            <a:extLst>
              <a:ext uri="{FF2B5EF4-FFF2-40B4-BE49-F238E27FC236}">
                <a16:creationId xmlns:a16="http://schemas.microsoft.com/office/drawing/2014/main" id="{3B21CAA5-38C9-2007-101B-AC249443BE4D}"/>
              </a:ext>
            </a:extLst>
          </p:cNvPr>
          <p:cNvSpPr/>
          <p:nvPr/>
        </p:nvSpPr>
        <p:spPr>
          <a:xfrm rot="18000000">
            <a:off x="5530342" y="1992614"/>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3" name="RO Full Turned">
            <a:extLst>
              <a:ext uri="{FF2B5EF4-FFF2-40B4-BE49-F238E27FC236}">
                <a16:creationId xmlns:a16="http://schemas.microsoft.com/office/drawing/2014/main" id="{D0D4D51A-D24E-20D7-BC5E-C95240C22881}"/>
              </a:ext>
            </a:extLst>
          </p:cNvPr>
          <p:cNvGrpSpPr/>
          <p:nvPr/>
        </p:nvGrpSpPr>
        <p:grpSpPr>
          <a:xfrm>
            <a:off x="5648092" y="832247"/>
            <a:ext cx="3720511" cy="2636318"/>
            <a:chOff x="5648092" y="756047"/>
            <a:chExt cx="3720511" cy="2636318"/>
          </a:xfrm>
        </p:grpSpPr>
        <p:sp>
          <p:nvSpPr>
            <p:cNvPr id="88" name="RA3 Envelope">
              <a:extLst>
                <a:ext uri="{FF2B5EF4-FFF2-40B4-BE49-F238E27FC236}">
                  <a16:creationId xmlns:a16="http://schemas.microsoft.com/office/drawing/2014/main" id="{E9BF95F9-25BE-65C6-332D-BBB978A1C5F0}"/>
                </a:ext>
              </a:extLst>
            </p:cNvPr>
            <p:cNvSpPr/>
            <p:nvPr/>
          </p:nvSpPr>
          <p:spPr>
            <a:xfrm rot="19800000">
              <a:off x="5648092" y="1237740"/>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9" name="Rectangle 88">
              <a:extLst>
                <a:ext uri="{FF2B5EF4-FFF2-40B4-BE49-F238E27FC236}">
                  <a16:creationId xmlns:a16="http://schemas.microsoft.com/office/drawing/2014/main" id="{8F17B5BA-97BB-8FEC-0468-B36D06C1D14C}"/>
                </a:ext>
              </a:extLst>
            </p:cNvPr>
            <p:cNvSpPr/>
            <p:nvPr/>
          </p:nvSpPr>
          <p:spPr>
            <a:xfrm rot="19800000">
              <a:off x="8965547" y="3001205"/>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1" name="Remote Object" descr="Joy 22HD Hybrid Loader - Underground Hard Rock Mining - Australia | Komatsu  Mining Corp.">
              <a:extLst>
                <a:ext uri="{FF2B5EF4-FFF2-40B4-BE49-F238E27FC236}">
                  <a16:creationId xmlns:a16="http://schemas.microsoft.com/office/drawing/2014/main" id="{9EEF4B0E-7E3F-BE89-23A4-8D89E876E608}"/>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rot="19800000">
              <a:off x="6773732" y="756047"/>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 name="Remote Object" descr="Joy 22HD Hybrid Loader - Underground Hard Rock Mining - Australia | Komatsu  Mining Corp.">
              <a:extLst>
                <a:ext uri="{FF2B5EF4-FFF2-40B4-BE49-F238E27FC236}">
                  <a16:creationId xmlns:a16="http://schemas.microsoft.com/office/drawing/2014/main" id="{2DBEAEAA-5688-3DF9-5D26-D28E75B4C3D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3">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8000000">
              <a:off x="5822195" y="1724036"/>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5" name="Pedestrian or Light Vehicle">
            <a:extLst>
              <a:ext uri="{FF2B5EF4-FFF2-40B4-BE49-F238E27FC236}">
                <a16:creationId xmlns:a16="http://schemas.microsoft.com/office/drawing/2014/main" id="{6BCF25A1-B684-4C7E-DC48-2B97374EE420}"/>
              </a:ext>
            </a:extLst>
          </p:cNvPr>
          <p:cNvGrpSpPr/>
          <p:nvPr/>
        </p:nvGrpSpPr>
        <p:grpSpPr>
          <a:xfrm>
            <a:off x="5746580" y="2895261"/>
            <a:ext cx="749918" cy="1004053"/>
            <a:chOff x="-359671" y="1014477"/>
            <a:chExt cx="1436246" cy="2033667"/>
          </a:xfrm>
        </p:grpSpPr>
        <p:pic>
          <p:nvPicPr>
            <p:cNvPr id="36" name="Pedestrian">
              <a:extLst>
                <a:ext uri="{FF2B5EF4-FFF2-40B4-BE49-F238E27FC236}">
                  <a16:creationId xmlns:a16="http://schemas.microsoft.com/office/drawing/2014/main" id="{522665D1-A746-2EC3-C10A-8B8311B06309}"/>
                </a:ext>
              </a:extLst>
            </p:cNvPr>
            <p:cNvPicPr>
              <a:picLocks noChangeAspect="1"/>
            </p:cNvPicPr>
            <p:nvPr/>
          </p:nvPicPr>
          <p:blipFill>
            <a:blip r:embed="rId14">
              <a:alphaModFix/>
              <a:extLst>
                <a:ext uri="{BEBA8EAE-BF5A-486C-A8C5-ECC9F3942E4B}">
                  <a14:imgProps xmlns:a14="http://schemas.microsoft.com/office/drawing/2010/main">
                    <a14:imgLayer r:embed="rId15">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359671" y="1014477"/>
              <a:ext cx="691992" cy="1026683"/>
            </a:xfrm>
            <a:prstGeom prst="rect">
              <a:avLst/>
            </a:prstGeom>
          </p:spPr>
        </p:pic>
        <p:pic>
          <p:nvPicPr>
            <p:cNvPr id="37" name="Light Vehicle" descr="Silver Pick Truck Top View Isolated Stock Illustration 1604019403">
              <a:extLst>
                <a:ext uri="{FF2B5EF4-FFF2-40B4-BE49-F238E27FC236}">
                  <a16:creationId xmlns:a16="http://schemas.microsoft.com/office/drawing/2014/main" id="{AA61B959-1F37-01A3-FD51-5E3A23AC6D0D}"/>
                </a:ext>
              </a:extLst>
            </p:cNvPr>
            <p:cNvPicPr>
              <a:picLocks noChangeAspect="1" noChangeArrowheads="1"/>
            </p:cNvPicPr>
            <p:nvPr/>
          </p:nvPicPr>
          <p:blipFill rotWithShape="1">
            <a:blip r:embed="rId16">
              <a:alphaModFix amt="88000"/>
              <a:extLst>
                <a:ext uri="{BEBA8EAE-BF5A-486C-A8C5-ECC9F3942E4B}">
                  <a14:imgProps xmlns:a14="http://schemas.microsoft.com/office/drawing/2010/main">
                    <a14:imgLayer r:embed="rId17">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rot="16200000">
              <a:off x="-302538" y="1669031"/>
              <a:ext cx="2013972" cy="744254"/>
            </a:xfrm>
            <a:prstGeom prst="rect">
              <a:avLst/>
            </a:prstGeom>
            <a:noFill/>
            <a:extLst>
              <a:ext uri="{909E8E84-426E-40DD-AFC4-6F175D3DCCD1}">
                <a14:hiddenFill xmlns:a14="http://schemas.microsoft.com/office/drawing/2010/main">
                  <a:solidFill>
                    <a:srgbClr val="FFFFFF"/>
                  </a:solidFill>
                </a14:hiddenFill>
              </a:ext>
            </a:extLst>
          </p:spPr>
        </p:pic>
        <p:sp>
          <p:nvSpPr>
            <p:cNvPr id="38" name="Or">
              <a:extLst>
                <a:ext uri="{FF2B5EF4-FFF2-40B4-BE49-F238E27FC236}">
                  <a16:creationId xmlns:a16="http://schemas.microsoft.com/office/drawing/2014/main" id="{85EC2968-ED4F-AFEB-9F9D-7E824353B4CD}"/>
                </a:ext>
              </a:extLst>
            </p:cNvPr>
            <p:cNvSpPr txBox="1"/>
            <p:nvPr/>
          </p:nvSpPr>
          <p:spPr>
            <a:xfrm>
              <a:off x="-222102" y="1860128"/>
              <a:ext cx="617699" cy="561050"/>
            </a:xfrm>
            <a:prstGeom prst="rect">
              <a:avLst/>
            </a:prstGeom>
            <a:noFill/>
          </p:spPr>
          <p:txBody>
            <a:bodyPr wrap="none" rtlCol="0">
              <a:spAutoFit/>
            </a:bodyPr>
            <a:lstStyle/>
            <a:p>
              <a:r>
                <a:rPr lang="en-AU" sz="1200" b="1" i="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40" name="A1 Awareness">
            <a:extLst>
              <a:ext uri="{FF2B5EF4-FFF2-40B4-BE49-F238E27FC236}">
                <a16:creationId xmlns:a16="http://schemas.microsoft.com/office/drawing/2014/main" id="{3AB615CB-649F-9871-F8B9-97B82DB20F98}"/>
              </a:ext>
            </a:extLst>
          </p:cNvPr>
          <p:cNvSpPr/>
          <p:nvPr/>
        </p:nvSpPr>
        <p:spPr>
          <a:xfrm>
            <a:off x="221292" y="230004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9990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9933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3085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3051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3051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98" name="TB A1 Actions">
            <a:extLst>
              <a:ext uri="{FF2B5EF4-FFF2-40B4-BE49-F238E27FC236}">
                <a16:creationId xmlns:a16="http://schemas.microsoft.com/office/drawing/2014/main" id="{AAF29173-F753-FC79-791E-EECEFAF87E65}"/>
              </a:ext>
            </a:extLst>
          </p:cNvPr>
          <p:cNvSpPr txBox="1"/>
          <p:nvPr/>
        </p:nvSpPr>
        <p:spPr>
          <a:xfrm>
            <a:off x="221984" y="2774613"/>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turn with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99" name="TB A2 Actions">
            <a:extLst>
              <a:ext uri="{FF2B5EF4-FFF2-40B4-BE49-F238E27FC236}">
                <a16:creationId xmlns:a16="http://schemas.microsoft.com/office/drawing/2014/main" id="{66C9FC93-D568-26B6-C12E-9DD65ABB4C35}"/>
              </a:ext>
            </a:extLst>
          </p:cNvPr>
          <p:cNvSpPr txBox="1"/>
          <p:nvPr/>
        </p:nvSpPr>
        <p:spPr>
          <a:xfrm>
            <a:off x="221984" y="3533388"/>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 as turn is initiated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00" name="TB A3 Actions">
            <a:extLst>
              <a:ext uri="{FF2B5EF4-FFF2-40B4-BE49-F238E27FC236}">
                <a16:creationId xmlns:a16="http://schemas.microsoft.com/office/drawing/2014/main" id="{FF382506-12BA-236C-D9A8-4AC7D093676F}"/>
              </a:ext>
            </a:extLst>
          </p:cNvPr>
          <p:cNvSpPr txBox="1"/>
          <p:nvPr/>
        </p:nvSpPr>
        <p:spPr>
          <a:xfrm>
            <a:off x="221292" y="4089400"/>
            <a:ext cx="5702300" cy="1169551"/>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 as turn is continued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01" name="TB Common Variations">
            <a:extLst>
              <a:ext uri="{FF2B5EF4-FFF2-40B4-BE49-F238E27FC236}">
                <a16:creationId xmlns:a16="http://schemas.microsoft.com/office/drawing/2014/main" id="{7EF84BF4-47E0-CE22-9789-D49FFDF3147B}"/>
              </a:ext>
            </a:extLst>
          </p:cNvPr>
          <p:cNvSpPr txBox="1"/>
          <p:nvPr/>
        </p:nvSpPr>
        <p:spPr>
          <a:xfrm>
            <a:off x="221984" y="5076299"/>
            <a:ext cx="3633026" cy="1169551"/>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into RO through a turn</a:t>
            </a:r>
          </a:p>
          <a:p>
            <a:pPr marL="285750" indent="-285750">
              <a:buFont typeface="Arial" panose="020B0604020202020204" pitchFamily="34" charset="0"/>
              <a:buChar char="•"/>
            </a:pPr>
            <a:r>
              <a:rPr lang="en-AU" sz="1400" dirty="0"/>
              <a:t>RO is moving as LO Approaches </a:t>
            </a:r>
          </a:p>
          <a:p>
            <a:pPr marL="285750" indent="-285750">
              <a:buFont typeface="Arial" panose="020B0604020202020204" pitchFamily="34" charset="0"/>
              <a:buChar char="•"/>
            </a:pPr>
            <a:r>
              <a:rPr lang="en-AU" sz="1400" dirty="0"/>
              <a:t>T Intersection, Cross Intersection, Simple Sharp Turn</a:t>
            </a:r>
          </a:p>
        </p:txBody>
      </p:sp>
      <p:sp>
        <p:nvSpPr>
          <p:cNvPr id="102" name="TB Parameters">
            <a:extLst>
              <a:ext uri="{FF2B5EF4-FFF2-40B4-BE49-F238E27FC236}">
                <a16:creationId xmlns:a16="http://schemas.microsoft.com/office/drawing/2014/main" id="{F0F6FC03-FA98-4B59-68BD-0D7F46D40ED6}"/>
              </a:ext>
            </a:extLst>
          </p:cNvPr>
          <p:cNvSpPr txBox="1"/>
          <p:nvPr/>
        </p:nvSpPr>
        <p:spPr>
          <a:xfrm>
            <a:off x="8127354" y="2720155"/>
            <a:ext cx="3633027" cy="1169551"/>
          </a:xfrm>
          <a:prstGeom prst="rect">
            <a:avLst/>
          </a:prstGeom>
          <a:noFill/>
        </p:spPr>
        <p:txBody>
          <a:bodyPr wrap="square" rtlCol="0">
            <a:spAutoFit/>
          </a:bodyPr>
          <a:lstStyle/>
          <a:p>
            <a:r>
              <a:rPr lang="en-AU" sz="1400" b="1" u="sng" dirty="0"/>
              <a:t>Example Parameters to Consider:</a:t>
            </a:r>
            <a:r>
              <a:rPr lang="en-AU" sz="1400" dirty="0"/>
              <a:t>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Operator Speed of Machine</a:t>
            </a:r>
          </a:p>
          <a:p>
            <a:pPr marL="285750" indent="-285750">
              <a:buFont typeface="Arial" panose="020B0604020202020204" pitchFamily="34" charset="0"/>
              <a:buChar char="•"/>
            </a:pPr>
            <a:r>
              <a:rPr lang="en-AU" sz="1400" dirty="0"/>
              <a:t>Grade of the Drive</a:t>
            </a:r>
          </a:p>
          <a:p>
            <a:pPr marL="285750" indent="-285750">
              <a:buFont typeface="Arial" panose="020B0604020202020204" pitchFamily="34" charset="0"/>
              <a:buChar char="•"/>
            </a:pPr>
            <a:r>
              <a:rPr lang="en-AU" sz="1400" dirty="0"/>
              <a:t>Turning speed of machine</a:t>
            </a:r>
          </a:p>
        </p:txBody>
      </p:sp>
      <p:grpSp>
        <p:nvGrpSpPr>
          <p:cNvPr id="48" name="Group 47">
            <a:extLst>
              <a:ext uri="{FF2B5EF4-FFF2-40B4-BE49-F238E27FC236}">
                <a16:creationId xmlns:a16="http://schemas.microsoft.com/office/drawing/2014/main" id="{6E80A81F-C5FF-7115-B81B-C093FAE39BD6}"/>
              </a:ext>
            </a:extLst>
          </p:cNvPr>
          <p:cNvGrpSpPr/>
          <p:nvPr/>
        </p:nvGrpSpPr>
        <p:grpSpPr>
          <a:xfrm>
            <a:off x="3810436" y="5118900"/>
            <a:ext cx="1981477" cy="1267002"/>
            <a:chOff x="3810436" y="5118900"/>
            <a:chExt cx="1981477" cy="1267002"/>
          </a:xfrm>
        </p:grpSpPr>
        <p:pic>
          <p:nvPicPr>
            <p:cNvPr id="5" name="Picture 4">
              <a:extLst>
                <a:ext uri="{FF2B5EF4-FFF2-40B4-BE49-F238E27FC236}">
                  <a16:creationId xmlns:a16="http://schemas.microsoft.com/office/drawing/2014/main" id="{E306B558-CA9F-9C70-A250-3F613CCB3695}"/>
                </a:ext>
              </a:extLst>
            </p:cNvPr>
            <p:cNvPicPr>
              <a:picLocks noChangeAspect="1"/>
            </p:cNvPicPr>
            <p:nvPr/>
          </p:nvPicPr>
          <p:blipFill>
            <a:blip r:embed="rId18"/>
            <a:stretch>
              <a:fillRect/>
            </a:stretch>
          </p:blipFill>
          <p:spPr>
            <a:xfrm>
              <a:off x="3810436" y="5118900"/>
              <a:ext cx="1981477" cy="1267002"/>
            </a:xfrm>
            <a:prstGeom prst="rect">
              <a:avLst/>
            </a:prstGeom>
          </p:spPr>
        </p:pic>
        <p:sp>
          <p:nvSpPr>
            <p:cNvPr id="4" name="Rectangle 3">
              <a:extLst>
                <a:ext uri="{FF2B5EF4-FFF2-40B4-BE49-F238E27FC236}">
                  <a16:creationId xmlns:a16="http://schemas.microsoft.com/office/drawing/2014/main" id="{3583A4C1-8C90-EFFA-7C54-21894C165D8A}"/>
                </a:ext>
              </a:extLst>
            </p:cNvPr>
            <p:cNvSpPr/>
            <p:nvPr/>
          </p:nvSpPr>
          <p:spPr>
            <a:xfrm>
              <a:off x="4067175" y="5568806"/>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Down 5">
              <a:extLst>
                <a:ext uri="{FF2B5EF4-FFF2-40B4-BE49-F238E27FC236}">
                  <a16:creationId xmlns:a16="http://schemas.microsoft.com/office/drawing/2014/main" id="{FC3D49B0-AED4-217E-8227-BF2CE7A34018}"/>
                </a:ext>
              </a:extLst>
            </p:cNvPr>
            <p:cNvSpPr/>
            <p:nvPr/>
          </p:nvSpPr>
          <p:spPr>
            <a:xfrm>
              <a:off x="4518660" y="5193030"/>
              <a:ext cx="144780" cy="216598"/>
            </a:xfrm>
            <a:prstGeom prst="down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Arrow: Bent-Up 6">
              <a:extLst>
                <a:ext uri="{FF2B5EF4-FFF2-40B4-BE49-F238E27FC236}">
                  <a16:creationId xmlns:a16="http://schemas.microsoft.com/office/drawing/2014/main" id="{58D6DFB6-0BB4-C5EB-8207-A2C9A1B606B7}"/>
                </a:ext>
              </a:extLst>
            </p:cNvPr>
            <p:cNvSpPr/>
            <p:nvPr/>
          </p:nvSpPr>
          <p:spPr>
            <a:xfrm rot="16200000">
              <a:off x="4370071" y="5550708"/>
              <a:ext cx="228600" cy="264795"/>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Shape 15">
              <a:extLst>
                <a:ext uri="{FF2B5EF4-FFF2-40B4-BE49-F238E27FC236}">
                  <a16:creationId xmlns:a16="http://schemas.microsoft.com/office/drawing/2014/main" id="{25F6A8CB-9F4C-0E37-36E5-6604B993EC21}"/>
                </a:ext>
              </a:extLst>
            </p:cNvPr>
            <p:cNvSpPr/>
            <p:nvPr/>
          </p:nvSpPr>
          <p:spPr>
            <a:xfrm>
              <a:off x="4141470" y="5766435"/>
              <a:ext cx="445770" cy="605790"/>
            </a:xfrm>
            <a:custGeom>
              <a:avLst/>
              <a:gdLst>
                <a:gd name="connsiteX0" fmla="*/ 0 w 445770"/>
                <a:gd name="connsiteY0" fmla="*/ 605790 h 605790"/>
                <a:gd name="connsiteX1" fmla="*/ 102870 w 445770"/>
                <a:gd name="connsiteY1" fmla="*/ 527685 h 605790"/>
                <a:gd name="connsiteX2" fmla="*/ 196215 w 445770"/>
                <a:gd name="connsiteY2" fmla="*/ 476250 h 605790"/>
                <a:gd name="connsiteX3" fmla="*/ 270510 w 445770"/>
                <a:gd name="connsiteY3" fmla="*/ 401955 h 605790"/>
                <a:gd name="connsiteX4" fmla="*/ 342900 w 445770"/>
                <a:gd name="connsiteY4" fmla="*/ 310515 h 605790"/>
                <a:gd name="connsiteX5" fmla="*/ 392430 w 445770"/>
                <a:gd name="connsiteY5" fmla="*/ 215265 h 605790"/>
                <a:gd name="connsiteX6" fmla="*/ 421005 w 445770"/>
                <a:gd name="connsiteY6" fmla="*/ 148590 h 605790"/>
                <a:gd name="connsiteX7" fmla="*/ 445770 w 445770"/>
                <a:gd name="connsiteY7"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 h="605790">
                  <a:moveTo>
                    <a:pt x="0" y="605790"/>
                  </a:moveTo>
                  <a:cubicBezTo>
                    <a:pt x="35084" y="577532"/>
                    <a:pt x="70168" y="549275"/>
                    <a:pt x="102870" y="527685"/>
                  </a:cubicBezTo>
                  <a:cubicBezTo>
                    <a:pt x="135572" y="506095"/>
                    <a:pt x="168275" y="497205"/>
                    <a:pt x="196215" y="476250"/>
                  </a:cubicBezTo>
                  <a:cubicBezTo>
                    <a:pt x="224155" y="455295"/>
                    <a:pt x="246062" y="429578"/>
                    <a:pt x="270510" y="401955"/>
                  </a:cubicBezTo>
                  <a:cubicBezTo>
                    <a:pt x="294958" y="374332"/>
                    <a:pt x="322580" y="341630"/>
                    <a:pt x="342900" y="310515"/>
                  </a:cubicBezTo>
                  <a:cubicBezTo>
                    <a:pt x="363220" y="279400"/>
                    <a:pt x="379413" y="242252"/>
                    <a:pt x="392430" y="215265"/>
                  </a:cubicBezTo>
                  <a:cubicBezTo>
                    <a:pt x="405447" y="188278"/>
                    <a:pt x="412115" y="184467"/>
                    <a:pt x="421005" y="148590"/>
                  </a:cubicBezTo>
                  <a:cubicBezTo>
                    <a:pt x="429895" y="112713"/>
                    <a:pt x="444183" y="20637"/>
                    <a:pt x="44577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7" name="Group 46">
            <a:extLst>
              <a:ext uri="{FF2B5EF4-FFF2-40B4-BE49-F238E27FC236}">
                <a16:creationId xmlns:a16="http://schemas.microsoft.com/office/drawing/2014/main" id="{D6D81EA7-4068-A356-DA57-21603D0633DA}"/>
              </a:ext>
            </a:extLst>
          </p:cNvPr>
          <p:cNvGrpSpPr/>
          <p:nvPr/>
        </p:nvGrpSpPr>
        <p:grpSpPr>
          <a:xfrm>
            <a:off x="5966732" y="5033643"/>
            <a:ext cx="1887512" cy="1558433"/>
            <a:chOff x="5966732" y="5033643"/>
            <a:chExt cx="1887512" cy="1558433"/>
          </a:xfrm>
        </p:grpSpPr>
        <p:pic>
          <p:nvPicPr>
            <p:cNvPr id="15" name="Picture 14">
              <a:extLst>
                <a:ext uri="{FF2B5EF4-FFF2-40B4-BE49-F238E27FC236}">
                  <a16:creationId xmlns:a16="http://schemas.microsoft.com/office/drawing/2014/main" id="{537488A8-4CD7-4B9D-1FE5-F6BD10034A4E}"/>
                </a:ext>
              </a:extLst>
            </p:cNvPr>
            <p:cNvPicPr>
              <a:picLocks noChangeAspect="1"/>
            </p:cNvPicPr>
            <p:nvPr/>
          </p:nvPicPr>
          <p:blipFill rotWithShape="1">
            <a:blip r:embed="rId19"/>
            <a:srcRect l="-511" t="5413" r="24768" b="5413"/>
            <a:stretch/>
          </p:blipFill>
          <p:spPr>
            <a:xfrm>
              <a:off x="5966732" y="5033643"/>
              <a:ext cx="1887512" cy="1558433"/>
            </a:xfrm>
            <a:prstGeom prst="rect">
              <a:avLst/>
            </a:prstGeom>
          </p:spPr>
        </p:pic>
        <p:sp>
          <p:nvSpPr>
            <p:cNvPr id="19" name="Rectangle 18">
              <a:extLst>
                <a:ext uri="{FF2B5EF4-FFF2-40B4-BE49-F238E27FC236}">
                  <a16:creationId xmlns:a16="http://schemas.microsoft.com/office/drawing/2014/main" id="{E34DC668-3DFB-1603-7374-CD5068BEE1CB}"/>
                </a:ext>
              </a:extLst>
            </p:cNvPr>
            <p:cNvSpPr/>
            <p:nvPr/>
          </p:nvSpPr>
          <p:spPr>
            <a:xfrm rot="16200000">
              <a:off x="6809523" y="6193708"/>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Arrow: Bent-Up 44">
              <a:extLst>
                <a:ext uri="{FF2B5EF4-FFF2-40B4-BE49-F238E27FC236}">
                  <a16:creationId xmlns:a16="http://schemas.microsoft.com/office/drawing/2014/main" id="{CB7D9676-0952-AACD-D321-B8835E817CE4}"/>
                </a:ext>
              </a:extLst>
            </p:cNvPr>
            <p:cNvSpPr/>
            <p:nvPr/>
          </p:nvSpPr>
          <p:spPr>
            <a:xfrm rot="10800000" flipH="1">
              <a:off x="6735598" y="5826728"/>
              <a:ext cx="228600" cy="264795"/>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Shape 45">
              <a:extLst>
                <a:ext uri="{FF2B5EF4-FFF2-40B4-BE49-F238E27FC236}">
                  <a16:creationId xmlns:a16="http://schemas.microsoft.com/office/drawing/2014/main" id="{2F7546EA-3D79-FC2C-29A4-0AEB9C38F548}"/>
                </a:ext>
              </a:extLst>
            </p:cNvPr>
            <p:cNvSpPr/>
            <p:nvPr/>
          </p:nvSpPr>
          <p:spPr>
            <a:xfrm>
              <a:off x="6090285" y="5385435"/>
              <a:ext cx="649605" cy="470535"/>
            </a:xfrm>
            <a:custGeom>
              <a:avLst/>
              <a:gdLst>
                <a:gd name="connsiteX0" fmla="*/ 0 w 649605"/>
                <a:gd name="connsiteY0" fmla="*/ 0 h 470535"/>
                <a:gd name="connsiteX1" fmla="*/ 85725 w 649605"/>
                <a:gd name="connsiteY1" fmla="*/ 120015 h 470535"/>
                <a:gd name="connsiteX2" fmla="*/ 144780 w 649605"/>
                <a:gd name="connsiteY2" fmla="*/ 190500 h 470535"/>
                <a:gd name="connsiteX3" fmla="*/ 228600 w 649605"/>
                <a:gd name="connsiteY3" fmla="*/ 268605 h 470535"/>
                <a:gd name="connsiteX4" fmla="*/ 316230 w 649605"/>
                <a:gd name="connsiteY4" fmla="*/ 337185 h 470535"/>
                <a:gd name="connsiteX5" fmla="*/ 386715 w 649605"/>
                <a:gd name="connsiteY5" fmla="*/ 384810 h 470535"/>
                <a:gd name="connsiteX6" fmla="*/ 493395 w 649605"/>
                <a:gd name="connsiteY6" fmla="*/ 430530 h 470535"/>
                <a:gd name="connsiteX7" fmla="*/ 554355 w 649605"/>
                <a:gd name="connsiteY7" fmla="*/ 449580 h 470535"/>
                <a:gd name="connsiteX8" fmla="*/ 649605 w 649605"/>
                <a:gd name="connsiteY8" fmla="*/ 47053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 h="470535">
                  <a:moveTo>
                    <a:pt x="0" y="0"/>
                  </a:moveTo>
                  <a:cubicBezTo>
                    <a:pt x="30797" y="44132"/>
                    <a:pt x="61595" y="88265"/>
                    <a:pt x="85725" y="120015"/>
                  </a:cubicBezTo>
                  <a:cubicBezTo>
                    <a:pt x="109855" y="151765"/>
                    <a:pt x="120968" y="165735"/>
                    <a:pt x="144780" y="190500"/>
                  </a:cubicBezTo>
                  <a:cubicBezTo>
                    <a:pt x="168592" y="215265"/>
                    <a:pt x="200025" y="244158"/>
                    <a:pt x="228600" y="268605"/>
                  </a:cubicBezTo>
                  <a:cubicBezTo>
                    <a:pt x="257175" y="293053"/>
                    <a:pt x="289877" y="317817"/>
                    <a:pt x="316230" y="337185"/>
                  </a:cubicBezTo>
                  <a:cubicBezTo>
                    <a:pt x="342583" y="356553"/>
                    <a:pt x="357188" y="369253"/>
                    <a:pt x="386715" y="384810"/>
                  </a:cubicBezTo>
                  <a:cubicBezTo>
                    <a:pt x="416242" y="400367"/>
                    <a:pt x="465455" y="419735"/>
                    <a:pt x="493395" y="430530"/>
                  </a:cubicBezTo>
                  <a:cubicBezTo>
                    <a:pt x="521335" y="441325"/>
                    <a:pt x="528320" y="442913"/>
                    <a:pt x="554355" y="449580"/>
                  </a:cubicBezTo>
                  <a:cubicBezTo>
                    <a:pt x="580390" y="456248"/>
                    <a:pt x="649605" y="470535"/>
                    <a:pt x="649605" y="47053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1" name="TextBox 50">
            <a:extLst>
              <a:ext uri="{FF2B5EF4-FFF2-40B4-BE49-F238E27FC236}">
                <a16:creationId xmlns:a16="http://schemas.microsoft.com/office/drawing/2014/main" id="{11C41AEF-0BB5-F979-10DE-B5C47EC223D5}"/>
              </a:ext>
            </a:extLst>
          </p:cNvPr>
          <p:cNvSpPr txBox="1"/>
          <p:nvPr/>
        </p:nvSpPr>
        <p:spPr>
          <a:xfrm>
            <a:off x="7784278" y="5461455"/>
            <a:ext cx="4197902" cy="954107"/>
          </a:xfrm>
          <a:prstGeom prst="rect">
            <a:avLst/>
          </a:prstGeom>
          <a:noFill/>
        </p:spPr>
        <p:txBody>
          <a:bodyPr wrap="square" rtlCol="0">
            <a:spAutoFit/>
          </a:bodyPr>
          <a:lstStyle/>
          <a:p>
            <a:r>
              <a:rPr lang="en-AU" sz="1400" dirty="0"/>
              <a:t>A turn point does not always occur on a straight path.  Consideration must be given to the possibility that the machine was already performing a turn (to maintain tunnel direction) before the turn at the intersection.</a:t>
            </a:r>
          </a:p>
        </p:txBody>
      </p:sp>
      <p:sp>
        <p:nvSpPr>
          <p:cNvPr id="53" name="TextBox 52">
            <a:extLst>
              <a:ext uri="{FF2B5EF4-FFF2-40B4-BE49-F238E27FC236}">
                <a16:creationId xmlns:a16="http://schemas.microsoft.com/office/drawing/2014/main" id="{A9D2BF89-67F4-28E0-DFCA-9FF4FC69ECC4}"/>
              </a:ext>
            </a:extLst>
          </p:cNvPr>
          <p:cNvSpPr txBox="1"/>
          <p:nvPr/>
        </p:nvSpPr>
        <p:spPr>
          <a:xfrm>
            <a:off x="7442583" y="4258057"/>
            <a:ext cx="3038587" cy="738664"/>
          </a:xfrm>
          <a:prstGeom prst="rect">
            <a:avLst/>
          </a:prstGeom>
          <a:noFill/>
        </p:spPr>
        <p:txBody>
          <a:bodyPr wrap="square" rtlCol="0">
            <a:spAutoFit/>
          </a:bodyPr>
          <a:lstStyle/>
          <a:p>
            <a:r>
              <a:rPr lang="en-AU" sz="1400" dirty="0"/>
              <a:t>Turns are not always 90 degrees.  Consideration must be given for turns that have acute angles</a:t>
            </a:r>
          </a:p>
        </p:txBody>
      </p:sp>
      <p:grpSp>
        <p:nvGrpSpPr>
          <p:cNvPr id="62" name="Group 61">
            <a:extLst>
              <a:ext uri="{FF2B5EF4-FFF2-40B4-BE49-F238E27FC236}">
                <a16:creationId xmlns:a16="http://schemas.microsoft.com/office/drawing/2014/main" id="{35746E57-DB54-297E-6577-6DBA79F32E8E}"/>
              </a:ext>
            </a:extLst>
          </p:cNvPr>
          <p:cNvGrpSpPr/>
          <p:nvPr/>
        </p:nvGrpSpPr>
        <p:grpSpPr>
          <a:xfrm>
            <a:off x="10448341" y="3763030"/>
            <a:ext cx="1360469" cy="1065599"/>
            <a:chOff x="10420915" y="4094589"/>
            <a:chExt cx="1360469" cy="1065599"/>
          </a:xfrm>
        </p:grpSpPr>
        <p:pic>
          <p:nvPicPr>
            <p:cNvPr id="58" name="Picture 57">
              <a:extLst>
                <a:ext uri="{FF2B5EF4-FFF2-40B4-BE49-F238E27FC236}">
                  <a16:creationId xmlns:a16="http://schemas.microsoft.com/office/drawing/2014/main" id="{96046A10-EB72-9B45-2B07-0E3A0B80675A}"/>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59" name="Rectangle 58">
              <a:extLst>
                <a:ext uri="{FF2B5EF4-FFF2-40B4-BE49-F238E27FC236}">
                  <a16:creationId xmlns:a16="http://schemas.microsoft.com/office/drawing/2014/main" id="{795DFED6-BEDE-6BAB-EC5C-D5F617E01742}"/>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Arrow: Bent-Up 59">
              <a:extLst>
                <a:ext uri="{FF2B5EF4-FFF2-40B4-BE49-F238E27FC236}">
                  <a16:creationId xmlns:a16="http://schemas.microsoft.com/office/drawing/2014/main" id="{60BCED93-D14C-3C2A-F3A1-05CA93EBF39E}"/>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Freeform: Shape 60">
              <a:extLst>
                <a:ext uri="{FF2B5EF4-FFF2-40B4-BE49-F238E27FC236}">
                  <a16:creationId xmlns:a16="http://schemas.microsoft.com/office/drawing/2014/main" id="{EA2B2E30-9074-6541-CB81-B64765B66F57}"/>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 name="Group 7">
            <a:extLst>
              <a:ext uri="{FF2B5EF4-FFF2-40B4-BE49-F238E27FC236}">
                <a16:creationId xmlns:a16="http://schemas.microsoft.com/office/drawing/2014/main" id="{320244B2-E2EC-F96D-8CBF-3A00DA97BFD3}"/>
              </a:ext>
            </a:extLst>
          </p:cNvPr>
          <p:cNvGrpSpPr/>
          <p:nvPr/>
        </p:nvGrpSpPr>
        <p:grpSpPr>
          <a:xfrm>
            <a:off x="10448341" y="3644249"/>
            <a:ext cx="1360469" cy="1065599"/>
            <a:chOff x="10420915" y="4094589"/>
            <a:chExt cx="1360469" cy="1065599"/>
          </a:xfrm>
        </p:grpSpPr>
        <p:pic>
          <p:nvPicPr>
            <p:cNvPr id="17" name="Picture 16">
              <a:extLst>
                <a:ext uri="{FF2B5EF4-FFF2-40B4-BE49-F238E27FC236}">
                  <a16:creationId xmlns:a16="http://schemas.microsoft.com/office/drawing/2014/main" id="{4440A2D2-673B-CD72-B803-ABBB21A02C6F}"/>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34" name="Rectangle 33">
              <a:extLst>
                <a:ext uri="{FF2B5EF4-FFF2-40B4-BE49-F238E27FC236}">
                  <a16:creationId xmlns:a16="http://schemas.microsoft.com/office/drawing/2014/main" id="{7CE97BFF-A439-350B-28C3-86239EA6DEB6}"/>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Arrow: Bent-Up 48">
              <a:extLst>
                <a:ext uri="{FF2B5EF4-FFF2-40B4-BE49-F238E27FC236}">
                  <a16:creationId xmlns:a16="http://schemas.microsoft.com/office/drawing/2014/main" id="{82F25FAB-79DD-B356-D3E5-F498F64BC34C}"/>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Freeform: Shape 49">
              <a:extLst>
                <a:ext uri="{FF2B5EF4-FFF2-40B4-BE49-F238E27FC236}">
                  <a16:creationId xmlns:a16="http://schemas.microsoft.com/office/drawing/2014/main" id="{9BC6C727-F052-DECF-EB3B-9CBA5B1F2829}"/>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Group 54">
            <a:extLst>
              <a:ext uri="{FF2B5EF4-FFF2-40B4-BE49-F238E27FC236}">
                <a16:creationId xmlns:a16="http://schemas.microsoft.com/office/drawing/2014/main" id="{7541F361-E76C-E6AC-F00C-B38E7F41025C}"/>
              </a:ext>
            </a:extLst>
          </p:cNvPr>
          <p:cNvGrpSpPr/>
          <p:nvPr/>
        </p:nvGrpSpPr>
        <p:grpSpPr>
          <a:xfrm>
            <a:off x="10448340" y="3489978"/>
            <a:ext cx="1360469" cy="1065599"/>
            <a:chOff x="10420915" y="4094589"/>
            <a:chExt cx="1360469" cy="1065599"/>
          </a:xfrm>
        </p:grpSpPr>
        <p:pic>
          <p:nvPicPr>
            <p:cNvPr id="65" name="Picture 64">
              <a:extLst>
                <a:ext uri="{FF2B5EF4-FFF2-40B4-BE49-F238E27FC236}">
                  <a16:creationId xmlns:a16="http://schemas.microsoft.com/office/drawing/2014/main" id="{923B94A9-0FBB-1F81-37F8-ABDC145410E7}"/>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67" name="Rectangle 66">
              <a:extLst>
                <a:ext uri="{FF2B5EF4-FFF2-40B4-BE49-F238E27FC236}">
                  <a16:creationId xmlns:a16="http://schemas.microsoft.com/office/drawing/2014/main" id="{44AAE664-9528-3837-3300-CE24298D5513}"/>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Arrow: Bent-Up 69">
              <a:extLst>
                <a:ext uri="{FF2B5EF4-FFF2-40B4-BE49-F238E27FC236}">
                  <a16:creationId xmlns:a16="http://schemas.microsoft.com/office/drawing/2014/main" id="{091BA1FE-063A-B0DC-56F2-F177329BFC79}"/>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Freeform: Shape 71">
              <a:extLst>
                <a:ext uri="{FF2B5EF4-FFF2-40B4-BE49-F238E27FC236}">
                  <a16:creationId xmlns:a16="http://schemas.microsoft.com/office/drawing/2014/main" id="{1237607F-4952-5BC9-7100-CE283ED7E94D}"/>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3" name="Group 72">
            <a:extLst>
              <a:ext uri="{FF2B5EF4-FFF2-40B4-BE49-F238E27FC236}">
                <a16:creationId xmlns:a16="http://schemas.microsoft.com/office/drawing/2014/main" id="{03AB7897-A099-A9AA-AFC8-FAE40DCED61B}"/>
              </a:ext>
            </a:extLst>
          </p:cNvPr>
          <p:cNvGrpSpPr/>
          <p:nvPr/>
        </p:nvGrpSpPr>
        <p:grpSpPr>
          <a:xfrm>
            <a:off x="10397514" y="4446552"/>
            <a:ext cx="1360469" cy="1065599"/>
            <a:chOff x="10397514" y="4446552"/>
            <a:chExt cx="1360469" cy="1065599"/>
          </a:xfrm>
        </p:grpSpPr>
        <p:pic>
          <p:nvPicPr>
            <p:cNvPr id="74" name="Picture 73">
              <a:extLst>
                <a:ext uri="{FF2B5EF4-FFF2-40B4-BE49-F238E27FC236}">
                  <a16:creationId xmlns:a16="http://schemas.microsoft.com/office/drawing/2014/main" id="{D35A4293-07D7-ACE7-AC4B-AA11977B6111}"/>
                </a:ext>
              </a:extLst>
            </p:cNvPr>
            <p:cNvPicPr>
              <a:picLocks noChangeAspect="1"/>
            </p:cNvPicPr>
            <p:nvPr/>
          </p:nvPicPr>
          <p:blipFill>
            <a:blip r:embed="rId20"/>
            <a:stretch>
              <a:fillRect/>
            </a:stretch>
          </p:blipFill>
          <p:spPr>
            <a:xfrm>
              <a:off x="10397514" y="4446552"/>
              <a:ext cx="1360469" cy="1065599"/>
            </a:xfrm>
            <a:prstGeom prst="rect">
              <a:avLst/>
            </a:prstGeom>
          </p:spPr>
        </p:pic>
        <p:sp>
          <p:nvSpPr>
            <p:cNvPr id="77" name="Freeform: Shape 76">
              <a:extLst>
                <a:ext uri="{FF2B5EF4-FFF2-40B4-BE49-F238E27FC236}">
                  <a16:creationId xmlns:a16="http://schemas.microsoft.com/office/drawing/2014/main" id="{0143DB6E-A2DF-C138-D6E4-2754F6D1D470}"/>
                </a:ext>
              </a:extLst>
            </p:cNvPr>
            <p:cNvSpPr/>
            <p:nvPr/>
          </p:nvSpPr>
          <p:spPr>
            <a:xfrm>
              <a:off x="10414093" y="4590831"/>
              <a:ext cx="585163" cy="283440"/>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Arrow: Right 77">
              <a:extLst>
                <a:ext uri="{FF2B5EF4-FFF2-40B4-BE49-F238E27FC236}">
                  <a16:creationId xmlns:a16="http://schemas.microsoft.com/office/drawing/2014/main" id="{B3752CE1-094E-C894-799D-3B36B1976185}"/>
                </a:ext>
              </a:extLst>
            </p:cNvPr>
            <p:cNvSpPr/>
            <p:nvPr/>
          </p:nvSpPr>
          <p:spPr>
            <a:xfrm rot="19845185">
              <a:off x="10814076" y="4941586"/>
              <a:ext cx="220980" cy="7771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Arrow: Right 78">
              <a:extLst>
                <a:ext uri="{FF2B5EF4-FFF2-40B4-BE49-F238E27FC236}">
                  <a16:creationId xmlns:a16="http://schemas.microsoft.com/office/drawing/2014/main" id="{550D67D4-DD30-1F24-9B57-EEE45FF4B026}"/>
                </a:ext>
              </a:extLst>
            </p:cNvPr>
            <p:cNvSpPr/>
            <p:nvPr/>
          </p:nvSpPr>
          <p:spPr>
            <a:xfrm rot="1598428">
              <a:off x="10967258" y="4867040"/>
              <a:ext cx="220980" cy="7771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 name="Freeform: Shape 80">
              <a:extLst>
                <a:ext uri="{FF2B5EF4-FFF2-40B4-BE49-F238E27FC236}">
                  <a16:creationId xmlns:a16="http://schemas.microsoft.com/office/drawing/2014/main" id="{A61C2BB7-7823-A234-CAD7-9477D782AEBE}"/>
                </a:ext>
              </a:extLst>
            </p:cNvPr>
            <p:cNvSpPr/>
            <p:nvPr/>
          </p:nvSpPr>
          <p:spPr>
            <a:xfrm>
              <a:off x="10403840" y="5031740"/>
              <a:ext cx="426720" cy="198120"/>
            </a:xfrm>
            <a:custGeom>
              <a:avLst/>
              <a:gdLst>
                <a:gd name="connsiteX0" fmla="*/ 0 w 426720"/>
                <a:gd name="connsiteY0" fmla="*/ 198120 h 198120"/>
                <a:gd name="connsiteX1" fmla="*/ 119380 w 426720"/>
                <a:gd name="connsiteY1" fmla="*/ 147320 h 198120"/>
                <a:gd name="connsiteX2" fmla="*/ 266700 w 426720"/>
                <a:gd name="connsiteY2" fmla="*/ 88900 h 198120"/>
                <a:gd name="connsiteX3" fmla="*/ 337820 w 426720"/>
                <a:gd name="connsiteY3" fmla="*/ 45720 h 198120"/>
                <a:gd name="connsiteX4" fmla="*/ 426720 w 426720"/>
                <a:gd name="connsiteY4" fmla="*/ 0 h 19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 h="198120">
                  <a:moveTo>
                    <a:pt x="0" y="198120"/>
                  </a:moveTo>
                  <a:lnTo>
                    <a:pt x="119380" y="147320"/>
                  </a:lnTo>
                  <a:cubicBezTo>
                    <a:pt x="163830" y="129117"/>
                    <a:pt x="230293" y="105833"/>
                    <a:pt x="266700" y="88900"/>
                  </a:cubicBezTo>
                  <a:cubicBezTo>
                    <a:pt x="303107" y="71967"/>
                    <a:pt x="311150" y="60537"/>
                    <a:pt x="337820" y="45720"/>
                  </a:cubicBezTo>
                  <a:cubicBezTo>
                    <a:pt x="364490" y="30903"/>
                    <a:pt x="395605" y="15451"/>
                    <a:pt x="426720" y="0"/>
                  </a:cubicBezTo>
                </a:path>
              </a:pathLst>
            </a:cu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6" name="TextBox 75">
            <a:extLst>
              <a:ext uri="{FF2B5EF4-FFF2-40B4-BE49-F238E27FC236}">
                <a16:creationId xmlns:a16="http://schemas.microsoft.com/office/drawing/2014/main" id="{BB598F40-DED6-B2C5-E9BB-52555359EF8C}"/>
              </a:ext>
            </a:extLst>
          </p:cNvPr>
          <p:cNvSpPr txBox="1"/>
          <p:nvPr/>
        </p:nvSpPr>
        <p:spPr>
          <a:xfrm>
            <a:off x="215127" y="104733"/>
            <a:ext cx="9060121" cy="954107"/>
          </a:xfrm>
          <a:prstGeom prst="rect">
            <a:avLst/>
          </a:prstGeom>
          <a:noFill/>
        </p:spPr>
        <p:txBody>
          <a:bodyPr wrap="square">
            <a:spAutoFit/>
          </a:bodyPr>
          <a:lstStyle/>
          <a:p>
            <a:r>
              <a:rPr lang="en-US" sz="2800" b="1" dirty="0">
                <a:solidFill>
                  <a:schemeClr val="tx1">
                    <a:lumMod val="75000"/>
                    <a:lumOff val="25000"/>
                  </a:schemeClr>
                </a:solidFill>
                <a:latin typeface="+mj-lt"/>
                <a:cs typeface="Poppins"/>
              </a:rPr>
              <a:t>Scenario 4</a:t>
            </a:r>
          </a:p>
          <a:p>
            <a:pPr>
              <a:tabLst>
                <a:tab pos="7332663" algn="l"/>
              </a:tabLst>
            </a:pPr>
            <a:r>
              <a:rPr lang="en-US" sz="2800" dirty="0">
                <a:solidFill>
                  <a:schemeClr val="accent2"/>
                </a:solidFill>
                <a:latin typeface="+mj-lt"/>
                <a:cs typeface="Poppins"/>
              </a:rPr>
              <a:t>Vehicle turning towards</a:t>
            </a:r>
            <a:r>
              <a:rPr lang="en-US" sz="2800" b="0" dirty="0">
                <a:solidFill>
                  <a:schemeClr val="accent2"/>
                </a:solidFill>
                <a:latin typeface="+mj-lt"/>
              </a:rPr>
              <a:t> a Person / Equipment / Vehicle</a:t>
            </a:r>
            <a:endParaRPr lang="en-US" sz="2800" dirty="0">
              <a:solidFill>
                <a:schemeClr val="accent2"/>
              </a:solidFill>
              <a:latin typeface="+mj-lt"/>
              <a:cs typeface="Poppins"/>
            </a:endParaRPr>
          </a:p>
        </p:txBody>
      </p:sp>
    </p:spTree>
    <p:extLst>
      <p:ext uri="{BB962C8B-B14F-4D97-AF65-F5344CB8AC3E}">
        <p14:creationId xmlns:p14="http://schemas.microsoft.com/office/powerpoint/2010/main" val="25707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1000"/>
                                  </p:stCondLst>
                                  <p:childTnLst>
                                    <p:set>
                                      <p:cBhvr>
                                        <p:cTn id="36" dur="1" fill="hold">
                                          <p:stCondLst>
                                            <p:cond delay="0"/>
                                          </p:stCondLst>
                                        </p:cTn>
                                        <p:tgtEl>
                                          <p:spTgt spid="25"/>
                                        </p:tgtEl>
                                        <p:attrNameLst>
                                          <p:attrName>style.visibility</p:attrName>
                                        </p:attrNameLst>
                                      </p:cBhvr>
                                      <p:to>
                                        <p:strVal val="hidden"/>
                                      </p:to>
                                    </p:se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2.08333E-7 -3.33333E-6 L -0.23203 -0.00092 " pathEditMode="relative" rAng="0" ptsTypes="AA">
                                      <p:cBhvr>
                                        <p:cTn id="42" dur="3000" fill="hold"/>
                                        <p:tgtEl>
                                          <p:spTgt spid="26"/>
                                        </p:tgtEl>
                                        <p:attrNameLst>
                                          <p:attrName>ppt_x</p:attrName>
                                          <p:attrName>ppt_y</p:attrName>
                                        </p:attrNameLst>
                                      </p:cBhvr>
                                      <p:rCtr x="-11602" y="-46"/>
                                    </p:animMotion>
                                  </p:childTnLst>
                                </p:cTn>
                              </p:par>
                            </p:childTnLst>
                          </p:cTn>
                        </p:par>
                        <p:par>
                          <p:cTn id="43" fill="hold">
                            <p:stCondLst>
                              <p:cond delay="7000"/>
                            </p:stCondLst>
                            <p:childTnLst>
                              <p:par>
                                <p:cTn id="44" presetID="1" presetClass="exit" presetSubtype="0" fill="hold" nodeType="afterEffect">
                                  <p:stCondLst>
                                    <p:cond delay="400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ntr" presetSubtype="0" fill="hold" nodeType="withEffect">
                                  <p:stCondLst>
                                    <p:cond delay="4000"/>
                                  </p:stCondLst>
                                  <p:childTnLst>
                                    <p:set>
                                      <p:cBhvr>
                                        <p:cTn id="47" dur="1" fill="hold">
                                          <p:stCondLst>
                                            <p:cond delay="0"/>
                                          </p:stCondLst>
                                        </p:cTn>
                                        <p:tgtEl>
                                          <p:spTgt spid="41"/>
                                        </p:tgtEl>
                                        <p:attrNameLst>
                                          <p:attrName>style.visibility</p:attrName>
                                        </p:attrNameLst>
                                      </p:cBhvr>
                                      <p:to>
                                        <p:strVal val="visible"/>
                                      </p:to>
                                    </p:set>
                                  </p:childTnLst>
                                </p:cTn>
                              </p:par>
                              <p:par>
                                <p:cTn id="48" presetID="1" presetClass="entr" presetSubtype="0" fill="hold" nodeType="withEffect">
                                  <p:stCondLst>
                                    <p:cond delay="4000"/>
                                  </p:stCondLst>
                                  <p:childTnLst>
                                    <p:set>
                                      <p:cBhvr>
                                        <p:cTn id="49" dur="1" fill="hold">
                                          <p:stCondLst>
                                            <p:cond delay="0"/>
                                          </p:stCondLst>
                                        </p:cTn>
                                        <p:tgtEl>
                                          <p:spTgt spid="44"/>
                                        </p:tgtEl>
                                        <p:attrNameLst>
                                          <p:attrName>style.visibility</p:attrName>
                                        </p:attrNameLst>
                                      </p:cBhvr>
                                      <p:to>
                                        <p:strVal val="visible"/>
                                      </p:to>
                                    </p:set>
                                  </p:childTnLst>
                                </p:cTn>
                              </p:par>
                              <p:par>
                                <p:cTn id="50" presetID="8" presetClass="emph" presetSubtype="0" fill="hold" nodeType="withEffect">
                                  <p:stCondLst>
                                    <p:cond delay="4000"/>
                                  </p:stCondLst>
                                  <p:childTnLst>
                                    <p:animRot by="-1800000">
                                      <p:cBhvr>
                                        <p:cTn id="51" dur="2000" fill="hold"/>
                                        <p:tgtEl>
                                          <p:spTgt spid="44"/>
                                        </p:tgtEl>
                                        <p:attrNameLst>
                                          <p:attrName>r</p:attrName>
                                        </p:attrNameLst>
                                      </p:cBhvr>
                                    </p:animRot>
                                  </p:childTnLst>
                                </p:cTn>
                              </p:par>
                            </p:childTnLst>
                          </p:cTn>
                        </p:par>
                        <p:par>
                          <p:cTn id="52" fill="hold">
                            <p:stCondLst>
                              <p:cond delay="13000"/>
                            </p:stCondLst>
                            <p:childTnLst>
                              <p:par>
                                <p:cTn id="53" presetID="1" presetClass="exit" presetSubtype="0" fill="hold" nodeType="after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64"/>
                                        </p:tgtEl>
                                      </p:cBhvr>
                                    </p:animEffect>
                                    <p:animScale>
                                      <p:cBhvr>
                                        <p:cTn id="63" dur="250" autoRev="1" fill="hold"/>
                                        <p:tgtEl>
                                          <p:spTgt spid="64"/>
                                        </p:tgtEl>
                                      </p:cBhvr>
                                      <p:by x="105000" y="105000"/>
                                    </p:animScale>
                                  </p:childTnLst>
                                </p:cTn>
                              </p:par>
                              <p:par>
                                <p:cTn id="64" presetID="1" presetClass="exit" presetSubtype="0" fill="hold" grpId="1"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26" presetClass="emph" presetSubtype="0" repeatCount="indefinite" fill="hold" grpId="2" nodeType="withEffect">
                                  <p:stCondLst>
                                    <p:cond delay="0"/>
                                  </p:stCondLst>
                                  <p:endCondLst>
                                    <p:cond evt="onNext" delay="0">
                                      <p:tgtEl>
                                        <p:sldTgt/>
                                      </p:tgtEl>
                                    </p:cond>
                                  </p:endCondLst>
                                  <p:childTnLst>
                                    <p:animEffect transition="out" filter="fade">
                                      <p:cBhvr>
                                        <p:cTn id="69" dur="1000" tmFilter="0, 0; .2, .5; .8, .5; 1, 0"/>
                                        <p:tgtEl>
                                          <p:spTgt spid="42"/>
                                        </p:tgtEl>
                                      </p:cBhvr>
                                    </p:animEffect>
                                    <p:animScale>
                                      <p:cBhvr>
                                        <p:cTn id="70" dur="500" autoRev="1" fill="hold"/>
                                        <p:tgtEl>
                                          <p:spTgt spid="42"/>
                                        </p:tgtEl>
                                      </p:cBhvr>
                                      <p:by x="105000" y="105000"/>
                                    </p:animScale>
                                  </p:childTnLst>
                                </p:cTn>
                              </p:par>
                              <p:par>
                                <p:cTn id="71" presetID="1" presetClass="exit" presetSubtype="0" fill="hold" nodeType="withEffect">
                                  <p:stCondLst>
                                    <p:cond delay="4000"/>
                                  </p:stCondLst>
                                  <p:childTnLst>
                                    <p:set>
                                      <p:cBhvr>
                                        <p:cTn id="72" dur="1" fill="hold">
                                          <p:stCondLst>
                                            <p:cond delay="0"/>
                                          </p:stCondLst>
                                        </p:cTn>
                                        <p:tgtEl>
                                          <p:spTgt spid="57"/>
                                        </p:tgtEl>
                                        <p:attrNameLst>
                                          <p:attrName>style.visibility</p:attrName>
                                        </p:attrNameLst>
                                      </p:cBhvr>
                                      <p:to>
                                        <p:strVal val="hidden"/>
                                      </p:to>
                                    </p:set>
                                  </p:childTnLst>
                                </p:cTn>
                              </p:par>
                              <p:par>
                                <p:cTn id="73" presetID="1" presetClass="exit" presetSubtype="0" fill="hold" nodeType="withEffect">
                                  <p:stCondLst>
                                    <p:cond delay="4000"/>
                                  </p:stCondLst>
                                  <p:childTnLst>
                                    <p:set>
                                      <p:cBhvr>
                                        <p:cTn id="74" dur="1" fill="hold">
                                          <p:stCondLst>
                                            <p:cond delay="0"/>
                                          </p:stCondLst>
                                        </p:cTn>
                                        <p:tgtEl>
                                          <p:spTgt spid="41"/>
                                        </p:tgtEl>
                                        <p:attrNameLst>
                                          <p:attrName>style.visibility</p:attrName>
                                        </p:attrNameLst>
                                      </p:cBhvr>
                                      <p:to>
                                        <p:strVal val="hidden"/>
                                      </p:to>
                                    </p:set>
                                  </p:childTnLst>
                                </p:cTn>
                              </p:par>
                              <p:par>
                                <p:cTn id="75" presetID="1" presetClass="exit" presetSubtype="0" fill="hold" nodeType="withEffect">
                                  <p:stCondLst>
                                    <p:cond delay="4000"/>
                                  </p:stCondLst>
                                  <p:childTnLst>
                                    <p:set>
                                      <p:cBhvr>
                                        <p:cTn id="76" dur="1" fill="hold">
                                          <p:stCondLst>
                                            <p:cond delay="0"/>
                                          </p:stCondLst>
                                        </p:cTn>
                                        <p:tgtEl>
                                          <p:spTgt spid="64"/>
                                        </p:tgtEl>
                                        <p:attrNameLst>
                                          <p:attrName>style.visibility</p:attrName>
                                        </p:attrNameLst>
                                      </p:cBhvr>
                                      <p:to>
                                        <p:strVal val="hidden"/>
                                      </p:to>
                                    </p:set>
                                  </p:childTnLst>
                                </p:cTn>
                              </p:par>
                              <p:par>
                                <p:cTn id="77" presetID="1" presetClass="entr" presetSubtype="0" fill="hold" nodeType="withEffect">
                                  <p:stCondLst>
                                    <p:cond delay="400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nodeType="withEffect">
                                  <p:stCondLst>
                                    <p:cond delay="4000"/>
                                  </p:stCondLst>
                                  <p:childTnLst>
                                    <p:set>
                                      <p:cBhvr>
                                        <p:cTn id="80" dur="1" fill="hold">
                                          <p:stCondLst>
                                            <p:cond delay="0"/>
                                          </p:stCondLst>
                                        </p:cTn>
                                        <p:tgtEl>
                                          <p:spTgt spid="83"/>
                                        </p:tgtEl>
                                        <p:attrNameLst>
                                          <p:attrName>style.visibility</p:attrName>
                                        </p:attrNameLst>
                                      </p:cBhvr>
                                      <p:to>
                                        <p:strVal val="visible"/>
                                      </p:to>
                                    </p:set>
                                  </p:childTnLst>
                                </p:cTn>
                              </p:par>
                              <p:par>
                                <p:cTn id="81" presetID="26" presetClass="emph" presetSubtype="0" repeatCount="indefinite" fill="hold" nodeType="withEffect">
                                  <p:stCondLst>
                                    <p:cond delay="4000"/>
                                  </p:stCondLst>
                                  <p:endCondLst>
                                    <p:cond evt="onNext" delay="0">
                                      <p:tgtEl>
                                        <p:sldTgt/>
                                      </p:tgtEl>
                                    </p:cond>
                                  </p:endCondLst>
                                  <p:childTnLst>
                                    <p:animEffect transition="out" filter="fade">
                                      <p:cBhvr>
                                        <p:cTn id="82" dur="500" tmFilter="0, 0; .2, .5; .8, .5; 1, 0"/>
                                        <p:tgtEl>
                                          <p:spTgt spid="83"/>
                                        </p:tgtEl>
                                      </p:cBhvr>
                                    </p:animEffect>
                                    <p:animScale>
                                      <p:cBhvr>
                                        <p:cTn id="83" dur="250" autoRev="1" fill="hold"/>
                                        <p:tgtEl>
                                          <p:spTgt spid="83"/>
                                        </p:tgtEl>
                                      </p:cBhvr>
                                      <p:by x="105000" y="105000"/>
                                    </p:animScale>
                                  </p:childTnLst>
                                </p:cTn>
                              </p:par>
                              <p:par>
                                <p:cTn id="84" presetID="8" presetClass="emph" presetSubtype="0" fill="hold" nodeType="withEffect">
                                  <p:stCondLst>
                                    <p:cond delay="4000"/>
                                  </p:stCondLst>
                                  <p:childTnLst>
                                    <p:animRot by="-1800000">
                                      <p:cBhvr>
                                        <p:cTn id="85" dur="2000" fill="hold"/>
                                        <p:tgtEl>
                                          <p:spTgt spid="82"/>
                                        </p:tgtEl>
                                        <p:attrNameLst>
                                          <p:attrName>r</p:attrName>
                                        </p:attrNameLst>
                                      </p:cBhvr>
                                    </p:animRot>
                                  </p:childTnLst>
                                </p:cTn>
                              </p:par>
                              <p:par>
                                <p:cTn id="86" presetID="8" presetClass="emph" presetSubtype="0" fill="hold" nodeType="withEffect">
                                  <p:stCondLst>
                                    <p:cond delay="4000"/>
                                  </p:stCondLst>
                                  <p:childTnLst>
                                    <p:animRot by="-1800000">
                                      <p:cBhvr>
                                        <p:cTn id="87" dur="2000" fill="hold"/>
                                        <p:tgtEl>
                                          <p:spTgt spid="83"/>
                                        </p:tgtEl>
                                        <p:attrNameLst>
                                          <p:attrName>r</p:attrName>
                                        </p:attrNameLst>
                                      </p:cBhvr>
                                    </p:animRot>
                                  </p:childTnLst>
                                </p:cTn>
                              </p:par>
                            </p:childTnLst>
                          </p:cTn>
                        </p:par>
                        <p:par>
                          <p:cTn id="88" fill="hold">
                            <p:stCondLst>
                              <p:cond delay="19000"/>
                            </p:stCondLst>
                            <p:childTnLst>
                              <p:par>
                                <p:cTn id="89" presetID="1" presetClass="exit" presetSubtype="0" fill="hold" grpId="1" nodeType="afterEffect">
                                  <p:stCondLst>
                                    <p:cond delay="0"/>
                                  </p:stCondLst>
                                  <p:childTnLst>
                                    <p:set>
                                      <p:cBhvr>
                                        <p:cTn id="90" dur="1" fill="hold">
                                          <p:stCondLst>
                                            <p:cond delay="0"/>
                                          </p:stCondLst>
                                        </p:cTn>
                                        <p:tgtEl>
                                          <p:spTgt spid="4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26" presetClass="emph" presetSubtype="0" repeatCount="indefinite" fill="hold" grpId="1" nodeType="withEffect">
                                  <p:stCondLst>
                                    <p:cond delay="0"/>
                                  </p:stCondLst>
                                  <p:endCondLst>
                                    <p:cond evt="onNext" delay="0">
                                      <p:tgtEl>
                                        <p:sldTgt/>
                                      </p:tgtEl>
                                    </p:cond>
                                  </p:endCondLst>
                                  <p:childTnLst>
                                    <p:animEffect transition="out" filter="fade">
                                      <p:cBhvr>
                                        <p:cTn id="96" dur="500" tmFilter="0, 0; .2, .5; .8, .5; 1, 0"/>
                                        <p:tgtEl>
                                          <p:spTgt spid="43"/>
                                        </p:tgtEl>
                                      </p:cBhvr>
                                    </p:animEffect>
                                    <p:animScale>
                                      <p:cBhvr>
                                        <p:cTn id="97" dur="250" autoRev="1" fill="hold"/>
                                        <p:tgtEl>
                                          <p:spTgt spid="43"/>
                                        </p:tgtEl>
                                      </p:cBhvr>
                                      <p:by x="105000" y="105000"/>
                                    </p:animScale>
                                  </p:childTnLst>
                                </p:cTn>
                              </p:par>
                              <p:par>
                                <p:cTn id="98" presetID="1" presetClass="exit" presetSubtype="0" fill="hold" grpId="2" nodeType="withEffect">
                                  <p:stCondLst>
                                    <p:cond delay="0"/>
                                  </p:stCondLst>
                                  <p:childTnLst>
                                    <p:set>
                                      <p:cBhvr>
                                        <p:cTn id="99" dur="1" fill="hold">
                                          <p:stCondLst>
                                            <p:cond delay="0"/>
                                          </p:stCondLst>
                                        </p:cTn>
                                        <p:tgtEl>
                                          <p:spTgt spid="10"/>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par>
                          <p:cTn id="102" fill="hold">
                            <p:stCondLst>
                              <p:cond delay="19500"/>
                            </p:stCondLst>
                            <p:childTnLst>
                              <p:par>
                                <p:cTn id="103" presetID="1" presetClass="entr" presetSubtype="0" fill="hold" grpId="0" nodeType="after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82"/>
                                        </p:tgtEl>
                                        <p:attrNameLst>
                                          <p:attrName>style.visibility</p:attrName>
                                        </p:attrNameLst>
                                      </p:cBhvr>
                                      <p:to>
                                        <p:strVal val="hidden"/>
                                      </p:to>
                                    </p:set>
                                  </p:childTnLst>
                                </p:cTn>
                              </p:par>
                              <p:par>
                                <p:cTn id="109" presetID="26" presetClass="emph" presetSubtype="0" repeatCount="indefinite" grpId="1" nodeType="withEffect">
                                  <p:stCondLst>
                                    <p:cond delay="0"/>
                                  </p:stCondLst>
                                  <p:endCondLst>
                                    <p:cond evt="onNext" delay="0">
                                      <p:tgtEl>
                                        <p:sldTgt/>
                                      </p:tgtEl>
                                    </p:cond>
                                  </p:endCondLst>
                                  <p:childTnLst>
                                    <p:animEffect transition="out" filter="fade">
                                      <p:cBhvr>
                                        <p:cTn id="110" dur="500" tmFilter="0, 0; .2, .5; .8, .5; 1, 0"/>
                                        <p:tgtEl>
                                          <p:spTgt spid="90"/>
                                        </p:tgtEl>
                                      </p:cBhvr>
                                    </p:animEffect>
                                    <p:animScale>
                                      <p:cBhvr>
                                        <p:cTn id="111" dur="250" autoRev="1" fill="hold"/>
                                        <p:tgtEl>
                                          <p:spTgt spid="90"/>
                                        </p:tgtEl>
                                      </p:cBhvr>
                                      <p:by x="105000" y="105000"/>
                                    </p:animScale>
                                  </p:childTnLst>
                                </p:cTn>
                              </p:par>
                              <p:par>
                                <p:cTn id="112" presetID="1" presetClass="entr" presetSubtype="0" fill="hold" grpId="0" nodeType="withEffect">
                                  <p:stCondLst>
                                    <p:cond delay="0"/>
                                  </p:stCondLst>
                                  <p:childTnLst>
                                    <p:set>
                                      <p:cBhvr>
                                        <p:cTn id="113" dur="1" fill="hold">
                                          <p:stCondLst>
                                            <p:cond delay="0"/>
                                          </p:stCondLst>
                                        </p:cTn>
                                        <p:tgtEl>
                                          <p:spTgt spid="10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8"/>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55"/>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25" grpId="0" animBg="1"/>
      <p:bldP spid="25" grpId="1" animBg="1"/>
      <p:bldP spid="90" grpId="0" animBg="1"/>
      <p:bldP spid="90" grpId="1" animBg="1"/>
      <p:bldP spid="40" grpId="0" animBg="1"/>
      <p:bldP spid="40" grpId="1" animBg="1"/>
      <p:bldP spid="42" grpId="0" animBg="1"/>
      <p:bldP spid="42" grpId="1" animBg="1"/>
      <p:bldP spid="42" grpId="2" animBg="1"/>
      <p:bldP spid="43" grpId="0" animBg="1"/>
      <p:bldP spid="43" grpId="1" animBg="1"/>
      <p:bldP spid="9" grpId="0" animBg="1"/>
      <p:bldP spid="10" grpId="0" animBg="1"/>
      <p:bldP spid="10" grpId="1" animBg="1"/>
      <p:bldP spid="10" grpId="2" animBg="1"/>
      <p:bldP spid="11" grpId="0" animBg="1"/>
      <p:bldP spid="99" grpId="0"/>
      <p:bldP spid="100" grpId="0"/>
      <p:bldP spid="101" grpId="0"/>
      <p:bldP spid="102" grpId="0"/>
      <p:bldP spid="5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3 – False Trigger</a:t>
            </a:r>
          </a:p>
          <a:p>
            <a:r>
              <a:rPr lang="en-US" sz="2800" dirty="0">
                <a:solidFill>
                  <a:schemeClr val="accent2"/>
                </a:solidFill>
                <a:latin typeface="+mj-lt"/>
                <a:cs typeface="Poppins"/>
              </a:rPr>
              <a:t>Vehicle passing occupied T-intersection</a:t>
            </a:r>
          </a:p>
        </p:txBody>
      </p:sp>
      <p:sp>
        <p:nvSpPr>
          <p:cNvPr id="13" name="Main Roadway">
            <a:extLst>
              <a:ext uri="{FF2B5EF4-FFF2-40B4-BE49-F238E27FC236}">
                <a16:creationId xmlns:a16="http://schemas.microsoft.com/office/drawing/2014/main" id="{5298A768-2CDB-BFFE-EAE7-3047B5B5FD15}"/>
              </a:ext>
            </a:extLst>
          </p:cNvPr>
          <p:cNvSpPr/>
          <p:nvPr/>
        </p:nvSpPr>
        <p:spPr>
          <a:xfrm>
            <a:off x="5393478" y="220281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emote Object"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1808"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p:nvPr/>
        </p:nvSpPr>
        <p:spPr>
          <a:xfrm>
            <a:off x="9282506"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p:nvPr/>
        </p:nvSpPr>
        <p:spPr>
          <a:xfrm>
            <a:off x="10362506"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7" name="RO Static Unsafe">
            <a:extLst>
              <a:ext uri="{FF2B5EF4-FFF2-40B4-BE49-F238E27FC236}">
                <a16:creationId xmlns:a16="http://schemas.microsoft.com/office/drawing/2014/main" id="{3B33226A-BCB2-5638-4CC1-7126452940AE}"/>
              </a:ext>
            </a:extLst>
          </p:cNvPr>
          <p:cNvGrpSpPr/>
          <p:nvPr/>
        </p:nvGrpSpPr>
        <p:grpSpPr>
          <a:xfrm>
            <a:off x="8611443" y="948314"/>
            <a:ext cx="3224822" cy="1359323"/>
            <a:chOff x="8110057" y="2116613"/>
            <a:chExt cx="3224822" cy="1359323"/>
          </a:xfrm>
        </p:grpSpPr>
        <p:sp>
          <p:nvSpPr>
            <p:cNvPr id="38" name="A3 Envelope">
              <a:extLst>
                <a:ext uri="{FF2B5EF4-FFF2-40B4-BE49-F238E27FC236}">
                  <a16:creationId xmlns:a16="http://schemas.microsoft.com/office/drawing/2014/main" id="{BA4A2089-A674-B470-4B57-CCF073D857D7}"/>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9" name="RO" descr="Joy 22HD Hybrid Loader - Underground Hard Rock Mining - Australia | Komatsu  Mining Corp.">
              <a:extLst>
                <a:ext uri="{FF2B5EF4-FFF2-40B4-BE49-F238E27FC236}">
                  <a16:creationId xmlns:a16="http://schemas.microsoft.com/office/drawing/2014/main" id="{405767EC-1887-4259-C516-4BC1F17FE053}"/>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Static Envelope">
            <a:extLst>
              <a:ext uri="{FF2B5EF4-FFF2-40B4-BE49-F238E27FC236}">
                <a16:creationId xmlns:a16="http://schemas.microsoft.com/office/drawing/2014/main" id="{7AF9371B-9AC5-80ED-A3CC-47B6BAA838C9}"/>
              </a:ext>
            </a:extLst>
          </p:cNvPr>
          <p:cNvSpPr/>
          <p:nvPr/>
        </p:nvSpPr>
        <p:spPr>
          <a:xfrm>
            <a:off x="8317155" y="1064416"/>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0" name="RO M1">
            <a:extLst>
              <a:ext uri="{FF2B5EF4-FFF2-40B4-BE49-F238E27FC236}">
                <a16:creationId xmlns:a16="http://schemas.microsoft.com/office/drawing/2014/main" id="{69909E5D-8E4D-8B5E-7BE1-9F0E9E3E55CE}"/>
              </a:ext>
            </a:extLst>
          </p:cNvPr>
          <p:cNvGrpSpPr/>
          <p:nvPr/>
        </p:nvGrpSpPr>
        <p:grpSpPr>
          <a:xfrm>
            <a:off x="7975746" y="944504"/>
            <a:ext cx="3865175" cy="1359323"/>
            <a:chOff x="8159209" y="2014782"/>
            <a:chExt cx="3865175" cy="1359323"/>
          </a:xfrm>
        </p:grpSpPr>
        <p:sp>
          <p:nvSpPr>
            <p:cNvPr id="31" name="A2 Envelope">
              <a:extLst>
                <a:ext uri="{FF2B5EF4-FFF2-40B4-BE49-F238E27FC236}">
                  <a16:creationId xmlns:a16="http://schemas.microsoft.com/office/drawing/2014/main" id="{8F3718BD-DE4A-7743-8E10-DC2631140153}"/>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5" name="A3 Envelope">
              <a:extLst>
                <a:ext uri="{FF2B5EF4-FFF2-40B4-BE49-F238E27FC236}">
                  <a16:creationId xmlns:a16="http://schemas.microsoft.com/office/drawing/2014/main" id="{B8F64B8D-06E8-80C9-EBE6-1CFD22787BB3}"/>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6" name="RO" descr="Joy 22HD Hybrid Loader - Underground Hard Rock Mining - Australia | Komatsu  Mining Corp.">
              <a:extLst>
                <a:ext uri="{FF2B5EF4-FFF2-40B4-BE49-F238E27FC236}">
                  <a16:creationId xmlns:a16="http://schemas.microsoft.com/office/drawing/2014/main" id="{4F98DA53-1B3A-E37F-718D-6C9D6C9A145F}"/>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2" name="RO M2">
            <a:extLst>
              <a:ext uri="{FF2B5EF4-FFF2-40B4-BE49-F238E27FC236}">
                <a16:creationId xmlns:a16="http://schemas.microsoft.com/office/drawing/2014/main" id="{5A34CC89-8C83-84FE-DFB2-2D2A2032A710}"/>
              </a:ext>
            </a:extLst>
          </p:cNvPr>
          <p:cNvGrpSpPr>
            <a:grpSpLocks noGrp="1" noUngrp="1" noRot="1" noMove="1" noResize="1"/>
          </p:cNvGrpSpPr>
          <p:nvPr/>
        </p:nvGrpSpPr>
        <p:grpSpPr>
          <a:xfrm>
            <a:off x="6431038" y="933810"/>
            <a:ext cx="3224822" cy="1359323"/>
            <a:chOff x="1969612" y="2047931"/>
            <a:chExt cx="3224822" cy="1359323"/>
          </a:xfrm>
        </p:grpSpPr>
        <p:sp>
          <p:nvSpPr>
            <p:cNvPr id="53" name="x A3 Envelope">
              <a:extLst>
                <a:ext uri="{FF2B5EF4-FFF2-40B4-BE49-F238E27FC236}">
                  <a16:creationId xmlns:a16="http://schemas.microsoft.com/office/drawing/2014/main" id="{77650A2D-E237-C6E1-61DA-BAA39A74711D}"/>
                </a:ext>
              </a:extLst>
            </p:cNvPr>
            <p:cNvSpPr>
              <a:spLocks noGrp="1" noRot="1" noMove="1" noResize="1" noEditPoints="1" noAdjustHandles="1" noChangeArrowheads="1" noChangeShapeType="1"/>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4" name="RO" descr="Joy 22HD Hybrid Loader - Underground Hard Rock Mining - Australia | Komatsu  Mining Corp.">
              <a:extLst>
                <a:ext uri="{FF2B5EF4-FFF2-40B4-BE49-F238E27FC236}">
                  <a16:creationId xmlns:a16="http://schemas.microsoft.com/office/drawing/2014/main" id="{6C00DCC7-B955-3DF0-E662-AD3DB24DF958}"/>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1" name="Oversized A2 Envelope">
            <a:extLst>
              <a:ext uri="{FF2B5EF4-FFF2-40B4-BE49-F238E27FC236}">
                <a16:creationId xmlns:a16="http://schemas.microsoft.com/office/drawing/2014/main" id="{DEF4D3D3-FC30-4D9F-F3A6-8FEA05DC63FF}"/>
              </a:ext>
            </a:extLst>
          </p:cNvPr>
          <p:cNvSpPr/>
          <p:nvPr/>
        </p:nvSpPr>
        <p:spPr>
          <a:xfrm>
            <a:off x="5393090" y="1106530"/>
            <a:ext cx="3866734" cy="1757246"/>
          </a:xfrm>
          <a:custGeom>
            <a:avLst/>
            <a:gdLst>
              <a:gd name="connsiteX0" fmla="*/ 1933367 w 3866734"/>
              <a:gd name="connsiteY0" fmla="*/ 0 h 1757246"/>
              <a:gd name="connsiteX1" fmla="*/ 2508291 w 3866734"/>
              <a:gd name="connsiteY1" fmla="*/ 39501 h 1757246"/>
              <a:gd name="connsiteX2" fmla="*/ 2651507 w 3866734"/>
              <a:gd name="connsiteY2" fmla="*/ 63323 h 1757246"/>
              <a:gd name="connsiteX3" fmla="*/ 2593076 w 3866734"/>
              <a:gd name="connsiteY3" fmla="*/ 65182 h 1757246"/>
              <a:gd name="connsiteX4" fmla="*/ 2372998 w 3866734"/>
              <a:gd name="connsiteY4" fmla="*/ 86746 h 1757246"/>
              <a:gd name="connsiteX5" fmla="*/ 2239757 w 3866734"/>
              <a:gd name="connsiteY5" fmla="*/ 68724 h 1757246"/>
              <a:gd name="connsiteX6" fmla="*/ 2037423 w 3866734"/>
              <a:gd name="connsiteY6" fmla="*/ 59836 h 1757246"/>
              <a:gd name="connsiteX7" fmla="*/ 1033461 w 3866734"/>
              <a:gd name="connsiteY7" fmla="*/ 497303 h 1757246"/>
              <a:gd name="connsiteX8" fmla="*/ 2037423 w 3866734"/>
              <a:gd name="connsiteY8" fmla="*/ 934770 h 1757246"/>
              <a:gd name="connsiteX9" fmla="*/ 2239757 w 3866734"/>
              <a:gd name="connsiteY9" fmla="*/ 925882 h 1757246"/>
              <a:gd name="connsiteX10" fmla="*/ 2403369 w 3866734"/>
              <a:gd name="connsiteY10" fmla="*/ 903752 h 1757246"/>
              <a:gd name="connsiteX11" fmla="*/ 2593076 w 3866734"/>
              <a:gd name="connsiteY11" fmla="*/ 922340 h 1757246"/>
              <a:gd name="connsiteX12" fmla="*/ 2872383 w 3866734"/>
              <a:gd name="connsiteY12" fmla="*/ 931228 h 1757246"/>
              <a:gd name="connsiteX13" fmla="*/ 3852362 w 3866734"/>
              <a:gd name="connsiteY13" fmla="*/ 803097 h 1757246"/>
              <a:gd name="connsiteX14" fmla="*/ 3858098 w 3866734"/>
              <a:gd name="connsiteY14" fmla="*/ 800902 h 1757246"/>
              <a:gd name="connsiteX15" fmla="*/ 3866734 w 3866734"/>
              <a:gd name="connsiteY15" fmla="*/ 878623 h 1757246"/>
              <a:gd name="connsiteX16" fmla="*/ 3827455 w 3866734"/>
              <a:gd name="connsiteY16" fmla="*/ 1055696 h 1757246"/>
              <a:gd name="connsiteX17" fmla="*/ 3799155 w 3866734"/>
              <a:gd name="connsiteY17" fmla="*/ 1105714 h 1757246"/>
              <a:gd name="connsiteX18" fmla="*/ 2125202 w 3866734"/>
              <a:gd name="connsiteY18" fmla="*/ 1105714 h 1757246"/>
              <a:gd name="connsiteX19" fmla="*/ 2125202 w 3866734"/>
              <a:gd name="connsiteY19" fmla="*/ 1752844 h 1757246"/>
              <a:gd name="connsiteX20" fmla="*/ 1933367 w 3866734"/>
              <a:gd name="connsiteY20" fmla="*/ 1757246 h 1757246"/>
              <a:gd name="connsiteX21" fmla="*/ 0 w 3866734"/>
              <a:gd name="connsiteY21" fmla="*/ 878623 h 1757246"/>
              <a:gd name="connsiteX22" fmla="*/ 1933367 w 3866734"/>
              <a:gd name="connsiteY22" fmla="*/ 0 h 175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66734" h="1757246">
                <a:moveTo>
                  <a:pt x="1933367" y="0"/>
                </a:moveTo>
                <a:cubicBezTo>
                  <a:pt x="2133574" y="0"/>
                  <a:pt x="2326673" y="13830"/>
                  <a:pt x="2508291" y="39501"/>
                </a:cubicBezTo>
                <a:lnTo>
                  <a:pt x="2651507" y="63323"/>
                </a:lnTo>
                <a:lnTo>
                  <a:pt x="2593076" y="65182"/>
                </a:lnTo>
                <a:lnTo>
                  <a:pt x="2372998" y="86746"/>
                </a:lnTo>
                <a:lnTo>
                  <a:pt x="2239757" y="68724"/>
                </a:lnTo>
                <a:cubicBezTo>
                  <a:pt x="2174401" y="62896"/>
                  <a:pt x="2106732" y="59836"/>
                  <a:pt x="2037423" y="59836"/>
                </a:cubicBezTo>
                <a:cubicBezTo>
                  <a:pt x="1482950" y="59836"/>
                  <a:pt x="1033461" y="255697"/>
                  <a:pt x="1033461" y="497303"/>
                </a:cubicBezTo>
                <a:cubicBezTo>
                  <a:pt x="1033461" y="738909"/>
                  <a:pt x="1482950" y="934770"/>
                  <a:pt x="2037423" y="934770"/>
                </a:cubicBezTo>
                <a:cubicBezTo>
                  <a:pt x="2106732" y="934770"/>
                  <a:pt x="2174401" y="931710"/>
                  <a:pt x="2239757" y="925882"/>
                </a:cubicBezTo>
                <a:lnTo>
                  <a:pt x="2403369" y="903752"/>
                </a:lnTo>
                <a:lnTo>
                  <a:pt x="2593076" y="922340"/>
                </a:lnTo>
                <a:cubicBezTo>
                  <a:pt x="2683295" y="928168"/>
                  <a:pt x="2776707" y="931228"/>
                  <a:pt x="2872383" y="931228"/>
                </a:cubicBezTo>
                <a:cubicBezTo>
                  <a:pt x="3255088" y="931228"/>
                  <a:pt x="3601563" y="882263"/>
                  <a:pt x="3852362" y="803097"/>
                </a:cubicBezTo>
                <a:lnTo>
                  <a:pt x="3858098" y="800902"/>
                </a:lnTo>
                <a:lnTo>
                  <a:pt x="3866734" y="878623"/>
                </a:lnTo>
                <a:cubicBezTo>
                  <a:pt x="3866734" y="939279"/>
                  <a:pt x="3853209" y="998500"/>
                  <a:pt x="3827455" y="1055696"/>
                </a:cubicBezTo>
                <a:lnTo>
                  <a:pt x="3799155" y="1105714"/>
                </a:lnTo>
                <a:lnTo>
                  <a:pt x="2125202" y="1105714"/>
                </a:lnTo>
                <a:lnTo>
                  <a:pt x="2125202" y="1752844"/>
                </a:lnTo>
                <a:lnTo>
                  <a:pt x="1933367" y="1757246"/>
                </a:lnTo>
                <a:cubicBezTo>
                  <a:pt x="865598" y="1757246"/>
                  <a:pt x="0" y="1363873"/>
                  <a:pt x="0" y="878623"/>
                </a:cubicBezTo>
                <a:cubicBezTo>
                  <a:pt x="0" y="393373"/>
                  <a:pt x="865598" y="0"/>
                  <a:pt x="193336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1" name="A3 Envelope">
            <a:extLst>
              <a:ext uri="{FF2B5EF4-FFF2-40B4-BE49-F238E27FC236}">
                <a16:creationId xmlns:a16="http://schemas.microsoft.com/office/drawing/2014/main" id="{A3020392-7644-75CB-119A-CC834A0D7771}"/>
              </a:ext>
            </a:extLst>
          </p:cNvPr>
          <p:cNvSpPr>
            <a:spLocks/>
          </p:cNvSpPr>
          <p:nvPr/>
        </p:nvSpPr>
        <p:spPr>
          <a:xfrm>
            <a:off x="5657973" y="1156351"/>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emote Object"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817580" y="94182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A2 Envelope">
            <a:extLst>
              <a:ext uri="{FF2B5EF4-FFF2-40B4-BE49-F238E27FC236}">
                <a16:creationId xmlns:a16="http://schemas.microsoft.com/office/drawing/2014/main" id="{F65D988A-A5F4-9491-33C3-7C2454D1AE20}"/>
              </a:ext>
            </a:extLst>
          </p:cNvPr>
          <p:cNvSpPr>
            <a:spLocks/>
          </p:cNvSpPr>
          <p:nvPr/>
        </p:nvSpPr>
        <p:spPr>
          <a:xfrm>
            <a:off x="5792376" y="1148820"/>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7" name="Oversized A3">
            <a:extLst>
              <a:ext uri="{FF2B5EF4-FFF2-40B4-BE49-F238E27FC236}">
                <a16:creationId xmlns:a16="http://schemas.microsoft.com/office/drawing/2014/main" id="{89D1288B-C13A-E74E-D561-F9C5DF69276D}"/>
              </a:ext>
            </a:extLst>
          </p:cNvPr>
          <p:cNvSpPr/>
          <p:nvPr/>
        </p:nvSpPr>
        <p:spPr>
          <a:xfrm>
            <a:off x="5140960" y="1106530"/>
            <a:ext cx="4118864" cy="1717950"/>
          </a:xfrm>
          <a:custGeom>
            <a:avLst/>
            <a:gdLst>
              <a:gd name="connsiteX0" fmla="*/ 3503639 w 4118864"/>
              <a:gd name="connsiteY0" fmla="*/ 247447 h 1717950"/>
              <a:gd name="connsiteX1" fmla="*/ 3515670 w 4118864"/>
              <a:gd name="connsiteY1" fmla="*/ 251588 h 1717950"/>
              <a:gd name="connsiteX2" fmla="*/ 4118864 w 4118864"/>
              <a:gd name="connsiteY2" fmla="*/ 858975 h 1717950"/>
              <a:gd name="connsiteX3" fmla="*/ 4077024 w 4118864"/>
              <a:gd name="connsiteY3" fmla="*/ 1032089 h 1717950"/>
              <a:gd name="connsiteX4" fmla="*/ 4037448 w 4118864"/>
              <a:gd name="connsiteY4" fmla="*/ 1096285 h 1717950"/>
              <a:gd name="connsiteX5" fmla="*/ 2377331 w 4118864"/>
              <a:gd name="connsiteY5" fmla="*/ 1096285 h 1717950"/>
              <a:gd name="connsiteX6" fmla="*/ 2377331 w 4118864"/>
              <a:gd name="connsiteY6" fmla="*/ 1706683 h 1717950"/>
              <a:gd name="connsiteX7" fmla="*/ 2269997 w 4118864"/>
              <a:gd name="connsiteY7" fmla="*/ 1713515 h 1717950"/>
              <a:gd name="connsiteX8" fmla="*/ 2059432 w 4118864"/>
              <a:gd name="connsiteY8" fmla="*/ 1717950 h 1717950"/>
              <a:gd name="connsiteX9" fmla="*/ 351719 w 4118864"/>
              <a:gd name="connsiteY9" fmla="*/ 1339236 h 1717950"/>
              <a:gd name="connsiteX10" fmla="*/ 246234 w 4118864"/>
              <a:gd name="connsiteY10" fmla="*/ 1258178 h 1717950"/>
              <a:gd name="connsiteX11" fmla="*/ 246234 w 4118864"/>
              <a:gd name="connsiteY11" fmla="*/ 1096285 h 1717950"/>
              <a:gd name="connsiteX12" fmla="*/ 81416 w 4118864"/>
              <a:gd name="connsiteY12" fmla="*/ 1096285 h 1717950"/>
              <a:gd name="connsiteX13" fmla="*/ 41841 w 4118864"/>
              <a:gd name="connsiteY13" fmla="*/ 1032089 h 1717950"/>
              <a:gd name="connsiteX14" fmla="*/ 0 w 4118864"/>
              <a:gd name="connsiteY14" fmla="*/ 858975 h 1717950"/>
              <a:gd name="connsiteX15" fmla="*/ 10633 w 4118864"/>
              <a:gd name="connsiteY15" fmla="*/ 771150 h 1717950"/>
              <a:gd name="connsiteX16" fmla="*/ 35240 w 4118864"/>
              <a:gd name="connsiteY16" fmla="*/ 703900 h 1717950"/>
              <a:gd name="connsiteX17" fmla="*/ 92396 w 4118864"/>
              <a:gd name="connsiteY17" fmla="*/ 740531 h 1717950"/>
              <a:gd name="connsiteX18" fmla="*/ 1153578 w 4118864"/>
              <a:gd name="connsiteY18" fmla="*/ 936807 h 1717950"/>
              <a:gd name="connsiteX19" fmla="*/ 1389081 w 4118864"/>
              <a:gd name="connsiteY19" fmla="*/ 928548 h 1717950"/>
              <a:gd name="connsiteX20" fmla="*/ 1523091 w 4118864"/>
              <a:gd name="connsiteY20" fmla="*/ 934435 h 1717950"/>
              <a:gd name="connsiteX21" fmla="*/ 1725425 w 4118864"/>
              <a:gd name="connsiteY21" fmla="*/ 925547 h 1717950"/>
              <a:gd name="connsiteX22" fmla="*/ 1889041 w 4118864"/>
              <a:gd name="connsiteY22" fmla="*/ 903416 h 1717950"/>
              <a:gd name="connsiteX23" fmla="*/ 2078744 w 4118864"/>
              <a:gd name="connsiteY23" fmla="*/ 922004 h 1717950"/>
              <a:gd name="connsiteX24" fmla="*/ 2358051 w 4118864"/>
              <a:gd name="connsiteY24" fmla="*/ 930892 h 1717950"/>
              <a:gd name="connsiteX25" fmla="*/ 3743951 w 4118864"/>
              <a:gd name="connsiteY25" fmla="*/ 493425 h 1717950"/>
              <a:gd name="connsiteX26" fmla="*/ 3507261 w 4118864"/>
              <a:gd name="connsiteY26" fmla="*/ 248833 h 1717950"/>
              <a:gd name="connsiteX27" fmla="*/ 2059432 w 4118864"/>
              <a:gd name="connsiteY27" fmla="*/ 0 h 1717950"/>
              <a:gd name="connsiteX28" fmla="*/ 3210880 w 4118864"/>
              <a:gd name="connsiteY28" fmla="*/ 146699 h 1717950"/>
              <a:gd name="connsiteX29" fmla="*/ 3261958 w 4118864"/>
              <a:gd name="connsiteY29" fmla="*/ 164277 h 1717950"/>
              <a:gd name="connsiteX30" fmla="*/ 3132921 w 4118864"/>
              <a:gd name="connsiteY30" fmla="*/ 130671 h 1717950"/>
              <a:gd name="connsiteX31" fmla="*/ 2358051 w 4118864"/>
              <a:gd name="connsiteY31" fmla="*/ 55958 h 1717950"/>
              <a:gd name="connsiteX32" fmla="*/ 2078744 w 4118864"/>
              <a:gd name="connsiteY32" fmla="*/ 64846 h 1717950"/>
              <a:gd name="connsiteX33" fmla="*/ 1858661 w 4118864"/>
              <a:gd name="connsiteY33" fmla="*/ 86411 h 1717950"/>
              <a:gd name="connsiteX34" fmla="*/ 1725425 w 4118864"/>
              <a:gd name="connsiteY34" fmla="*/ 68389 h 1717950"/>
              <a:gd name="connsiteX35" fmla="*/ 1523091 w 4118864"/>
              <a:gd name="connsiteY35" fmla="*/ 59501 h 1717950"/>
              <a:gd name="connsiteX36" fmla="*/ 1472025 w 4118864"/>
              <a:gd name="connsiteY36" fmla="*/ 61744 h 1717950"/>
              <a:gd name="connsiteX37" fmla="*/ 1411491 w 4118864"/>
              <a:gd name="connsiteY37" fmla="*/ 55490 h 1717950"/>
              <a:gd name="connsiteX38" fmla="*/ 1350509 w 4118864"/>
              <a:gd name="connsiteY38" fmla="*/ 53351 h 1717950"/>
              <a:gd name="connsiteX39" fmla="*/ 1447020 w 4118864"/>
              <a:gd name="connsiteY39" fmla="*/ 38618 h 1717950"/>
              <a:gd name="connsiteX40" fmla="*/ 2059432 w 4118864"/>
              <a:gd name="connsiteY40" fmla="*/ 0 h 171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18864" h="1717950">
                <a:moveTo>
                  <a:pt x="3503639" y="247447"/>
                </a:moveTo>
                <a:lnTo>
                  <a:pt x="3515670" y="251588"/>
                </a:lnTo>
                <a:cubicBezTo>
                  <a:pt x="3888354" y="407032"/>
                  <a:pt x="4118864" y="621776"/>
                  <a:pt x="4118864" y="858975"/>
                </a:cubicBezTo>
                <a:cubicBezTo>
                  <a:pt x="4118864" y="918275"/>
                  <a:pt x="4104457" y="976171"/>
                  <a:pt x="4077024" y="1032089"/>
                </a:cubicBezTo>
                <a:lnTo>
                  <a:pt x="4037448" y="1096285"/>
                </a:lnTo>
                <a:lnTo>
                  <a:pt x="2377331" y="1096285"/>
                </a:lnTo>
                <a:lnTo>
                  <a:pt x="2377331" y="1706683"/>
                </a:lnTo>
                <a:lnTo>
                  <a:pt x="2269997" y="1713515"/>
                </a:lnTo>
                <a:cubicBezTo>
                  <a:pt x="2200765" y="1716448"/>
                  <a:pt x="2130519" y="1717950"/>
                  <a:pt x="2059432" y="1717950"/>
                </a:cubicBezTo>
                <a:cubicBezTo>
                  <a:pt x="1348562" y="1717950"/>
                  <a:pt x="721814" y="1567725"/>
                  <a:pt x="351719" y="1339236"/>
                </a:cubicBezTo>
                <a:lnTo>
                  <a:pt x="246234" y="1258178"/>
                </a:lnTo>
                <a:lnTo>
                  <a:pt x="246234" y="1096285"/>
                </a:lnTo>
                <a:lnTo>
                  <a:pt x="81416" y="1096285"/>
                </a:lnTo>
                <a:lnTo>
                  <a:pt x="41841" y="1032089"/>
                </a:lnTo>
                <a:cubicBezTo>
                  <a:pt x="14407" y="976171"/>
                  <a:pt x="0" y="918275"/>
                  <a:pt x="0" y="858975"/>
                </a:cubicBezTo>
                <a:cubicBezTo>
                  <a:pt x="0" y="829325"/>
                  <a:pt x="3602" y="800026"/>
                  <a:pt x="10633" y="771150"/>
                </a:cubicBezTo>
                <a:lnTo>
                  <a:pt x="35240" y="703900"/>
                </a:lnTo>
                <a:lnTo>
                  <a:pt x="92396" y="740531"/>
                </a:lnTo>
                <a:cubicBezTo>
                  <a:pt x="322375" y="858950"/>
                  <a:pt x="711840" y="936807"/>
                  <a:pt x="1153578" y="936807"/>
                </a:cubicBezTo>
                <a:lnTo>
                  <a:pt x="1389081" y="928548"/>
                </a:lnTo>
                <a:lnTo>
                  <a:pt x="1523091" y="934435"/>
                </a:lnTo>
                <a:cubicBezTo>
                  <a:pt x="1592400" y="934435"/>
                  <a:pt x="1660069" y="931375"/>
                  <a:pt x="1725425" y="925547"/>
                </a:cubicBezTo>
                <a:lnTo>
                  <a:pt x="1889041" y="903416"/>
                </a:lnTo>
                <a:lnTo>
                  <a:pt x="2078744" y="922004"/>
                </a:lnTo>
                <a:cubicBezTo>
                  <a:pt x="2168963" y="927832"/>
                  <a:pt x="2262375" y="930892"/>
                  <a:pt x="2358051" y="930892"/>
                </a:cubicBezTo>
                <a:cubicBezTo>
                  <a:pt x="3123462" y="930892"/>
                  <a:pt x="3743951" y="735031"/>
                  <a:pt x="3743951" y="493425"/>
                </a:cubicBezTo>
                <a:cubicBezTo>
                  <a:pt x="3743951" y="402823"/>
                  <a:pt x="3656695" y="318653"/>
                  <a:pt x="3507261" y="248833"/>
                </a:cubicBezTo>
                <a:close/>
                <a:moveTo>
                  <a:pt x="2059432" y="0"/>
                </a:moveTo>
                <a:cubicBezTo>
                  <a:pt x="2485955" y="0"/>
                  <a:pt x="2882193" y="54081"/>
                  <a:pt x="3210880" y="146699"/>
                </a:cubicBezTo>
                <a:lnTo>
                  <a:pt x="3261958" y="164277"/>
                </a:lnTo>
                <a:lnTo>
                  <a:pt x="3132921" y="130671"/>
                </a:lnTo>
                <a:cubicBezTo>
                  <a:pt x="2911730" y="83501"/>
                  <a:pt x="2645080" y="55958"/>
                  <a:pt x="2358051" y="55958"/>
                </a:cubicBezTo>
                <a:cubicBezTo>
                  <a:pt x="2262375" y="55958"/>
                  <a:pt x="2168963" y="59018"/>
                  <a:pt x="2078744" y="64846"/>
                </a:cubicBezTo>
                <a:lnTo>
                  <a:pt x="1858661" y="86411"/>
                </a:lnTo>
                <a:lnTo>
                  <a:pt x="1725425" y="68389"/>
                </a:lnTo>
                <a:cubicBezTo>
                  <a:pt x="1660069" y="62561"/>
                  <a:pt x="1592400" y="59501"/>
                  <a:pt x="1523091" y="59501"/>
                </a:cubicBezTo>
                <a:lnTo>
                  <a:pt x="1472025" y="61744"/>
                </a:lnTo>
                <a:lnTo>
                  <a:pt x="1411491" y="55490"/>
                </a:lnTo>
                <a:lnTo>
                  <a:pt x="1350509" y="53351"/>
                </a:lnTo>
                <a:lnTo>
                  <a:pt x="1447020" y="38618"/>
                </a:lnTo>
                <a:cubicBezTo>
                  <a:pt x="1640481" y="13520"/>
                  <a:pt x="1846171" y="0"/>
                  <a:pt x="2059432" y="0"/>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8" name="Intended Travel">
            <a:extLst>
              <a:ext uri="{FF2B5EF4-FFF2-40B4-BE49-F238E27FC236}">
                <a16:creationId xmlns:a16="http://schemas.microsoft.com/office/drawing/2014/main" id="{CB95C403-5E0F-7851-8015-544B15392D0B}"/>
              </a:ext>
            </a:extLst>
          </p:cNvPr>
          <p:cNvSpPr/>
          <p:nvPr/>
        </p:nvSpPr>
        <p:spPr>
          <a:xfrm>
            <a:off x="741680" y="1366520"/>
            <a:ext cx="4156759" cy="5689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Intended Direction of Travel</a:t>
            </a:r>
          </a:p>
        </p:txBody>
      </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199776"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continue on straight course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00468"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 – Zone expanding into Intersection</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00468" y="441450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 Zone expanding into Intersection</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199745" y="5171848"/>
            <a:ext cx="5524379" cy="1600438"/>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past intersection</a:t>
            </a:r>
          </a:p>
          <a:p>
            <a:pPr marL="285750" indent="-285750">
              <a:buFont typeface="Arial" panose="020B0604020202020204" pitchFamily="34" charset="0"/>
              <a:buChar char="•"/>
            </a:pPr>
            <a:r>
              <a:rPr lang="en-AU" sz="1400" dirty="0"/>
              <a:t>RO is moving as LO Approaches</a:t>
            </a:r>
          </a:p>
          <a:p>
            <a:pPr marL="285750" indent="-285750">
              <a:buFont typeface="Arial" panose="020B0604020202020204" pitchFamily="34" charset="0"/>
              <a:buChar char="•"/>
            </a:pPr>
            <a:r>
              <a:rPr lang="en-AU" sz="1400" dirty="0"/>
              <a:t>Applicable to T Intersection, Cross Intersection or on a curved drive</a:t>
            </a:r>
          </a:p>
          <a:p>
            <a:pPr marL="285750" indent="-285750">
              <a:buFont typeface="Arial" panose="020B0604020202020204" pitchFamily="34" charset="0"/>
              <a:buChar char="•"/>
            </a:pPr>
            <a:r>
              <a:rPr lang="en-AU" sz="1400" dirty="0"/>
              <a:t>Applicable to Crib Rooms, Workshops and Work Bays</a:t>
            </a:r>
          </a:p>
          <a:p>
            <a:pPr marL="285750" indent="-285750">
              <a:buFont typeface="Arial" panose="020B0604020202020204" pitchFamily="34" charset="0"/>
              <a:buChar char="•"/>
            </a:pPr>
            <a:r>
              <a:rPr lang="en-AU" sz="1400" dirty="0"/>
              <a:t>Applicable to pedestrian safety bays</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14" name="Pedestrian or Light Vehicle">
            <a:extLst>
              <a:ext uri="{FF2B5EF4-FFF2-40B4-BE49-F238E27FC236}">
                <a16:creationId xmlns:a16="http://schemas.microsoft.com/office/drawing/2014/main" id="{D64D4F0C-E7EE-3638-4047-3E97B88604AC}"/>
              </a:ext>
            </a:extLst>
          </p:cNvPr>
          <p:cNvGrpSpPr/>
          <p:nvPr/>
        </p:nvGrpSpPr>
        <p:grpSpPr>
          <a:xfrm>
            <a:off x="6080926" y="2356887"/>
            <a:ext cx="749918" cy="1004053"/>
            <a:chOff x="-359671" y="1014477"/>
            <a:chExt cx="1436246" cy="2033667"/>
          </a:xfrm>
        </p:grpSpPr>
        <p:pic>
          <p:nvPicPr>
            <p:cNvPr id="18" name="Pedestrian">
              <a:extLst>
                <a:ext uri="{FF2B5EF4-FFF2-40B4-BE49-F238E27FC236}">
                  <a16:creationId xmlns:a16="http://schemas.microsoft.com/office/drawing/2014/main" id="{89F6C082-197D-C164-D4E5-2EA0A20C3EA4}"/>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359671" y="1014477"/>
              <a:ext cx="691992" cy="1026683"/>
            </a:xfrm>
            <a:prstGeom prst="rect">
              <a:avLst/>
            </a:prstGeom>
          </p:spPr>
        </p:pic>
        <p:pic>
          <p:nvPicPr>
            <p:cNvPr id="20" name="Light Vehicle" descr="Silver Pick Truck Top View Isolated Stock Illustration 1604019403">
              <a:extLst>
                <a:ext uri="{FF2B5EF4-FFF2-40B4-BE49-F238E27FC236}">
                  <a16:creationId xmlns:a16="http://schemas.microsoft.com/office/drawing/2014/main" id="{16124039-2C81-E0B0-9923-6FCD3DB96ABD}"/>
                </a:ext>
              </a:extLst>
            </p:cNvPr>
            <p:cNvPicPr>
              <a:picLocks noChangeAspect="1" noChangeArrowheads="1"/>
            </p:cNvPicPr>
            <p:nvPr/>
          </p:nvPicPr>
          <p:blipFill rotWithShape="1">
            <a:blip r:embed="rId11">
              <a:alphaModFix amt="88000"/>
              <a:extLst>
                <a:ext uri="{BEBA8EAE-BF5A-486C-A8C5-ECC9F3942E4B}">
                  <a14:imgProps xmlns:a14="http://schemas.microsoft.com/office/drawing/2010/main">
                    <a14:imgLayer r:embed="rId12">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rot="16200000">
              <a:off x="-302538" y="1669031"/>
              <a:ext cx="2013972" cy="744254"/>
            </a:xfrm>
            <a:prstGeom prst="rect">
              <a:avLst/>
            </a:prstGeom>
            <a:noFill/>
            <a:extLst>
              <a:ext uri="{909E8E84-426E-40DD-AFC4-6F175D3DCCD1}">
                <a14:hiddenFill xmlns:a14="http://schemas.microsoft.com/office/drawing/2010/main">
                  <a:solidFill>
                    <a:srgbClr val="FFFFFF"/>
                  </a:solidFill>
                </a14:hiddenFill>
              </a:ext>
            </a:extLst>
          </p:spPr>
        </p:pic>
        <p:sp>
          <p:nvSpPr>
            <p:cNvPr id="24" name="Or">
              <a:extLst>
                <a:ext uri="{FF2B5EF4-FFF2-40B4-BE49-F238E27FC236}">
                  <a16:creationId xmlns:a16="http://schemas.microsoft.com/office/drawing/2014/main" id="{94D516A2-2440-AACA-D66C-8C1EC1399AC9}"/>
                </a:ext>
              </a:extLst>
            </p:cNvPr>
            <p:cNvSpPr txBox="1"/>
            <p:nvPr/>
          </p:nvSpPr>
          <p:spPr>
            <a:xfrm>
              <a:off x="-222102" y="1860128"/>
              <a:ext cx="617699" cy="561050"/>
            </a:xfrm>
            <a:prstGeom prst="rect">
              <a:avLst/>
            </a:prstGeom>
            <a:noFill/>
          </p:spPr>
          <p:txBody>
            <a:bodyPr wrap="none" rtlCol="0">
              <a:spAutoFit/>
            </a:bodyPr>
            <a:lstStyle/>
            <a:p>
              <a:r>
                <a:rPr lang="en-AU" sz="1200" b="1" i="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26" name="TextBox 25">
            <a:extLst>
              <a:ext uri="{FF2B5EF4-FFF2-40B4-BE49-F238E27FC236}">
                <a16:creationId xmlns:a16="http://schemas.microsoft.com/office/drawing/2014/main" id="{61910ABB-ADAA-3AFF-CC3D-63A7F6324592}"/>
              </a:ext>
            </a:extLst>
          </p:cNvPr>
          <p:cNvSpPr txBox="1"/>
          <p:nvPr/>
        </p:nvSpPr>
        <p:spPr>
          <a:xfrm>
            <a:off x="5531038" y="5508222"/>
            <a:ext cx="4036695" cy="1169551"/>
          </a:xfrm>
          <a:prstGeom prst="rect">
            <a:avLst/>
          </a:prstGeom>
          <a:noFill/>
        </p:spPr>
        <p:txBody>
          <a:bodyPr wrap="square" rtlCol="0">
            <a:spAutoFit/>
          </a:bodyPr>
          <a:lstStyle/>
          <a:p>
            <a:r>
              <a:rPr lang="en-AU" sz="1400" dirty="0"/>
              <a:t>A turn point does not always occur on a straight path.  Consideration should be given to the possibility that the machine was already performing a turn (to maintain tunnel direction) before the turn at the intersection.</a:t>
            </a:r>
          </a:p>
        </p:txBody>
      </p:sp>
      <p:grpSp>
        <p:nvGrpSpPr>
          <p:cNvPr id="28" name="Group 27">
            <a:extLst>
              <a:ext uri="{FF2B5EF4-FFF2-40B4-BE49-F238E27FC236}">
                <a16:creationId xmlns:a16="http://schemas.microsoft.com/office/drawing/2014/main" id="{CB37A32D-D48E-1DA2-73DE-F4EDB8A90DDF}"/>
              </a:ext>
            </a:extLst>
          </p:cNvPr>
          <p:cNvGrpSpPr/>
          <p:nvPr/>
        </p:nvGrpSpPr>
        <p:grpSpPr>
          <a:xfrm>
            <a:off x="5393090" y="4123617"/>
            <a:ext cx="1981477" cy="1267002"/>
            <a:chOff x="5393090" y="4123617"/>
            <a:chExt cx="1981477" cy="1267002"/>
          </a:xfrm>
        </p:grpSpPr>
        <p:pic>
          <p:nvPicPr>
            <p:cNvPr id="6" name="Picture 5">
              <a:extLst>
                <a:ext uri="{FF2B5EF4-FFF2-40B4-BE49-F238E27FC236}">
                  <a16:creationId xmlns:a16="http://schemas.microsoft.com/office/drawing/2014/main" id="{4FD28BC9-5168-E847-0EB3-D2ECB40083F9}"/>
                </a:ext>
              </a:extLst>
            </p:cNvPr>
            <p:cNvPicPr>
              <a:picLocks noChangeAspect="1"/>
            </p:cNvPicPr>
            <p:nvPr/>
          </p:nvPicPr>
          <p:blipFill>
            <a:blip r:embed="rId13"/>
            <a:stretch>
              <a:fillRect/>
            </a:stretch>
          </p:blipFill>
          <p:spPr>
            <a:xfrm>
              <a:off x="5393090" y="4123617"/>
              <a:ext cx="1981477" cy="1267002"/>
            </a:xfrm>
            <a:prstGeom prst="rect">
              <a:avLst/>
            </a:prstGeom>
          </p:spPr>
        </p:pic>
        <p:sp>
          <p:nvSpPr>
            <p:cNvPr id="7" name="Rectangle 6">
              <a:extLst>
                <a:ext uri="{FF2B5EF4-FFF2-40B4-BE49-F238E27FC236}">
                  <a16:creationId xmlns:a16="http://schemas.microsoft.com/office/drawing/2014/main" id="{D96262F1-DF8C-28B9-0065-C9AEA746BD12}"/>
                </a:ext>
              </a:extLst>
            </p:cNvPr>
            <p:cNvSpPr/>
            <p:nvPr/>
          </p:nvSpPr>
          <p:spPr>
            <a:xfrm>
              <a:off x="5649829" y="4573523"/>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Shape 15">
              <a:extLst>
                <a:ext uri="{FF2B5EF4-FFF2-40B4-BE49-F238E27FC236}">
                  <a16:creationId xmlns:a16="http://schemas.microsoft.com/office/drawing/2014/main" id="{6427CECD-367A-B635-BFFB-BAD5212D0864}"/>
                </a:ext>
              </a:extLst>
            </p:cNvPr>
            <p:cNvSpPr/>
            <p:nvPr/>
          </p:nvSpPr>
          <p:spPr>
            <a:xfrm>
              <a:off x="5724124" y="4771152"/>
              <a:ext cx="445770" cy="605790"/>
            </a:xfrm>
            <a:custGeom>
              <a:avLst/>
              <a:gdLst>
                <a:gd name="connsiteX0" fmla="*/ 0 w 445770"/>
                <a:gd name="connsiteY0" fmla="*/ 605790 h 605790"/>
                <a:gd name="connsiteX1" fmla="*/ 102870 w 445770"/>
                <a:gd name="connsiteY1" fmla="*/ 527685 h 605790"/>
                <a:gd name="connsiteX2" fmla="*/ 196215 w 445770"/>
                <a:gd name="connsiteY2" fmla="*/ 476250 h 605790"/>
                <a:gd name="connsiteX3" fmla="*/ 270510 w 445770"/>
                <a:gd name="connsiteY3" fmla="*/ 401955 h 605790"/>
                <a:gd name="connsiteX4" fmla="*/ 342900 w 445770"/>
                <a:gd name="connsiteY4" fmla="*/ 310515 h 605790"/>
                <a:gd name="connsiteX5" fmla="*/ 392430 w 445770"/>
                <a:gd name="connsiteY5" fmla="*/ 215265 h 605790"/>
                <a:gd name="connsiteX6" fmla="*/ 421005 w 445770"/>
                <a:gd name="connsiteY6" fmla="*/ 148590 h 605790"/>
                <a:gd name="connsiteX7" fmla="*/ 445770 w 445770"/>
                <a:gd name="connsiteY7"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 h="605790">
                  <a:moveTo>
                    <a:pt x="0" y="605790"/>
                  </a:moveTo>
                  <a:cubicBezTo>
                    <a:pt x="35084" y="577532"/>
                    <a:pt x="70168" y="549275"/>
                    <a:pt x="102870" y="527685"/>
                  </a:cubicBezTo>
                  <a:cubicBezTo>
                    <a:pt x="135572" y="506095"/>
                    <a:pt x="168275" y="497205"/>
                    <a:pt x="196215" y="476250"/>
                  </a:cubicBezTo>
                  <a:cubicBezTo>
                    <a:pt x="224155" y="455295"/>
                    <a:pt x="246062" y="429578"/>
                    <a:pt x="270510" y="401955"/>
                  </a:cubicBezTo>
                  <a:cubicBezTo>
                    <a:pt x="294958" y="374332"/>
                    <a:pt x="322580" y="341630"/>
                    <a:pt x="342900" y="310515"/>
                  </a:cubicBezTo>
                  <a:cubicBezTo>
                    <a:pt x="363220" y="279400"/>
                    <a:pt x="379413" y="242252"/>
                    <a:pt x="392430" y="215265"/>
                  </a:cubicBezTo>
                  <a:cubicBezTo>
                    <a:pt x="405447" y="188278"/>
                    <a:pt x="412115" y="184467"/>
                    <a:pt x="421005" y="148590"/>
                  </a:cubicBezTo>
                  <a:cubicBezTo>
                    <a:pt x="429895" y="112713"/>
                    <a:pt x="444183" y="20637"/>
                    <a:pt x="44577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Arrow: Up 26">
              <a:extLst>
                <a:ext uri="{FF2B5EF4-FFF2-40B4-BE49-F238E27FC236}">
                  <a16:creationId xmlns:a16="http://schemas.microsoft.com/office/drawing/2014/main" id="{AEAC044D-128E-7D2D-5B81-D5CEAD0E0D74}"/>
                </a:ext>
              </a:extLst>
            </p:cNvPr>
            <p:cNvSpPr/>
            <p:nvPr/>
          </p:nvSpPr>
          <p:spPr>
            <a:xfrm>
              <a:off x="6096948" y="4529911"/>
              <a:ext cx="138363" cy="23915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4" name="Group 33">
            <a:extLst>
              <a:ext uri="{FF2B5EF4-FFF2-40B4-BE49-F238E27FC236}">
                <a16:creationId xmlns:a16="http://schemas.microsoft.com/office/drawing/2014/main" id="{92221CD5-0461-76F7-861D-C9B69D2FB5AF}"/>
              </a:ext>
            </a:extLst>
          </p:cNvPr>
          <p:cNvGrpSpPr/>
          <p:nvPr/>
        </p:nvGrpSpPr>
        <p:grpSpPr>
          <a:xfrm>
            <a:off x="7549386" y="4038360"/>
            <a:ext cx="1887512" cy="1558433"/>
            <a:chOff x="7549386" y="4038360"/>
            <a:chExt cx="1887512" cy="1558433"/>
          </a:xfrm>
        </p:grpSpPr>
        <p:pic>
          <p:nvPicPr>
            <p:cNvPr id="19" name="Picture 18">
              <a:extLst>
                <a:ext uri="{FF2B5EF4-FFF2-40B4-BE49-F238E27FC236}">
                  <a16:creationId xmlns:a16="http://schemas.microsoft.com/office/drawing/2014/main" id="{E6AA0852-15A7-1797-2203-A827387E536D}"/>
                </a:ext>
              </a:extLst>
            </p:cNvPr>
            <p:cNvPicPr>
              <a:picLocks noChangeAspect="1"/>
            </p:cNvPicPr>
            <p:nvPr/>
          </p:nvPicPr>
          <p:blipFill rotWithShape="1">
            <a:blip r:embed="rId14"/>
            <a:srcRect l="-511" t="5413" r="24768" b="5413"/>
            <a:stretch/>
          </p:blipFill>
          <p:spPr>
            <a:xfrm>
              <a:off x="7549386" y="4038360"/>
              <a:ext cx="1887512" cy="1558433"/>
            </a:xfrm>
            <a:prstGeom prst="rect">
              <a:avLst/>
            </a:prstGeom>
          </p:spPr>
        </p:pic>
        <p:sp>
          <p:nvSpPr>
            <p:cNvPr id="21" name="Rectangle 20">
              <a:extLst>
                <a:ext uri="{FF2B5EF4-FFF2-40B4-BE49-F238E27FC236}">
                  <a16:creationId xmlns:a16="http://schemas.microsoft.com/office/drawing/2014/main" id="{2BC79457-5187-A0CC-C1AF-3C1E9E10733B}"/>
                </a:ext>
              </a:extLst>
            </p:cNvPr>
            <p:cNvSpPr/>
            <p:nvPr/>
          </p:nvSpPr>
          <p:spPr>
            <a:xfrm rot="16200000">
              <a:off x="8392177" y="5198425"/>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Freeform: Shape 24">
              <a:extLst>
                <a:ext uri="{FF2B5EF4-FFF2-40B4-BE49-F238E27FC236}">
                  <a16:creationId xmlns:a16="http://schemas.microsoft.com/office/drawing/2014/main" id="{7D2EF7FD-C1A0-15A2-C1C4-63055E1DF7FC}"/>
                </a:ext>
              </a:extLst>
            </p:cNvPr>
            <p:cNvSpPr/>
            <p:nvPr/>
          </p:nvSpPr>
          <p:spPr>
            <a:xfrm>
              <a:off x="7672939" y="4390152"/>
              <a:ext cx="649605" cy="470535"/>
            </a:xfrm>
            <a:custGeom>
              <a:avLst/>
              <a:gdLst>
                <a:gd name="connsiteX0" fmla="*/ 0 w 649605"/>
                <a:gd name="connsiteY0" fmla="*/ 0 h 470535"/>
                <a:gd name="connsiteX1" fmla="*/ 85725 w 649605"/>
                <a:gd name="connsiteY1" fmla="*/ 120015 h 470535"/>
                <a:gd name="connsiteX2" fmla="*/ 144780 w 649605"/>
                <a:gd name="connsiteY2" fmla="*/ 190500 h 470535"/>
                <a:gd name="connsiteX3" fmla="*/ 228600 w 649605"/>
                <a:gd name="connsiteY3" fmla="*/ 268605 h 470535"/>
                <a:gd name="connsiteX4" fmla="*/ 316230 w 649605"/>
                <a:gd name="connsiteY4" fmla="*/ 337185 h 470535"/>
                <a:gd name="connsiteX5" fmla="*/ 386715 w 649605"/>
                <a:gd name="connsiteY5" fmla="*/ 384810 h 470535"/>
                <a:gd name="connsiteX6" fmla="*/ 493395 w 649605"/>
                <a:gd name="connsiteY6" fmla="*/ 430530 h 470535"/>
                <a:gd name="connsiteX7" fmla="*/ 554355 w 649605"/>
                <a:gd name="connsiteY7" fmla="*/ 449580 h 470535"/>
                <a:gd name="connsiteX8" fmla="*/ 649605 w 649605"/>
                <a:gd name="connsiteY8" fmla="*/ 47053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 h="470535">
                  <a:moveTo>
                    <a:pt x="0" y="0"/>
                  </a:moveTo>
                  <a:cubicBezTo>
                    <a:pt x="30797" y="44132"/>
                    <a:pt x="61595" y="88265"/>
                    <a:pt x="85725" y="120015"/>
                  </a:cubicBezTo>
                  <a:cubicBezTo>
                    <a:pt x="109855" y="151765"/>
                    <a:pt x="120968" y="165735"/>
                    <a:pt x="144780" y="190500"/>
                  </a:cubicBezTo>
                  <a:cubicBezTo>
                    <a:pt x="168592" y="215265"/>
                    <a:pt x="200025" y="244158"/>
                    <a:pt x="228600" y="268605"/>
                  </a:cubicBezTo>
                  <a:cubicBezTo>
                    <a:pt x="257175" y="293053"/>
                    <a:pt x="289877" y="317817"/>
                    <a:pt x="316230" y="337185"/>
                  </a:cubicBezTo>
                  <a:cubicBezTo>
                    <a:pt x="342583" y="356553"/>
                    <a:pt x="357188" y="369253"/>
                    <a:pt x="386715" y="384810"/>
                  </a:cubicBezTo>
                  <a:cubicBezTo>
                    <a:pt x="416242" y="400367"/>
                    <a:pt x="465455" y="419735"/>
                    <a:pt x="493395" y="430530"/>
                  </a:cubicBezTo>
                  <a:cubicBezTo>
                    <a:pt x="521335" y="441325"/>
                    <a:pt x="528320" y="442913"/>
                    <a:pt x="554355" y="449580"/>
                  </a:cubicBezTo>
                  <a:cubicBezTo>
                    <a:pt x="580390" y="456248"/>
                    <a:pt x="649605" y="470535"/>
                    <a:pt x="649605" y="47053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Arrow: Right 28">
              <a:extLst>
                <a:ext uri="{FF2B5EF4-FFF2-40B4-BE49-F238E27FC236}">
                  <a16:creationId xmlns:a16="http://schemas.microsoft.com/office/drawing/2014/main" id="{1FF9A0C4-D698-4C00-60ED-1A63E9143598}"/>
                </a:ext>
              </a:extLst>
            </p:cNvPr>
            <p:cNvSpPr/>
            <p:nvPr/>
          </p:nvSpPr>
          <p:spPr>
            <a:xfrm>
              <a:off x="8317155" y="4812361"/>
              <a:ext cx="225633" cy="12000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4" name="Group 63">
            <a:extLst>
              <a:ext uri="{FF2B5EF4-FFF2-40B4-BE49-F238E27FC236}">
                <a16:creationId xmlns:a16="http://schemas.microsoft.com/office/drawing/2014/main" id="{3FD42F8A-1588-EF1C-9859-7F14B13212D3}"/>
              </a:ext>
            </a:extLst>
          </p:cNvPr>
          <p:cNvGrpSpPr/>
          <p:nvPr/>
        </p:nvGrpSpPr>
        <p:grpSpPr>
          <a:xfrm>
            <a:off x="10478042" y="2774398"/>
            <a:ext cx="1464352" cy="1434589"/>
            <a:chOff x="10478042" y="2774398"/>
            <a:chExt cx="1464352" cy="1434589"/>
          </a:xfrm>
        </p:grpSpPr>
        <p:pic>
          <p:nvPicPr>
            <p:cNvPr id="4" name="Picture 3">
              <a:extLst>
                <a:ext uri="{FF2B5EF4-FFF2-40B4-BE49-F238E27FC236}">
                  <a16:creationId xmlns:a16="http://schemas.microsoft.com/office/drawing/2014/main" id="{860CF6F3-AE4D-FE2B-7F71-6F3CFE91F7BC}"/>
                </a:ext>
              </a:extLst>
            </p:cNvPr>
            <p:cNvPicPr>
              <a:picLocks noChangeAspect="1"/>
            </p:cNvPicPr>
            <p:nvPr/>
          </p:nvPicPr>
          <p:blipFill>
            <a:blip r:embed="rId15"/>
            <a:stretch>
              <a:fillRect/>
            </a:stretch>
          </p:blipFill>
          <p:spPr>
            <a:xfrm>
              <a:off x="10478042" y="2774398"/>
              <a:ext cx="1464352" cy="1434589"/>
            </a:xfrm>
            <a:prstGeom prst="rect">
              <a:avLst/>
            </a:prstGeom>
          </p:spPr>
        </p:pic>
        <p:sp>
          <p:nvSpPr>
            <p:cNvPr id="45" name="Arrow: Up 44">
              <a:extLst>
                <a:ext uri="{FF2B5EF4-FFF2-40B4-BE49-F238E27FC236}">
                  <a16:creationId xmlns:a16="http://schemas.microsoft.com/office/drawing/2014/main" id="{4E731931-F0D2-F8DA-F10D-97EA750103BE}"/>
                </a:ext>
              </a:extLst>
            </p:cNvPr>
            <p:cNvSpPr/>
            <p:nvPr/>
          </p:nvSpPr>
          <p:spPr>
            <a:xfrm rot="21048844">
              <a:off x="10727055" y="3257949"/>
              <a:ext cx="125730" cy="2000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Shape 45">
              <a:extLst>
                <a:ext uri="{FF2B5EF4-FFF2-40B4-BE49-F238E27FC236}">
                  <a16:creationId xmlns:a16="http://schemas.microsoft.com/office/drawing/2014/main" id="{A7B3EBB0-3336-77DA-7F2C-BE9CA6A2316D}"/>
                </a:ext>
              </a:extLst>
            </p:cNvPr>
            <p:cNvSpPr/>
            <p:nvPr/>
          </p:nvSpPr>
          <p:spPr>
            <a:xfrm>
              <a:off x="10808970" y="3459480"/>
              <a:ext cx="116205" cy="678180"/>
            </a:xfrm>
            <a:custGeom>
              <a:avLst/>
              <a:gdLst>
                <a:gd name="connsiteX0" fmla="*/ 116205 w 116205"/>
                <a:gd name="connsiteY0" fmla="*/ 678180 h 678180"/>
                <a:gd name="connsiteX1" fmla="*/ 97155 w 116205"/>
                <a:gd name="connsiteY1" fmla="*/ 531495 h 678180"/>
                <a:gd name="connsiteX2" fmla="*/ 70485 w 116205"/>
                <a:gd name="connsiteY2" fmla="*/ 419100 h 678180"/>
                <a:gd name="connsiteX3" fmla="*/ 47625 w 116205"/>
                <a:gd name="connsiteY3" fmla="*/ 310515 h 678180"/>
                <a:gd name="connsiteX4" fmla="*/ 26670 w 116205"/>
                <a:gd name="connsiteY4" fmla="*/ 154305 h 678180"/>
                <a:gd name="connsiteX5" fmla="*/ 0 w 116205"/>
                <a:gd name="connsiteY5" fmla="*/ 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5" h="678180">
                  <a:moveTo>
                    <a:pt x="116205" y="678180"/>
                  </a:moveTo>
                  <a:cubicBezTo>
                    <a:pt x="110490" y="626427"/>
                    <a:pt x="104775" y="574675"/>
                    <a:pt x="97155" y="531495"/>
                  </a:cubicBezTo>
                  <a:cubicBezTo>
                    <a:pt x="89535" y="488315"/>
                    <a:pt x="78740" y="455930"/>
                    <a:pt x="70485" y="419100"/>
                  </a:cubicBezTo>
                  <a:cubicBezTo>
                    <a:pt x="62230" y="382270"/>
                    <a:pt x="54927" y="354647"/>
                    <a:pt x="47625" y="310515"/>
                  </a:cubicBezTo>
                  <a:cubicBezTo>
                    <a:pt x="40323" y="266383"/>
                    <a:pt x="34608" y="206058"/>
                    <a:pt x="26670" y="154305"/>
                  </a:cubicBezTo>
                  <a:cubicBezTo>
                    <a:pt x="18732" y="102552"/>
                    <a:pt x="9366" y="51276"/>
                    <a:pt x="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5" name="Helmet">
              <a:extLst>
                <a:ext uri="{FF2B5EF4-FFF2-40B4-BE49-F238E27FC236}">
                  <a16:creationId xmlns:a16="http://schemas.microsoft.com/office/drawing/2014/main" id="{25602911-5F3D-AC22-BF30-23098D8992A5}"/>
                </a:ext>
              </a:extLst>
            </p:cNvPr>
            <p:cNvPicPr>
              <a:picLocks noChangeAspect="1"/>
            </p:cNvPicPr>
            <p:nvPr/>
          </p:nvPicPr>
          <p:blipFill>
            <a:blip r:embed="rId16"/>
            <a:stretch>
              <a:fillRect/>
            </a:stretch>
          </p:blipFill>
          <p:spPr>
            <a:xfrm rot="10800000">
              <a:off x="11093177" y="3405946"/>
              <a:ext cx="89818" cy="121564"/>
            </a:xfrm>
            <a:prstGeom prst="rect">
              <a:avLst/>
            </a:prstGeom>
          </p:spPr>
        </p:pic>
        <p:pic>
          <p:nvPicPr>
            <p:cNvPr id="56" name="Helmet">
              <a:extLst>
                <a:ext uri="{FF2B5EF4-FFF2-40B4-BE49-F238E27FC236}">
                  <a16:creationId xmlns:a16="http://schemas.microsoft.com/office/drawing/2014/main" id="{B60F0D08-CFD0-CF05-5AAD-E904502105FF}"/>
                </a:ext>
              </a:extLst>
            </p:cNvPr>
            <p:cNvPicPr>
              <a:picLocks noChangeAspect="1"/>
            </p:cNvPicPr>
            <p:nvPr/>
          </p:nvPicPr>
          <p:blipFill>
            <a:blip r:embed="rId16"/>
            <a:stretch>
              <a:fillRect/>
            </a:stretch>
          </p:blipFill>
          <p:spPr>
            <a:xfrm rot="10800000">
              <a:off x="11198873" y="3405946"/>
              <a:ext cx="89818" cy="121564"/>
            </a:xfrm>
            <a:prstGeom prst="rect">
              <a:avLst/>
            </a:prstGeom>
          </p:spPr>
        </p:pic>
        <p:pic>
          <p:nvPicPr>
            <p:cNvPr id="57" name="Helmet">
              <a:extLst>
                <a:ext uri="{FF2B5EF4-FFF2-40B4-BE49-F238E27FC236}">
                  <a16:creationId xmlns:a16="http://schemas.microsoft.com/office/drawing/2014/main" id="{3D547F24-1703-A3CA-1733-D1AFD60584A8}"/>
                </a:ext>
              </a:extLst>
            </p:cNvPr>
            <p:cNvPicPr>
              <a:picLocks noChangeAspect="1"/>
            </p:cNvPicPr>
            <p:nvPr/>
          </p:nvPicPr>
          <p:blipFill>
            <a:blip r:embed="rId16"/>
            <a:stretch>
              <a:fillRect/>
            </a:stretch>
          </p:blipFill>
          <p:spPr>
            <a:xfrm rot="10800000">
              <a:off x="11299057" y="3405946"/>
              <a:ext cx="89818" cy="121564"/>
            </a:xfrm>
            <a:prstGeom prst="rect">
              <a:avLst/>
            </a:prstGeom>
          </p:spPr>
        </p:pic>
        <p:pic>
          <p:nvPicPr>
            <p:cNvPr id="58" name="Helmet">
              <a:extLst>
                <a:ext uri="{FF2B5EF4-FFF2-40B4-BE49-F238E27FC236}">
                  <a16:creationId xmlns:a16="http://schemas.microsoft.com/office/drawing/2014/main" id="{FE3E867C-FE9F-BFEC-E062-A3AD4D559C19}"/>
                </a:ext>
              </a:extLst>
            </p:cNvPr>
            <p:cNvPicPr>
              <a:picLocks noChangeAspect="1"/>
            </p:cNvPicPr>
            <p:nvPr/>
          </p:nvPicPr>
          <p:blipFill>
            <a:blip r:embed="rId16"/>
            <a:stretch>
              <a:fillRect/>
            </a:stretch>
          </p:blipFill>
          <p:spPr>
            <a:xfrm rot="10800000">
              <a:off x="11398081" y="3405946"/>
              <a:ext cx="89818" cy="121564"/>
            </a:xfrm>
            <a:prstGeom prst="rect">
              <a:avLst/>
            </a:prstGeom>
          </p:spPr>
        </p:pic>
        <p:pic>
          <p:nvPicPr>
            <p:cNvPr id="59" name="Helmet">
              <a:extLst>
                <a:ext uri="{FF2B5EF4-FFF2-40B4-BE49-F238E27FC236}">
                  <a16:creationId xmlns:a16="http://schemas.microsoft.com/office/drawing/2014/main" id="{9430C0C8-7BEF-8738-9282-91BA183491DB}"/>
                </a:ext>
              </a:extLst>
            </p:cNvPr>
            <p:cNvPicPr>
              <a:picLocks noChangeAspect="1"/>
            </p:cNvPicPr>
            <p:nvPr/>
          </p:nvPicPr>
          <p:blipFill>
            <a:blip r:embed="rId16"/>
            <a:stretch>
              <a:fillRect/>
            </a:stretch>
          </p:blipFill>
          <p:spPr>
            <a:xfrm rot="10800000">
              <a:off x="11497105" y="3405945"/>
              <a:ext cx="89818" cy="121564"/>
            </a:xfrm>
            <a:prstGeom prst="rect">
              <a:avLst/>
            </a:prstGeom>
          </p:spPr>
        </p:pic>
        <p:pic>
          <p:nvPicPr>
            <p:cNvPr id="60" name="Helmet">
              <a:extLst>
                <a:ext uri="{FF2B5EF4-FFF2-40B4-BE49-F238E27FC236}">
                  <a16:creationId xmlns:a16="http://schemas.microsoft.com/office/drawing/2014/main" id="{5DFC7191-9E11-DEA4-E122-3A71A704F27C}"/>
                </a:ext>
              </a:extLst>
            </p:cNvPr>
            <p:cNvPicPr>
              <a:picLocks noChangeAspect="1"/>
            </p:cNvPicPr>
            <p:nvPr/>
          </p:nvPicPr>
          <p:blipFill>
            <a:blip r:embed="rId16"/>
            <a:stretch>
              <a:fillRect/>
            </a:stretch>
          </p:blipFill>
          <p:spPr>
            <a:xfrm rot="10800000">
              <a:off x="11597347" y="3405944"/>
              <a:ext cx="89818" cy="121564"/>
            </a:xfrm>
            <a:prstGeom prst="rect">
              <a:avLst/>
            </a:prstGeom>
          </p:spPr>
        </p:pic>
        <p:pic>
          <p:nvPicPr>
            <p:cNvPr id="62" name="Helmet">
              <a:extLst>
                <a:ext uri="{FF2B5EF4-FFF2-40B4-BE49-F238E27FC236}">
                  <a16:creationId xmlns:a16="http://schemas.microsoft.com/office/drawing/2014/main" id="{AE91F053-93AA-95A6-2C53-4C59A4961047}"/>
                </a:ext>
              </a:extLst>
            </p:cNvPr>
            <p:cNvPicPr>
              <a:picLocks noChangeAspect="1"/>
            </p:cNvPicPr>
            <p:nvPr/>
          </p:nvPicPr>
          <p:blipFill>
            <a:blip r:embed="rId16"/>
            <a:stretch>
              <a:fillRect/>
            </a:stretch>
          </p:blipFill>
          <p:spPr>
            <a:xfrm rot="10800000">
              <a:off x="11695590" y="3405944"/>
              <a:ext cx="89818" cy="121564"/>
            </a:xfrm>
            <a:prstGeom prst="rect">
              <a:avLst/>
            </a:prstGeom>
          </p:spPr>
        </p:pic>
        <p:sp>
          <p:nvSpPr>
            <p:cNvPr id="63" name="TextBox 62">
              <a:extLst>
                <a:ext uri="{FF2B5EF4-FFF2-40B4-BE49-F238E27FC236}">
                  <a16:creationId xmlns:a16="http://schemas.microsoft.com/office/drawing/2014/main" id="{40140D68-FF37-FF9E-8712-8A957DDFA760}"/>
                </a:ext>
              </a:extLst>
            </p:cNvPr>
            <p:cNvSpPr txBox="1"/>
            <p:nvPr/>
          </p:nvSpPr>
          <p:spPr>
            <a:xfrm>
              <a:off x="11093177" y="3557614"/>
              <a:ext cx="786076" cy="230832"/>
            </a:xfrm>
            <a:prstGeom prst="rect">
              <a:avLst/>
            </a:prstGeom>
            <a:noFill/>
          </p:spPr>
          <p:txBody>
            <a:bodyPr wrap="square" rtlCol="0">
              <a:spAutoFit/>
            </a:bodyPr>
            <a:lstStyle/>
            <a:p>
              <a:r>
                <a:rPr lang="en-AU" sz="900" b="1" dirty="0"/>
                <a:t>Crib Room</a:t>
              </a:r>
            </a:p>
          </p:txBody>
        </p:sp>
      </p:grpSp>
      <p:sp>
        <p:nvSpPr>
          <p:cNvPr id="65" name="TextBox 64">
            <a:extLst>
              <a:ext uri="{FF2B5EF4-FFF2-40B4-BE49-F238E27FC236}">
                <a16:creationId xmlns:a16="http://schemas.microsoft.com/office/drawing/2014/main" id="{106049E2-701B-EBA6-CEE9-6E2FEC0EB322}"/>
              </a:ext>
            </a:extLst>
          </p:cNvPr>
          <p:cNvSpPr txBox="1"/>
          <p:nvPr/>
        </p:nvSpPr>
        <p:spPr>
          <a:xfrm>
            <a:off x="8061880" y="2939318"/>
            <a:ext cx="2614146" cy="954107"/>
          </a:xfrm>
          <a:prstGeom prst="rect">
            <a:avLst/>
          </a:prstGeom>
          <a:noFill/>
        </p:spPr>
        <p:txBody>
          <a:bodyPr wrap="square" rtlCol="0">
            <a:spAutoFit/>
          </a:bodyPr>
          <a:lstStyle/>
          <a:p>
            <a:r>
              <a:rPr lang="en-AU" sz="1400" dirty="0"/>
              <a:t>Consideration should be given to vehicles passing in close proximity to areas that normally have pedestrians working.</a:t>
            </a:r>
          </a:p>
        </p:txBody>
      </p:sp>
      <p:pic>
        <p:nvPicPr>
          <p:cNvPr id="1026" name="Picture 4">
            <a:extLst>
              <a:ext uri="{FF2B5EF4-FFF2-40B4-BE49-F238E27FC236}">
                <a16:creationId xmlns:a16="http://schemas.microsoft.com/office/drawing/2014/main" id="{EF65CDC7-3A4E-BBCF-E829-D7FE252917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37189" y="4310724"/>
            <a:ext cx="1474181" cy="12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mph" presetSubtype="0" repeatCount="indefinite" fill="hold" grpId="0" nodeType="withEffect">
                                  <p:stCondLst>
                                    <p:cond delay="0"/>
                                  </p:stCondLst>
                                  <p:endCondLst>
                                    <p:cond evt="onNext" delay="0">
                                      <p:tgtEl>
                                        <p:sldTgt/>
                                      </p:tgtEl>
                                    </p:cond>
                                  </p:endCondLst>
                                  <p:childTnLst>
                                    <p:anim calcmode="discrete" valueType="str">
                                      <p:cBhvr override="childStyle">
                                        <p:cTn id="10" dur="2000" fill="hold"/>
                                        <p:tgtEl>
                                          <p:spTgt spid="7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2" dur="1000" autoRev="1" fill="remove"/>
                                        <p:tgtEl>
                                          <p:spTgt spid="10"/>
                                        </p:tgtEl>
                                        <p:attrNameLst>
                                          <p:attrName>style.color</p:attrName>
                                        </p:attrNameLst>
                                      </p:cBhvr>
                                      <p:to>
                                        <a:schemeClr val="bg1"/>
                                      </p:to>
                                    </p:animClr>
                                    <p:animClr clrSpc="rgb" dir="cw">
                                      <p:cBhvr>
                                        <p:cTn id="13" dur="1000" autoRev="1" fill="remove"/>
                                        <p:tgtEl>
                                          <p:spTgt spid="10"/>
                                        </p:tgtEl>
                                        <p:attrNameLst>
                                          <p:attrName>fillcolor</p:attrName>
                                        </p:attrNameLst>
                                      </p:cBhvr>
                                      <p:to>
                                        <a:schemeClr val="bg1"/>
                                      </p:to>
                                    </p:animClr>
                                    <p:set>
                                      <p:cBhvr>
                                        <p:cTn id="14" dur="1000" autoRev="1" fill="remove"/>
                                        <p:tgtEl>
                                          <p:spTgt spid="10"/>
                                        </p:tgtEl>
                                        <p:attrNameLst>
                                          <p:attrName>fill.type</p:attrName>
                                        </p:attrNameLst>
                                      </p:cBhvr>
                                      <p:to>
                                        <p:strVal val="solid"/>
                                      </p:to>
                                    </p:set>
                                    <p:set>
                                      <p:cBhvr>
                                        <p:cTn id="15" dur="1000" autoRev="1" fill="remove"/>
                                        <p:tgtEl>
                                          <p:spTgt spid="10"/>
                                        </p:tgtEl>
                                        <p:attrNameLst>
                                          <p:attrName>fill.on</p:attrName>
                                        </p:attrNameLst>
                                      </p:cBhvr>
                                      <p:to>
                                        <p:strVal val="true"/>
                                      </p:to>
                                    </p:set>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par>
                                <p:cTn id="19" presetID="26" presetClass="emph" presetSubtype="0" repeatCount="indefinite" fill="hold" grpId="0" nodeType="withEffect">
                                  <p:stCondLst>
                                    <p:cond delay="250"/>
                                  </p:stCondLst>
                                  <p:endCondLst>
                                    <p:cond evt="onNext" delay="0">
                                      <p:tgtEl>
                                        <p:sldTgt/>
                                      </p:tgtEl>
                                    </p:cond>
                                  </p:end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par>
                                <p:cTn id="22" presetID="1"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51"/>
                                        </p:tgtEl>
                                        <p:attrNameLst>
                                          <p:attrName>style.visibility</p:attrName>
                                        </p:attrNameLst>
                                      </p:cBhvr>
                                      <p:to>
                                        <p:strVal val="visible"/>
                                      </p:to>
                                    </p:set>
                                  </p:childTnLst>
                                </p:cTn>
                              </p:par>
                            </p:childTnLst>
                          </p:cTn>
                        </p:par>
                        <p:par>
                          <p:cTn id="34" fill="hold">
                            <p:stCondLst>
                              <p:cond delay="2000"/>
                            </p:stCondLst>
                            <p:childTnLst>
                              <p:par>
                                <p:cTn id="35" presetID="1" presetClass="exit" presetSubtype="0" fill="hold" nodeType="afterEffect">
                                  <p:stCondLst>
                                    <p:cond delay="2000"/>
                                  </p:stCondLst>
                                  <p:childTnLst>
                                    <p:set>
                                      <p:cBhvr>
                                        <p:cTn id="36" dur="1" fill="hold">
                                          <p:stCondLst>
                                            <p:cond delay="0"/>
                                          </p:stCondLst>
                                        </p:cTn>
                                        <p:tgtEl>
                                          <p:spTgt spid="37"/>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par>
                          <p:cTn id="42" fill="hold">
                            <p:stCondLst>
                              <p:cond delay="4000"/>
                            </p:stCondLst>
                            <p:childTnLst>
                              <p:par>
                                <p:cTn id="43" presetID="42" presetClass="path" presetSubtype="0" accel="50000" decel="50000" fill="hold" nodeType="afterEffect">
                                  <p:stCondLst>
                                    <p:cond delay="1000"/>
                                  </p:stCondLst>
                                  <p:childTnLst>
                                    <p:animMotion origin="layout" path="M -2.08333E-7 4.44444E-6 L -0.17852 -0.00162 " pathEditMode="relative" rAng="0" ptsTypes="AA">
                                      <p:cBhvr>
                                        <p:cTn id="44" dur="2000" fill="hold"/>
                                        <p:tgtEl>
                                          <p:spTgt spid="30"/>
                                        </p:tgtEl>
                                        <p:attrNameLst>
                                          <p:attrName>ppt_x</p:attrName>
                                          <p:attrName>ppt_y</p:attrName>
                                        </p:attrNameLst>
                                      </p:cBhvr>
                                      <p:rCtr x="-8932" y="-93"/>
                                    </p:animMotion>
                                  </p:childTnLst>
                                </p:cTn>
                              </p:par>
                            </p:childTnLst>
                          </p:cTn>
                        </p:par>
                        <p:par>
                          <p:cTn id="45" fill="hold">
                            <p:stCondLst>
                              <p:cond delay="7000"/>
                            </p:stCondLst>
                            <p:childTnLst>
                              <p:par>
                                <p:cTn id="46" presetID="1" presetClass="exit" presetSubtype="0" fill="hold" nodeType="afterEffect">
                                  <p:stCondLst>
                                    <p:cond delay="0"/>
                                  </p:stCondLst>
                                  <p:childTnLst>
                                    <p:set>
                                      <p:cBhvr>
                                        <p:cTn id="47" dur="1" fill="hold">
                                          <p:stCondLst>
                                            <p:cond delay="0"/>
                                          </p:stCondLst>
                                        </p:cTn>
                                        <p:tgtEl>
                                          <p:spTgt spid="3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26" presetClass="emph" presetSubtype="0" repeatCount="indefinite" fill="hold" grpId="2" nodeType="withEffect">
                                  <p:stCondLst>
                                    <p:cond delay="0"/>
                                  </p:stCondLst>
                                  <p:endCondLst>
                                    <p:cond evt="onNext" delay="0">
                                      <p:tgtEl>
                                        <p:sldTgt/>
                                      </p:tgtEl>
                                    </p:cond>
                                  </p:endCondLst>
                                  <p:childTnLst>
                                    <p:animEffect transition="out" filter="fade">
                                      <p:cBhvr>
                                        <p:cTn id="53" dur="1000" tmFilter="0, 0; .2, .5; .8, .5; 1, 0"/>
                                        <p:tgtEl>
                                          <p:spTgt spid="42"/>
                                        </p:tgtEl>
                                      </p:cBhvr>
                                    </p:animEffect>
                                    <p:animScale>
                                      <p:cBhvr>
                                        <p:cTn id="54" dur="500" autoRev="1" fill="hold"/>
                                        <p:tgtEl>
                                          <p:spTgt spid="42"/>
                                        </p:tgtEl>
                                      </p:cBhvr>
                                      <p:by x="105000" y="105000"/>
                                    </p:animScale>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2" dur="250" autoRev="1" fill="remove"/>
                                        <p:tgtEl>
                                          <p:spTgt spid="61"/>
                                        </p:tgtEl>
                                        <p:attrNameLst>
                                          <p:attrName>style.color</p:attrName>
                                        </p:attrNameLst>
                                      </p:cBhvr>
                                      <p:to>
                                        <a:schemeClr val="bg1"/>
                                      </p:to>
                                    </p:animClr>
                                    <p:animClr clrSpc="rgb" dir="cw">
                                      <p:cBhvr>
                                        <p:cTn id="63" dur="250" autoRev="1" fill="remove"/>
                                        <p:tgtEl>
                                          <p:spTgt spid="61"/>
                                        </p:tgtEl>
                                        <p:attrNameLst>
                                          <p:attrName>fillcolor</p:attrName>
                                        </p:attrNameLst>
                                      </p:cBhvr>
                                      <p:to>
                                        <a:schemeClr val="bg1"/>
                                      </p:to>
                                    </p:animClr>
                                    <p:set>
                                      <p:cBhvr>
                                        <p:cTn id="64" dur="250" autoRev="1" fill="remove"/>
                                        <p:tgtEl>
                                          <p:spTgt spid="61"/>
                                        </p:tgtEl>
                                        <p:attrNameLst>
                                          <p:attrName>fill.type</p:attrName>
                                        </p:attrNameLst>
                                      </p:cBhvr>
                                      <p:to>
                                        <p:strVal val="solid"/>
                                      </p:to>
                                    </p:set>
                                    <p:set>
                                      <p:cBhvr>
                                        <p:cTn id="65" dur="250" autoRev="1" fill="remove"/>
                                        <p:tgtEl>
                                          <p:spTgt spid="61"/>
                                        </p:tgtEl>
                                        <p:attrNameLst>
                                          <p:attrName>fill.on</p:attrName>
                                        </p:attrNameLst>
                                      </p:cBhvr>
                                      <p:to>
                                        <p:strVal val="true"/>
                                      </p:to>
                                    </p:set>
                                  </p:childTnLst>
                                </p:cTn>
                              </p:par>
                              <p:par>
                                <p:cTn id="66" presetID="1" presetClass="entr" presetSubtype="0" fill="hold" grpId="0" nodeType="withEffect">
                                  <p:stCondLst>
                                    <p:cond delay="4000"/>
                                  </p:stCondLst>
                                  <p:childTnLst>
                                    <p:set>
                                      <p:cBhvr>
                                        <p:cTn id="67" dur="1" fill="hold">
                                          <p:stCondLst>
                                            <p:cond delay="0"/>
                                          </p:stCondLst>
                                        </p:cTn>
                                        <p:tgtEl>
                                          <p:spTgt spid="44"/>
                                        </p:tgtEl>
                                        <p:attrNameLst>
                                          <p:attrName>style.visibility</p:attrName>
                                        </p:attrNameLst>
                                      </p:cBhvr>
                                      <p:to>
                                        <p:strVal val="visible"/>
                                      </p:to>
                                    </p:set>
                                  </p:childTnLst>
                                </p:cTn>
                              </p:par>
                              <p:par>
                                <p:cTn id="68" presetID="1" presetClass="exit" presetSubtype="0" fill="hold" grpId="2" nodeType="withEffect">
                                  <p:stCondLst>
                                    <p:cond delay="4000"/>
                                  </p:stCondLst>
                                  <p:childTnLst>
                                    <p:set>
                                      <p:cBhvr>
                                        <p:cTn id="69" dur="1" fill="hold">
                                          <p:stCondLst>
                                            <p:cond delay="0"/>
                                          </p:stCondLst>
                                        </p:cTn>
                                        <p:tgtEl>
                                          <p:spTgt spid="61"/>
                                        </p:tgtEl>
                                        <p:attrNameLst>
                                          <p:attrName>style.visibility</p:attrName>
                                        </p:attrNameLst>
                                      </p:cBhvr>
                                      <p:to>
                                        <p:strVal val="hidden"/>
                                      </p:to>
                                    </p:set>
                                  </p:childTnLst>
                                </p:cTn>
                              </p:par>
                              <p:par>
                                <p:cTn id="70" presetID="42" presetClass="path" presetSubtype="0" accel="50000" decel="50000" fill="hold" nodeType="withEffect">
                                  <p:stCondLst>
                                    <p:cond delay="4000"/>
                                  </p:stCondLst>
                                  <p:childTnLst>
                                    <p:animMotion origin="layout" path="M 4.58333E-6 4.81481E-6 L -0.06589 0.00069 " pathEditMode="relative" rAng="0" ptsTypes="AA">
                                      <p:cBhvr>
                                        <p:cTn id="71" dur="2000" fill="hold"/>
                                        <p:tgtEl>
                                          <p:spTgt spid="52"/>
                                        </p:tgtEl>
                                        <p:attrNameLst>
                                          <p:attrName>ppt_x</p:attrName>
                                          <p:attrName>ppt_y</p:attrName>
                                        </p:attrNameLst>
                                      </p:cBhvr>
                                      <p:rCtr x="-3294" y="23"/>
                                    </p:animMotion>
                                  </p:childTnLst>
                                </p:cTn>
                              </p:par>
                              <p:par>
                                <p:cTn id="72" presetID="42" presetClass="path" presetSubtype="0" accel="50000" decel="50000" fill="hold" grpId="1" nodeType="withEffect">
                                  <p:stCondLst>
                                    <p:cond delay="4000"/>
                                  </p:stCondLst>
                                  <p:childTnLst>
                                    <p:animMotion origin="layout" path="M 2.08333E-6 7.40741E-7 L -0.06276 0.00093 " pathEditMode="relative" rAng="0" ptsTypes="AA">
                                      <p:cBhvr>
                                        <p:cTn id="73" dur="2000" fill="hold"/>
                                        <p:tgtEl>
                                          <p:spTgt spid="44"/>
                                        </p:tgtEl>
                                        <p:attrNameLst>
                                          <p:attrName>ppt_x</p:attrName>
                                          <p:attrName>ppt_y</p:attrName>
                                        </p:attrNameLst>
                                      </p:cBhvr>
                                      <p:rCtr x="-3138" y="46"/>
                                    </p:animMotion>
                                  </p:childTnLst>
                                </p:cTn>
                              </p:par>
                              <p:par>
                                <p:cTn id="74" presetID="35" presetClass="emph" presetSubtype="0" repeatCount="indefinite" fill="hold" grpId="2" nodeType="withEffect">
                                  <p:stCondLst>
                                    <p:cond delay="4000"/>
                                  </p:stCondLst>
                                  <p:endCondLst>
                                    <p:cond evt="onNext" delay="0">
                                      <p:tgtEl>
                                        <p:sldTgt/>
                                      </p:tgtEl>
                                    </p:cond>
                                  </p:endCondLst>
                                  <p:childTnLst>
                                    <p:anim calcmode="discrete" valueType="str">
                                      <p:cBhvr>
                                        <p:cTn id="75" dur="500" fill="hold"/>
                                        <p:tgtEl>
                                          <p:spTgt spid="44"/>
                                        </p:tgtEl>
                                        <p:attrNameLst>
                                          <p:attrName>style.visibility</p:attrName>
                                        </p:attrNameLst>
                                      </p:cBhvr>
                                      <p:tavLst>
                                        <p:tav tm="0">
                                          <p:val>
                                            <p:strVal val="hidden"/>
                                          </p:val>
                                        </p:tav>
                                        <p:tav tm="50000">
                                          <p:val>
                                            <p:strVal val="visible"/>
                                          </p:val>
                                        </p:tav>
                                      </p:tavLst>
                                    </p:anim>
                                  </p:childTnLst>
                                </p:cTn>
                              </p:par>
                            </p:childTnLst>
                          </p:cTn>
                        </p:par>
                        <p:par>
                          <p:cTn id="76" fill="hold">
                            <p:stCondLst>
                              <p:cond delay="13000"/>
                            </p:stCondLst>
                            <p:childTnLst>
                              <p:par>
                                <p:cTn id="77" presetID="1" presetClass="exit" presetSubtype="0" fill="hold" nodeType="afterEffect">
                                  <p:stCondLst>
                                    <p:cond delay="0"/>
                                  </p:stCondLst>
                                  <p:childTnLst>
                                    <p:set>
                                      <p:cBhvr>
                                        <p:cTn id="78" dur="1" fill="hold">
                                          <p:stCondLst>
                                            <p:cond delay="0"/>
                                          </p:stCondLst>
                                        </p:cTn>
                                        <p:tgtEl>
                                          <p:spTgt spid="5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26" presetClass="emph" presetSubtype="0" repeatCount="indefinite" fill="hold" grpId="1" nodeType="withEffect">
                                  <p:stCondLst>
                                    <p:cond delay="0"/>
                                  </p:stCondLst>
                                  <p:endCondLst>
                                    <p:cond evt="onNext" delay="0">
                                      <p:tgtEl>
                                        <p:sldTgt/>
                                      </p:tgtEl>
                                    </p:cond>
                                  </p:end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childTnLst>
                                </p:cTn>
                              </p:par>
                              <p:par>
                                <p:cTn id="9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5" dur="250" autoRev="1" fill="remove"/>
                                        <p:tgtEl>
                                          <p:spTgt spid="77"/>
                                        </p:tgtEl>
                                        <p:attrNameLst>
                                          <p:attrName>style.color</p:attrName>
                                        </p:attrNameLst>
                                      </p:cBhvr>
                                      <p:to>
                                        <a:schemeClr val="bg1"/>
                                      </p:to>
                                    </p:animClr>
                                    <p:animClr clrSpc="rgb" dir="cw">
                                      <p:cBhvr>
                                        <p:cTn id="96" dur="250" autoRev="1" fill="remove"/>
                                        <p:tgtEl>
                                          <p:spTgt spid="77"/>
                                        </p:tgtEl>
                                        <p:attrNameLst>
                                          <p:attrName>fillcolor</p:attrName>
                                        </p:attrNameLst>
                                      </p:cBhvr>
                                      <p:to>
                                        <a:schemeClr val="bg1"/>
                                      </p:to>
                                    </p:animClr>
                                    <p:set>
                                      <p:cBhvr>
                                        <p:cTn id="97" dur="250" autoRev="1" fill="remove"/>
                                        <p:tgtEl>
                                          <p:spTgt spid="77"/>
                                        </p:tgtEl>
                                        <p:attrNameLst>
                                          <p:attrName>fill.type</p:attrName>
                                        </p:attrNameLst>
                                      </p:cBhvr>
                                      <p:to>
                                        <p:strVal val="solid"/>
                                      </p:to>
                                    </p:set>
                                    <p:set>
                                      <p:cBhvr>
                                        <p:cTn id="98" dur="250" autoRev="1" fill="remove"/>
                                        <p:tgtEl>
                                          <p:spTgt spid="77"/>
                                        </p:tgtEl>
                                        <p:attrNameLst>
                                          <p:attrName>fill.on</p:attrName>
                                        </p:attrNameLst>
                                      </p:cBhvr>
                                      <p:to>
                                        <p:strVal val="true"/>
                                      </p:to>
                                    </p:set>
                                  </p:childTnLst>
                                </p:cTn>
                              </p:par>
                              <p:par>
                                <p:cTn id="99" presetID="35" presetClass="emph" presetSubtype="0" repeatCount="indefinite" fill="hold" grpId="1" nodeType="withEffect">
                                  <p:stCondLst>
                                    <p:cond delay="0"/>
                                  </p:stCondLst>
                                  <p:endCondLst>
                                    <p:cond evt="onNext" delay="0">
                                      <p:tgtEl>
                                        <p:sldTgt/>
                                      </p:tgtEl>
                                    </p:cond>
                                  </p:endCondLst>
                                  <p:childTnLst>
                                    <p:anim calcmode="discrete" valueType="str">
                                      <p:cBhvr>
                                        <p:cTn id="100" dur="500" fill="hold"/>
                                        <p:tgtEl>
                                          <p:spTgt spid="41"/>
                                        </p:tgtEl>
                                        <p:attrNameLst>
                                          <p:attrName>style.visibility</p:attrName>
                                        </p:attrNameLst>
                                      </p:cBhvr>
                                      <p:tavLst>
                                        <p:tav tm="0">
                                          <p:val>
                                            <p:strVal val="hidden"/>
                                          </p:val>
                                        </p:tav>
                                        <p:tav tm="50000">
                                          <p:val>
                                            <p:strVal val="visible"/>
                                          </p:val>
                                        </p:tav>
                                      </p:tavLst>
                                    </p:anim>
                                  </p:childTnLst>
                                </p:cTn>
                              </p:par>
                              <p:par>
                                <p:cTn id="101" presetID="1" presetClass="exit"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51" grpId="0" animBg="1"/>
      <p:bldP spid="51" grpId="1" animBg="1"/>
      <p:bldP spid="61" grpId="0" animBg="1"/>
      <p:bldP spid="61" grpId="1" animBg="1"/>
      <p:bldP spid="61" grpId="2" animBg="1"/>
      <p:bldP spid="41" grpId="0" animBg="1"/>
      <p:bldP spid="41" grpId="1" animBg="1"/>
      <p:bldP spid="44" grpId="0" animBg="1"/>
      <p:bldP spid="44" grpId="1" animBg="1"/>
      <p:bldP spid="44" grpId="2" animBg="1"/>
      <p:bldP spid="77" grpId="0" animBg="1"/>
      <p:bldP spid="77" grpId="1" animBg="1"/>
      <p:bldP spid="78" grpId="0"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26"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4 – False Trigger</a:t>
            </a:r>
          </a:p>
          <a:p>
            <a:r>
              <a:rPr lang="en-US" sz="2800" dirty="0">
                <a:solidFill>
                  <a:schemeClr val="accent2"/>
                </a:solidFill>
                <a:latin typeface="+mj-lt"/>
                <a:cs typeface="Poppins"/>
              </a:rPr>
              <a:t>Vehicle passing occupied passing bay</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adway Siding">
            <a:extLst>
              <a:ext uri="{FF2B5EF4-FFF2-40B4-BE49-F238E27FC236}">
                <a16:creationId xmlns:a16="http://schemas.microsoft.com/office/drawing/2014/main" id="{4DB90295-C1CE-C157-100C-49B7DEEF6221}"/>
              </a:ext>
            </a:extLst>
          </p:cNvPr>
          <p:cNvSpPr/>
          <p:nvPr/>
        </p:nvSpPr>
        <p:spPr>
          <a:xfrm rot="10800000">
            <a:off x="4132405" y="2199858"/>
            <a:ext cx="4307402" cy="1152000"/>
          </a:xfrm>
          <a:prstGeom prst="trapezoid">
            <a:avLst>
              <a:gd name="adj" fmla="val 61117"/>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4474" y="939905"/>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5172" y="10739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5172" y="1073895"/>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DDE03AEE-F5B1-EE86-B90C-0927D8642F91}"/>
              </a:ext>
            </a:extLst>
          </p:cNvPr>
          <p:cNvGrpSpPr/>
          <p:nvPr/>
        </p:nvGrpSpPr>
        <p:grpSpPr>
          <a:xfrm>
            <a:off x="8606141" y="943972"/>
            <a:ext cx="3224822" cy="1359323"/>
            <a:chOff x="8110057" y="2116613"/>
            <a:chExt cx="3224822" cy="1359323"/>
          </a:xfrm>
        </p:grpSpPr>
        <p:sp>
          <p:nvSpPr>
            <p:cNvPr id="14" name="A3 Envelope">
              <a:extLst>
                <a:ext uri="{FF2B5EF4-FFF2-40B4-BE49-F238E27FC236}">
                  <a16:creationId xmlns:a16="http://schemas.microsoft.com/office/drawing/2014/main" id="{0AC36935-F455-C6DA-5C4F-8D23A268424B}"/>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5E8A414C-BDBE-3AE7-F7D1-68FC5BAF077E}"/>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A2 Static Envelope">
            <a:extLst>
              <a:ext uri="{FF2B5EF4-FFF2-40B4-BE49-F238E27FC236}">
                <a16:creationId xmlns:a16="http://schemas.microsoft.com/office/drawing/2014/main" id="{F5157CD8-AD63-EA19-6AF5-341251C6030A}"/>
              </a:ext>
            </a:extLst>
          </p:cNvPr>
          <p:cNvSpPr/>
          <p:nvPr/>
        </p:nvSpPr>
        <p:spPr>
          <a:xfrm>
            <a:off x="8311853" y="1060074"/>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24" name="RO M1">
            <a:extLst>
              <a:ext uri="{FF2B5EF4-FFF2-40B4-BE49-F238E27FC236}">
                <a16:creationId xmlns:a16="http://schemas.microsoft.com/office/drawing/2014/main" id="{F02B3D01-B4BE-4D83-7EE8-12A9889E8EE2}"/>
              </a:ext>
            </a:extLst>
          </p:cNvPr>
          <p:cNvGrpSpPr/>
          <p:nvPr/>
        </p:nvGrpSpPr>
        <p:grpSpPr>
          <a:xfrm>
            <a:off x="7968412" y="938969"/>
            <a:ext cx="3865175" cy="1359323"/>
            <a:chOff x="8159209" y="2014782"/>
            <a:chExt cx="3865175" cy="1359323"/>
          </a:xfrm>
        </p:grpSpPr>
        <p:sp>
          <p:nvSpPr>
            <p:cNvPr id="30" name="A2 Envelope">
              <a:extLst>
                <a:ext uri="{FF2B5EF4-FFF2-40B4-BE49-F238E27FC236}">
                  <a16:creationId xmlns:a16="http://schemas.microsoft.com/office/drawing/2014/main" id="{6BD3B812-6AF4-4D23-FBF2-EB43EDFFE74E}"/>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9" name="A3 Envelope">
              <a:extLst>
                <a:ext uri="{FF2B5EF4-FFF2-40B4-BE49-F238E27FC236}">
                  <a16:creationId xmlns:a16="http://schemas.microsoft.com/office/drawing/2014/main" id="{51113B4A-801D-1F4F-AE6C-F1D04B0543C3}"/>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1" name="RO" descr="Joy 22HD Hybrid Loader - Underground Hard Rock Mining - Australia | Komatsu  Mining Corp.">
              <a:extLst>
                <a:ext uri="{FF2B5EF4-FFF2-40B4-BE49-F238E27FC236}">
                  <a16:creationId xmlns:a16="http://schemas.microsoft.com/office/drawing/2014/main" id="{5F323A91-E0F1-F429-F924-0650879DE94A}"/>
                </a:ext>
              </a:extLst>
            </p:cNvPr>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RO M2">
            <a:extLst>
              <a:ext uri="{FF2B5EF4-FFF2-40B4-BE49-F238E27FC236}">
                <a16:creationId xmlns:a16="http://schemas.microsoft.com/office/drawing/2014/main" id="{71ACC877-9D74-41D4-5247-1BDE615A1098}"/>
              </a:ext>
            </a:extLst>
          </p:cNvPr>
          <p:cNvGrpSpPr/>
          <p:nvPr/>
        </p:nvGrpSpPr>
        <p:grpSpPr>
          <a:xfrm>
            <a:off x="6430777" y="933809"/>
            <a:ext cx="3224822" cy="1359323"/>
            <a:chOff x="1969612" y="2047931"/>
            <a:chExt cx="3224822" cy="1359323"/>
          </a:xfrm>
        </p:grpSpPr>
        <p:sp>
          <p:nvSpPr>
            <p:cNvPr id="51" name="x A3 Envelope">
              <a:extLst>
                <a:ext uri="{FF2B5EF4-FFF2-40B4-BE49-F238E27FC236}">
                  <a16:creationId xmlns:a16="http://schemas.microsoft.com/office/drawing/2014/main" id="{FA3263F3-00AC-DD8F-E42D-E2380C2D3DAC}"/>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2" name="RO" descr="Joy 22HD Hybrid Loader - Underground Hard Rock Mining - Australia | Komatsu  Mining Corp.">
              <a:extLst>
                <a:ext uri="{FF2B5EF4-FFF2-40B4-BE49-F238E27FC236}">
                  <a16:creationId xmlns:a16="http://schemas.microsoft.com/office/drawing/2014/main" id="{D4B7551C-A6CB-4368-E769-77E151162B6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5" name="Oversized A2">
            <a:extLst>
              <a:ext uri="{FF2B5EF4-FFF2-40B4-BE49-F238E27FC236}">
                <a16:creationId xmlns:a16="http://schemas.microsoft.com/office/drawing/2014/main" id="{8F4E2A91-763A-4BAF-7C78-15CB7E8F3EA8}"/>
              </a:ext>
            </a:extLst>
          </p:cNvPr>
          <p:cNvSpPr/>
          <p:nvPr/>
        </p:nvSpPr>
        <p:spPr>
          <a:xfrm>
            <a:off x="5402732" y="1106530"/>
            <a:ext cx="3855584" cy="1757246"/>
          </a:xfrm>
          <a:custGeom>
            <a:avLst/>
            <a:gdLst>
              <a:gd name="connsiteX0" fmla="*/ 1927792 w 3855584"/>
              <a:gd name="connsiteY0" fmla="*/ 0 h 1757246"/>
              <a:gd name="connsiteX1" fmla="*/ 2678176 w 3855584"/>
              <a:gd name="connsiteY1" fmla="*/ 69047 h 1757246"/>
              <a:gd name="connsiteX2" fmla="*/ 2713319 w 3855584"/>
              <a:gd name="connsiteY2" fmla="*/ 77741 h 1757246"/>
              <a:gd name="connsiteX3" fmla="*/ 2581665 w 3855584"/>
              <a:gd name="connsiteY3" fmla="*/ 81930 h 1757246"/>
              <a:gd name="connsiteX4" fmla="*/ 2361582 w 3855584"/>
              <a:gd name="connsiteY4" fmla="*/ 103495 h 1757246"/>
              <a:gd name="connsiteX5" fmla="*/ 2228345 w 3855584"/>
              <a:gd name="connsiteY5" fmla="*/ 85473 h 1757246"/>
              <a:gd name="connsiteX6" fmla="*/ 2026011 w 3855584"/>
              <a:gd name="connsiteY6" fmla="*/ 76585 h 1757246"/>
              <a:gd name="connsiteX7" fmla="*/ 1022049 w 3855584"/>
              <a:gd name="connsiteY7" fmla="*/ 514052 h 1757246"/>
              <a:gd name="connsiteX8" fmla="*/ 2026011 w 3855584"/>
              <a:gd name="connsiteY8" fmla="*/ 951519 h 1757246"/>
              <a:gd name="connsiteX9" fmla="*/ 2228345 w 3855584"/>
              <a:gd name="connsiteY9" fmla="*/ 942631 h 1757246"/>
              <a:gd name="connsiteX10" fmla="*/ 2391962 w 3855584"/>
              <a:gd name="connsiteY10" fmla="*/ 920500 h 1757246"/>
              <a:gd name="connsiteX11" fmla="*/ 2581665 w 3855584"/>
              <a:gd name="connsiteY11" fmla="*/ 939088 h 1757246"/>
              <a:gd name="connsiteX12" fmla="*/ 2860972 w 3855584"/>
              <a:gd name="connsiteY12" fmla="*/ 947976 h 1757246"/>
              <a:gd name="connsiteX13" fmla="*/ 3840951 w 3855584"/>
              <a:gd name="connsiteY13" fmla="*/ 819845 h 1757246"/>
              <a:gd name="connsiteX14" fmla="*/ 3848742 w 3855584"/>
              <a:gd name="connsiteY14" fmla="*/ 816864 h 1757246"/>
              <a:gd name="connsiteX15" fmla="*/ 3855584 w 3855584"/>
              <a:gd name="connsiteY15" fmla="*/ 878623 h 1757246"/>
              <a:gd name="connsiteX16" fmla="*/ 3816418 w 3855584"/>
              <a:gd name="connsiteY16" fmla="*/ 1055696 h 1757246"/>
              <a:gd name="connsiteX17" fmla="*/ 3795188 w 3855584"/>
              <a:gd name="connsiteY17" fmla="*/ 1093327 h 1757246"/>
              <a:gd name="connsiteX18" fmla="*/ 3035181 w 3855584"/>
              <a:gd name="connsiteY18" fmla="*/ 1093327 h 1757246"/>
              <a:gd name="connsiteX19" fmla="*/ 2671558 w 3855584"/>
              <a:gd name="connsiteY19" fmla="*/ 1689304 h 1757246"/>
              <a:gd name="connsiteX20" fmla="*/ 2501059 w 3855584"/>
              <a:gd name="connsiteY20" fmla="*/ 1717745 h 1757246"/>
              <a:gd name="connsiteX21" fmla="*/ 1927792 w 3855584"/>
              <a:gd name="connsiteY21" fmla="*/ 1757246 h 1757246"/>
              <a:gd name="connsiteX22" fmla="*/ 0 w 3855584"/>
              <a:gd name="connsiteY22" fmla="*/ 878623 h 1757246"/>
              <a:gd name="connsiteX23" fmla="*/ 1927792 w 3855584"/>
              <a:gd name="connsiteY23" fmla="*/ 0 h 175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5584" h="1757246">
                <a:moveTo>
                  <a:pt x="1927792" y="0"/>
                </a:moveTo>
                <a:cubicBezTo>
                  <a:pt x="2193965" y="0"/>
                  <a:pt x="2447538" y="24586"/>
                  <a:pt x="2678176" y="69047"/>
                </a:cubicBezTo>
                <a:lnTo>
                  <a:pt x="2713319" y="77741"/>
                </a:lnTo>
                <a:lnTo>
                  <a:pt x="2581665" y="81930"/>
                </a:lnTo>
                <a:lnTo>
                  <a:pt x="2361582" y="103495"/>
                </a:lnTo>
                <a:lnTo>
                  <a:pt x="2228345" y="85473"/>
                </a:lnTo>
                <a:cubicBezTo>
                  <a:pt x="2162989" y="79645"/>
                  <a:pt x="2095320" y="76585"/>
                  <a:pt x="2026011" y="76585"/>
                </a:cubicBezTo>
                <a:cubicBezTo>
                  <a:pt x="1471538" y="76585"/>
                  <a:pt x="1022049" y="272446"/>
                  <a:pt x="1022049" y="514052"/>
                </a:cubicBezTo>
                <a:cubicBezTo>
                  <a:pt x="1022049" y="755658"/>
                  <a:pt x="1471538" y="951519"/>
                  <a:pt x="2026011" y="951519"/>
                </a:cubicBezTo>
                <a:cubicBezTo>
                  <a:pt x="2095320" y="951519"/>
                  <a:pt x="2162989" y="948459"/>
                  <a:pt x="2228345" y="942631"/>
                </a:cubicBezTo>
                <a:lnTo>
                  <a:pt x="2391962" y="920500"/>
                </a:lnTo>
                <a:lnTo>
                  <a:pt x="2581665" y="939088"/>
                </a:lnTo>
                <a:cubicBezTo>
                  <a:pt x="2671884" y="944916"/>
                  <a:pt x="2765296" y="947976"/>
                  <a:pt x="2860972" y="947976"/>
                </a:cubicBezTo>
                <a:cubicBezTo>
                  <a:pt x="3243677" y="947976"/>
                  <a:pt x="3590152" y="899011"/>
                  <a:pt x="3840951" y="819845"/>
                </a:cubicBezTo>
                <a:lnTo>
                  <a:pt x="3848742" y="816864"/>
                </a:lnTo>
                <a:lnTo>
                  <a:pt x="3855584" y="878623"/>
                </a:lnTo>
                <a:cubicBezTo>
                  <a:pt x="3855584" y="939279"/>
                  <a:pt x="3842098" y="998500"/>
                  <a:pt x="3816418" y="1055696"/>
                </a:cubicBezTo>
                <a:lnTo>
                  <a:pt x="3795188" y="1093327"/>
                </a:lnTo>
                <a:lnTo>
                  <a:pt x="3035181" y="1093327"/>
                </a:lnTo>
                <a:lnTo>
                  <a:pt x="2671558" y="1689304"/>
                </a:lnTo>
                <a:lnTo>
                  <a:pt x="2501059" y="1717745"/>
                </a:lnTo>
                <a:cubicBezTo>
                  <a:pt x="2319964" y="1743417"/>
                  <a:pt x="2127422" y="1757246"/>
                  <a:pt x="1927792" y="1757246"/>
                </a:cubicBezTo>
                <a:cubicBezTo>
                  <a:pt x="863102" y="1757246"/>
                  <a:pt x="0" y="1363873"/>
                  <a:pt x="0" y="878623"/>
                </a:cubicBezTo>
                <a:cubicBezTo>
                  <a:pt x="0" y="393373"/>
                  <a:pt x="863102" y="0"/>
                  <a:pt x="1927792" y="0"/>
                </a:cubicBezTo>
                <a:close/>
              </a:path>
            </a:pathLst>
          </a:custGeom>
          <a:solidFill>
            <a:schemeClr val="accent4">
              <a:lumMod val="60000"/>
              <a:lumOff val="40000"/>
              <a:alpha val="7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n-AU" dirty="0"/>
          </a:p>
        </p:txBody>
      </p:sp>
      <p:sp>
        <p:nvSpPr>
          <p:cNvPr id="53" name="A2  M2">
            <a:extLst>
              <a:ext uri="{FF2B5EF4-FFF2-40B4-BE49-F238E27FC236}">
                <a16:creationId xmlns:a16="http://schemas.microsoft.com/office/drawing/2014/main" id="{D3265695-F1A0-E620-DF58-17C1561C7FD2}"/>
              </a:ext>
            </a:extLst>
          </p:cNvPr>
          <p:cNvSpPr/>
          <p:nvPr/>
        </p:nvSpPr>
        <p:spPr>
          <a:xfrm>
            <a:off x="5790185" y="1155870"/>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A3 Envelope">
            <a:extLst>
              <a:ext uri="{FF2B5EF4-FFF2-40B4-BE49-F238E27FC236}">
                <a16:creationId xmlns:a16="http://schemas.microsoft.com/office/drawing/2014/main" id="{725C507F-D378-7B02-1F28-24E0B655004C}"/>
              </a:ext>
            </a:extLst>
          </p:cNvPr>
          <p:cNvSpPr>
            <a:spLocks noGrp="1" noRot="1" noMove="1" noResize="1" noEditPoints="1" noAdjustHandles="1" noChangeArrowheads="1" noChangeShapeType="1"/>
          </p:cNvSpPr>
          <p:nvPr/>
        </p:nvSpPr>
        <p:spPr>
          <a:xfrm>
            <a:off x="5656491" y="1158031"/>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817580" y="94182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7" name="Oversized A3">
            <a:extLst>
              <a:ext uri="{FF2B5EF4-FFF2-40B4-BE49-F238E27FC236}">
                <a16:creationId xmlns:a16="http://schemas.microsoft.com/office/drawing/2014/main" id="{2DA9C2AF-C3E1-F288-24F8-7926277A70CF}"/>
              </a:ext>
            </a:extLst>
          </p:cNvPr>
          <p:cNvSpPr/>
          <p:nvPr/>
        </p:nvSpPr>
        <p:spPr>
          <a:xfrm>
            <a:off x="5129502" y="1105190"/>
            <a:ext cx="4121194" cy="1717950"/>
          </a:xfrm>
          <a:custGeom>
            <a:avLst/>
            <a:gdLst>
              <a:gd name="connsiteX0" fmla="*/ 3571207 w 4121194"/>
              <a:gd name="connsiteY0" fmla="*/ 278642 h 1717950"/>
              <a:gd name="connsiteX1" fmla="*/ 3769276 w 4121194"/>
              <a:gd name="connsiteY1" fmla="*/ 378714 h 1717950"/>
              <a:gd name="connsiteX2" fmla="*/ 4121194 w 4121194"/>
              <a:gd name="connsiteY2" fmla="*/ 858975 h 1717950"/>
              <a:gd name="connsiteX3" fmla="*/ 4079330 w 4121194"/>
              <a:gd name="connsiteY3" fmla="*/ 1032089 h 1717950"/>
              <a:gd name="connsiteX4" fmla="*/ 4042942 w 4121194"/>
              <a:gd name="connsiteY4" fmla="*/ 1091081 h 1717950"/>
              <a:gd name="connsiteX5" fmla="*/ 3302844 w 4121194"/>
              <a:gd name="connsiteY5" fmla="*/ 1091081 h 1717950"/>
              <a:gd name="connsiteX6" fmla="*/ 2971041 w 4121194"/>
              <a:gd name="connsiteY6" fmla="*/ 1625928 h 1717950"/>
              <a:gd name="connsiteX7" fmla="*/ 2862675 w 4121194"/>
              <a:gd name="connsiteY7" fmla="*/ 1650448 h 1717950"/>
              <a:gd name="connsiteX8" fmla="*/ 2060597 w 4121194"/>
              <a:gd name="connsiteY8" fmla="*/ 1717950 h 1717950"/>
              <a:gd name="connsiteX9" fmla="*/ 0 w 4121194"/>
              <a:gd name="connsiteY9" fmla="*/ 858975 h 1717950"/>
              <a:gd name="connsiteX10" fmla="*/ 10639 w 4121194"/>
              <a:gd name="connsiteY10" fmla="*/ 771150 h 1717950"/>
              <a:gd name="connsiteX11" fmla="*/ 36662 w 4121194"/>
              <a:gd name="connsiteY11" fmla="*/ 700072 h 1717950"/>
              <a:gd name="connsiteX12" fmla="*/ 118542 w 4121194"/>
              <a:gd name="connsiteY12" fmla="*/ 750987 h 1717950"/>
              <a:gd name="connsiteX13" fmla="*/ 1243087 w 4121194"/>
              <a:gd name="connsiteY13" fmla="*/ 952793 h 1717950"/>
              <a:gd name="connsiteX14" fmla="*/ 1516400 w 4121194"/>
              <a:gd name="connsiteY14" fmla="*/ 943494 h 1717950"/>
              <a:gd name="connsiteX15" fmla="*/ 1709130 w 4121194"/>
              <a:gd name="connsiteY15" fmla="*/ 923301 h 1717950"/>
              <a:gd name="connsiteX16" fmla="*/ 1732487 w 4121194"/>
              <a:gd name="connsiteY16" fmla="*/ 922275 h 1717950"/>
              <a:gd name="connsiteX17" fmla="*/ 1896103 w 4121194"/>
              <a:gd name="connsiteY17" fmla="*/ 900144 h 1717950"/>
              <a:gd name="connsiteX18" fmla="*/ 2085806 w 4121194"/>
              <a:gd name="connsiteY18" fmla="*/ 918732 h 1717950"/>
              <a:gd name="connsiteX19" fmla="*/ 2365113 w 4121194"/>
              <a:gd name="connsiteY19" fmla="*/ 927620 h 1717950"/>
              <a:gd name="connsiteX20" fmla="*/ 3751013 w 4121194"/>
              <a:gd name="connsiteY20" fmla="*/ 490153 h 1717950"/>
              <a:gd name="connsiteX21" fmla="*/ 3642102 w 4121194"/>
              <a:gd name="connsiteY21" fmla="*/ 319871 h 1717950"/>
              <a:gd name="connsiteX22" fmla="*/ 2060597 w 4121194"/>
              <a:gd name="connsiteY22" fmla="*/ 0 h 1717950"/>
              <a:gd name="connsiteX23" fmla="*/ 2862674 w 4121194"/>
              <a:gd name="connsiteY23" fmla="*/ 67503 h 1717950"/>
              <a:gd name="connsiteX24" fmla="*/ 3088127 w 4121194"/>
              <a:gd name="connsiteY24" fmla="*/ 118514 h 1717950"/>
              <a:gd name="connsiteX25" fmla="*/ 2904568 w 4121194"/>
              <a:gd name="connsiteY25" fmla="*/ 87064 h 1717950"/>
              <a:gd name="connsiteX26" fmla="*/ 2365113 w 4121194"/>
              <a:gd name="connsiteY26" fmla="*/ 52686 h 1717950"/>
              <a:gd name="connsiteX27" fmla="*/ 2085806 w 4121194"/>
              <a:gd name="connsiteY27" fmla="*/ 61574 h 1717950"/>
              <a:gd name="connsiteX28" fmla="*/ 1872736 w 4121194"/>
              <a:gd name="connsiteY28" fmla="*/ 82452 h 1717950"/>
              <a:gd name="connsiteX29" fmla="*/ 1732487 w 4121194"/>
              <a:gd name="connsiteY29" fmla="*/ 65117 h 1717950"/>
              <a:gd name="connsiteX30" fmla="*/ 1675837 w 4121194"/>
              <a:gd name="connsiteY30" fmla="*/ 62628 h 1717950"/>
              <a:gd name="connsiteX31" fmla="*/ 1516400 w 4121194"/>
              <a:gd name="connsiteY31" fmla="*/ 46646 h 1717950"/>
              <a:gd name="connsiteX32" fmla="*/ 1417314 w 4121194"/>
              <a:gd name="connsiteY32" fmla="*/ 43275 h 1717950"/>
              <a:gd name="connsiteX33" fmla="*/ 1447839 w 4121194"/>
              <a:gd name="connsiteY33" fmla="*/ 38618 h 1717950"/>
              <a:gd name="connsiteX34" fmla="*/ 2060597 w 4121194"/>
              <a:gd name="connsiteY34" fmla="*/ 0 h 171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21194" h="1717950">
                <a:moveTo>
                  <a:pt x="3571207" y="278642"/>
                </a:moveTo>
                <a:lnTo>
                  <a:pt x="3769276" y="378714"/>
                </a:lnTo>
                <a:cubicBezTo>
                  <a:pt x="3991459" y="515807"/>
                  <a:pt x="4121194" y="681075"/>
                  <a:pt x="4121194" y="858975"/>
                </a:cubicBezTo>
                <a:cubicBezTo>
                  <a:pt x="4121194" y="918275"/>
                  <a:pt x="4106779" y="976171"/>
                  <a:pt x="4079330" y="1032089"/>
                </a:cubicBezTo>
                <a:lnTo>
                  <a:pt x="4042942" y="1091081"/>
                </a:lnTo>
                <a:lnTo>
                  <a:pt x="3302844" y="1091081"/>
                </a:lnTo>
                <a:lnTo>
                  <a:pt x="2971041" y="1625928"/>
                </a:lnTo>
                <a:lnTo>
                  <a:pt x="2862675" y="1650448"/>
                </a:lnTo>
                <a:cubicBezTo>
                  <a:pt x="2616148" y="1693914"/>
                  <a:pt x="2345106" y="1717950"/>
                  <a:pt x="2060597" y="1717950"/>
                </a:cubicBezTo>
                <a:cubicBezTo>
                  <a:pt x="922561" y="1717950"/>
                  <a:pt x="0" y="1333374"/>
                  <a:pt x="0" y="858975"/>
                </a:cubicBezTo>
                <a:cubicBezTo>
                  <a:pt x="0" y="829325"/>
                  <a:pt x="3604" y="800026"/>
                  <a:pt x="10639" y="771150"/>
                </a:cubicBezTo>
                <a:lnTo>
                  <a:pt x="36662" y="700072"/>
                </a:lnTo>
                <a:lnTo>
                  <a:pt x="118542" y="750987"/>
                </a:lnTo>
                <a:cubicBezTo>
                  <a:pt x="362253" y="872742"/>
                  <a:pt x="774972" y="952793"/>
                  <a:pt x="1243087" y="952793"/>
                </a:cubicBezTo>
                <a:cubicBezTo>
                  <a:pt x="1336710" y="952793"/>
                  <a:pt x="1428117" y="949591"/>
                  <a:pt x="1516400" y="943494"/>
                </a:cubicBezTo>
                <a:lnTo>
                  <a:pt x="1709130" y="923301"/>
                </a:lnTo>
                <a:lnTo>
                  <a:pt x="1732487" y="922275"/>
                </a:lnTo>
                <a:lnTo>
                  <a:pt x="1896103" y="900144"/>
                </a:lnTo>
                <a:lnTo>
                  <a:pt x="2085806" y="918732"/>
                </a:lnTo>
                <a:cubicBezTo>
                  <a:pt x="2176025" y="924560"/>
                  <a:pt x="2269437" y="927620"/>
                  <a:pt x="2365113" y="927620"/>
                </a:cubicBezTo>
                <a:cubicBezTo>
                  <a:pt x="3130524" y="927620"/>
                  <a:pt x="3751013" y="731759"/>
                  <a:pt x="3751013" y="490153"/>
                </a:cubicBezTo>
                <a:cubicBezTo>
                  <a:pt x="3751013" y="429752"/>
                  <a:pt x="3712232" y="372209"/>
                  <a:pt x="3642102" y="319871"/>
                </a:cubicBezTo>
                <a:close/>
                <a:moveTo>
                  <a:pt x="2060597" y="0"/>
                </a:moveTo>
                <a:cubicBezTo>
                  <a:pt x="2345106" y="0"/>
                  <a:pt x="2616148" y="24036"/>
                  <a:pt x="2862674" y="67503"/>
                </a:cubicBezTo>
                <a:lnTo>
                  <a:pt x="3088127" y="118514"/>
                </a:lnTo>
                <a:lnTo>
                  <a:pt x="2904568" y="87064"/>
                </a:lnTo>
                <a:cubicBezTo>
                  <a:pt x="2738761" y="64927"/>
                  <a:pt x="2556466" y="52686"/>
                  <a:pt x="2365113" y="52686"/>
                </a:cubicBezTo>
                <a:cubicBezTo>
                  <a:pt x="2269437" y="52686"/>
                  <a:pt x="2176025" y="55746"/>
                  <a:pt x="2085806" y="61574"/>
                </a:cubicBezTo>
                <a:lnTo>
                  <a:pt x="1872736" y="82452"/>
                </a:lnTo>
                <a:lnTo>
                  <a:pt x="1732487" y="65117"/>
                </a:lnTo>
                <a:lnTo>
                  <a:pt x="1675837" y="62628"/>
                </a:lnTo>
                <a:lnTo>
                  <a:pt x="1516400" y="46646"/>
                </a:lnTo>
                <a:lnTo>
                  <a:pt x="1417314" y="43275"/>
                </a:lnTo>
                <a:lnTo>
                  <a:pt x="1447839" y="38618"/>
                </a:lnTo>
                <a:cubicBezTo>
                  <a:pt x="1641409" y="13520"/>
                  <a:pt x="1847216" y="0"/>
                  <a:pt x="2060597" y="0"/>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56" name="LO Unsafe Passed">
            <a:extLst>
              <a:ext uri="{FF2B5EF4-FFF2-40B4-BE49-F238E27FC236}">
                <a16:creationId xmlns:a16="http://schemas.microsoft.com/office/drawing/2014/main" id="{2ECCA76F-55A8-DDFE-1BE4-CCDE5A3D5956}"/>
              </a:ext>
            </a:extLst>
          </p:cNvPr>
          <p:cNvGrpSpPr/>
          <p:nvPr/>
        </p:nvGrpSpPr>
        <p:grpSpPr>
          <a:xfrm rot="10800000">
            <a:off x="4682180" y="2036150"/>
            <a:ext cx="3224822" cy="1359323"/>
            <a:chOff x="8110057" y="2116613"/>
            <a:chExt cx="3224822" cy="1359323"/>
          </a:xfrm>
        </p:grpSpPr>
        <p:sp>
          <p:nvSpPr>
            <p:cNvPr id="57" name="A3 Envelope">
              <a:extLst>
                <a:ext uri="{FF2B5EF4-FFF2-40B4-BE49-F238E27FC236}">
                  <a16:creationId xmlns:a16="http://schemas.microsoft.com/office/drawing/2014/main" id="{7F000A92-0D84-1B56-B1A3-EE1BCDC423B1}"/>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8" name="RO" descr="Joy 22HD Hybrid Loader - Underground Hard Rock Mining - Australia | Komatsu  Mining Corp.">
              <a:extLst>
                <a:ext uri="{FF2B5EF4-FFF2-40B4-BE49-F238E27FC236}">
                  <a16:creationId xmlns:a16="http://schemas.microsoft.com/office/drawing/2014/main" id="{7472BA17-2F68-BE40-9749-8F2A6F846B5E}"/>
                </a:ext>
              </a:extLst>
            </p:cNvPr>
            <p:cNvPicPr/>
            <p:nvPr/>
          </p:nvPicPr>
          <p:blipFill rotWithShape="1">
            <a:blip r:embed="rId3" r:link="rId5">
              <a:extLst>
                <a:ext uri="{BEBA8EAE-BF5A-486C-A8C5-ECC9F3942E4B}">
                  <a14:imgProps xmlns:a14="http://schemas.microsoft.com/office/drawing/2010/main">
                    <a14:imgLayer r:embed="rId10">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320568" y="2662000"/>
            <a:ext cx="3633027" cy="1169551"/>
          </a:xfrm>
          <a:prstGeom prst="rect">
            <a:avLst/>
          </a:prstGeom>
          <a:noFill/>
        </p:spPr>
        <p:txBody>
          <a:bodyPr wrap="square" rtlCol="0">
            <a:spAutoFit/>
          </a:bodyPr>
          <a:lstStyle/>
          <a:p>
            <a:r>
              <a:rPr lang="en-AU" sz="1400" b="1" u="sng" dirty="0"/>
              <a:t>Example Parameters to Consider: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Operating Speed of Machine</a:t>
            </a:r>
          </a:p>
          <a:p>
            <a:pPr marL="285750" indent="-285750">
              <a:buFont typeface="Arial" panose="020B0604020202020204" pitchFamily="34" charset="0"/>
              <a:buChar char="•"/>
            </a:pPr>
            <a:r>
              <a:rPr lang="en-AU" sz="1400" dirty="0"/>
              <a:t>Stopping Distance of Machine</a:t>
            </a:r>
          </a:p>
          <a:p>
            <a:pPr marL="285750" indent="-285750">
              <a:buFont typeface="Arial" panose="020B0604020202020204" pitchFamily="34" charset="0"/>
              <a:buChar char="•"/>
            </a:pPr>
            <a:r>
              <a:rPr lang="en-AU" sz="1400" dirty="0"/>
              <a:t>Width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199776"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vehicle in passing bay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continue on straight course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00468"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 – Zone expanding into passing bay</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00468" y="442212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 Zone expanding into passing bay</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329424"/>
            <a:ext cx="4192750" cy="954107"/>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past intersection</a:t>
            </a:r>
          </a:p>
          <a:p>
            <a:pPr marL="285750" indent="-285750">
              <a:buFont typeface="Arial" panose="020B0604020202020204" pitchFamily="34" charset="0"/>
              <a:buChar char="•"/>
            </a:pPr>
            <a:r>
              <a:rPr lang="en-AU" sz="1400" dirty="0"/>
              <a:t>RO is moving as LO Approaches</a:t>
            </a:r>
          </a:p>
          <a:p>
            <a:pPr marL="285750" indent="-285750">
              <a:buFont typeface="Arial" panose="020B0604020202020204" pitchFamily="34" charset="0"/>
              <a:buChar char="•"/>
            </a:pPr>
            <a:r>
              <a:rPr lang="en-AU" sz="1400" dirty="0"/>
              <a:t>Applicable to curved drives</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78" name="Direction of Travel">
            <a:extLst>
              <a:ext uri="{FF2B5EF4-FFF2-40B4-BE49-F238E27FC236}">
                <a16:creationId xmlns:a16="http://schemas.microsoft.com/office/drawing/2014/main" id="{CB95C403-5E0F-7851-8015-544B15392D0B}"/>
              </a:ext>
            </a:extLst>
          </p:cNvPr>
          <p:cNvSpPr/>
          <p:nvPr/>
        </p:nvSpPr>
        <p:spPr>
          <a:xfrm>
            <a:off x="741680" y="1366520"/>
            <a:ext cx="4156759" cy="5689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Intended Direction of Travel</a:t>
            </a:r>
          </a:p>
        </p:txBody>
      </p:sp>
      <p:grpSp>
        <p:nvGrpSpPr>
          <p:cNvPr id="7" name="Group 6">
            <a:extLst>
              <a:ext uri="{FF2B5EF4-FFF2-40B4-BE49-F238E27FC236}">
                <a16:creationId xmlns:a16="http://schemas.microsoft.com/office/drawing/2014/main" id="{DC044141-477F-71CB-D95F-31184618CA3F}"/>
              </a:ext>
            </a:extLst>
          </p:cNvPr>
          <p:cNvGrpSpPr/>
          <p:nvPr/>
        </p:nvGrpSpPr>
        <p:grpSpPr>
          <a:xfrm>
            <a:off x="5553343" y="4696523"/>
            <a:ext cx="1428750" cy="1781175"/>
            <a:chOff x="5553343" y="4696523"/>
            <a:chExt cx="1428750" cy="1781175"/>
          </a:xfrm>
        </p:grpSpPr>
        <p:pic>
          <p:nvPicPr>
            <p:cNvPr id="5" name="Picture 4">
              <a:extLst>
                <a:ext uri="{FF2B5EF4-FFF2-40B4-BE49-F238E27FC236}">
                  <a16:creationId xmlns:a16="http://schemas.microsoft.com/office/drawing/2014/main" id="{0BE37CED-7A47-CE9A-34B4-EAC4BFFD2EB6}"/>
                </a:ext>
              </a:extLst>
            </p:cNvPr>
            <p:cNvPicPr>
              <a:picLocks noChangeAspect="1"/>
            </p:cNvPicPr>
            <p:nvPr/>
          </p:nvPicPr>
          <p:blipFill>
            <a:blip r:embed="rId11"/>
            <a:stretch>
              <a:fillRect/>
            </a:stretch>
          </p:blipFill>
          <p:spPr>
            <a:xfrm>
              <a:off x="5553343" y="4696523"/>
              <a:ext cx="1428750" cy="1781175"/>
            </a:xfrm>
            <a:prstGeom prst="rect">
              <a:avLst/>
            </a:prstGeom>
          </p:spPr>
        </p:pic>
        <p:sp>
          <p:nvSpPr>
            <p:cNvPr id="4" name="Arrow: Up 3">
              <a:extLst>
                <a:ext uri="{FF2B5EF4-FFF2-40B4-BE49-F238E27FC236}">
                  <a16:creationId xmlns:a16="http://schemas.microsoft.com/office/drawing/2014/main" id="{3634433A-D04F-6A20-8D71-AB5FE98AD8D3}"/>
                </a:ext>
              </a:extLst>
            </p:cNvPr>
            <p:cNvSpPr/>
            <p:nvPr/>
          </p:nvSpPr>
          <p:spPr>
            <a:xfrm rot="19922797">
              <a:off x="6272720" y="5384533"/>
              <a:ext cx="135255" cy="285750"/>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Up 5">
              <a:extLst>
                <a:ext uri="{FF2B5EF4-FFF2-40B4-BE49-F238E27FC236}">
                  <a16:creationId xmlns:a16="http://schemas.microsoft.com/office/drawing/2014/main" id="{1D171C86-C3A6-4D00-42BC-14AFA7E7580A}"/>
                </a:ext>
              </a:extLst>
            </p:cNvPr>
            <p:cNvSpPr/>
            <p:nvPr/>
          </p:nvSpPr>
          <p:spPr>
            <a:xfrm rot="9029942">
              <a:off x="6408554" y="5420656"/>
              <a:ext cx="135255" cy="285750"/>
            </a:xfrm>
            <a:prstGeom prst="up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TextBox 7">
            <a:extLst>
              <a:ext uri="{FF2B5EF4-FFF2-40B4-BE49-F238E27FC236}">
                <a16:creationId xmlns:a16="http://schemas.microsoft.com/office/drawing/2014/main" id="{D2BDEFEE-EDB3-7EBD-784A-DD26F5915DC6}"/>
              </a:ext>
            </a:extLst>
          </p:cNvPr>
          <p:cNvSpPr txBox="1"/>
          <p:nvPr/>
        </p:nvSpPr>
        <p:spPr>
          <a:xfrm>
            <a:off x="7203479" y="4982521"/>
            <a:ext cx="4640864" cy="738664"/>
          </a:xfrm>
          <a:prstGeom prst="rect">
            <a:avLst/>
          </a:prstGeom>
          <a:noFill/>
        </p:spPr>
        <p:txBody>
          <a:bodyPr wrap="square" rtlCol="0">
            <a:spAutoFit/>
          </a:bodyPr>
          <a:lstStyle/>
          <a:p>
            <a:r>
              <a:rPr lang="en-AU" sz="1400" dirty="0"/>
              <a:t>Consideration must be made for the available space in the underground environment.  Passing bays typically have sufficient room for two large vehicles and no more.  </a:t>
            </a:r>
          </a:p>
        </p:txBody>
      </p:sp>
    </p:spTree>
    <p:extLst>
      <p:ext uri="{BB962C8B-B14F-4D97-AF65-F5344CB8AC3E}">
        <p14:creationId xmlns:p14="http://schemas.microsoft.com/office/powerpoint/2010/main" val="29312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mph" presetSubtype="0" repeatCount="indefinite" fill="hold" grpId="0" nodeType="withEffect">
                                  <p:stCondLst>
                                    <p:cond delay="0"/>
                                  </p:stCondLst>
                                  <p:endCondLst>
                                    <p:cond evt="onNext" delay="0">
                                      <p:tgtEl>
                                        <p:sldTgt/>
                                      </p:tgtEl>
                                    </p:cond>
                                  </p:endCondLst>
                                  <p:childTnLst>
                                    <p:anim calcmode="discrete" valueType="str">
                                      <p:cBhvr override="childStyle">
                                        <p:cTn id="10" dur="2000" fill="hold"/>
                                        <p:tgtEl>
                                          <p:spTgt spid="7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2" dur="1000" autoRev="1" fill="remove"/>
                                        <p:tgtEl>
                                          <p:spTgt spid="10"/>
                                        </p:tgtEl>
                                        <p:attrNameLst>
                                          <p:attrName>style.color</p:attrName>
                                        </p:attrNameLst>
                                      </p:cBhvr>
                                      <p:to>
                                        <a:schemeClr val="bg1"/>
                                      </p:to>
                                    </p:animClr>
                                    <p:animClr clrSpc="rgb" dir="cw">
                                      <p:cBhvr>
                                        <p:cTn id="13" dur="1000" autoRev="1" fill="remove"/>
                                        <p:tgtEl>
                                          <p:spTgt spid="10"/>
                                        </p:tgtEl>
                                        <p:attrNameLst>
                                          <p:attrName>fillcolor</p:attrName>
                                        </p:attrNameLst>
                                      </p:cBhvr>
                                      <p:to>
                                        <a:schemeClr val="bg1"/>
                                      </p:to>
                                    </p:animClr>
                                    <p:set>
                                      <p:cBhvr>
                                        <p:cTn id="14" dur="1000" autoRev="1" fill="remove"/>
                                        <p:tgtEl>
                                          <p:spTgt spid="10"/>
                                        </p:tgtEl>
                                        <p:attrNameLst>
                                          <p:attrName>fill.type</p:attrName>
                                        </p:attrNameLst>
                                      </p:cBhvr>
                                      <p:to>
                                        <p:strVal val="solid"/>
                                      </p:to>
                                    </p:set>
                                    <p:set>
                                      <p:cBhvr>
                                        <p:cTn id="15" dur="1000" autoRev="1" fill="remove"/>
                                        <p:tgtEl>
                                          <p:spTgt spid="10"/>
                                        </p:tgtEl>
                                        <p:attrNameLst>
                                          <p:attrName>fill.on</p:attrName>
                                        </p:attrNameLst>
                                      </p:cBhvr>
                                      <p:to>
                                        <p:strVal val="true"/>
                                      </p:to>
                                    </p:set>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par>
                                <p:cTn id="19" presetID="26" presetClass="emph" presetSubtype="0" repeatCount="indefinite" fill="hold" grpId="0" nodeType="withEffect">
                                  <p:stCondLst>
                                    <p:cond delay="250"/>
                                  </p:stCondLst>
                                  <p:endCondLst>
                                    <p:cond evt="onNext" delay="0">
                                      <p:tgtEl>
                                        <p:sldTgt/>
                                      </p:tgtEl>
                                    </p:cond>
                                  </p:end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par>
                                <p:cTn id="22" presetID="1"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000"/>
                            </p:stCondLst>
                            <p:childTnLst>
                              <p:par>
                                <p:cTn id="35" presetID="1" presetClass="exit" presetSubtype="0" fill="hold" nodeType="afterEffect">
                                  <p:stCondLst>
                                    <p:cond delay="2000"/>
                                  </p:stCondLst>
                                  <p:childTnLst>
                                    <p:set>
                                      <p:cBhvr>
                                        <p:cTn id="36" dur="1" fill="hold">
                                          <p:stCondLst>
                                            <p:cond delay="0"/>
                                          </p:stCondLst>
                                        </p:cTn>
                                        <p:tgtEl>
                                          <p:spTgt spid="13"/>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42" presetClass="path" presetSubtype="0" accel="50000" decel="50000" fill="hold" nodeType="afterEffect">
                                  <p:stCondLst>
                                    <p:cond delay="2000"/>
                                  </p:stCondLst>
                                  <p:childTnLst>
                                    <p:animMotion origin="layout" path="M 8.33333E-7 3.7037E-7 L -0.17826 -0.00093 " pathEditMode="relative" rAng="0" ptsTypes="AA">
                                      <p:cBhvr>
                                        <p:cTn id="44" dur="3000" fill="hold"/>
                                        <p:tgtEl>
                                          <p:spTgt spid="24"/>
                                        </p:tgtEl>
                                        <p:attrNameLst>
                                          <p:attrName>ppt_x</p:attrName>
                                          <p:attrName>ppt_y</p:attrName>
                                        </p:attrNameLst>
                                      </p:cBhvr>
                                      <p:rCtr x="-8919" y="-46"/>
                                    </p:animMotion>
                                  </p:childTnLst>
                                </p:cTn>
                              </p:par>
                            </p:childTnLst>
                          </p:cTn>
                        </p:par>
                        <p:par>
                          <p:cTn id="45" fill="hold">
                            <p:stCondLst>
                              <p:cond delay="9000"/>
                            </p:stCondLst>
                            <p:childTnLst>
                              <p:par>
                                <p:cTn id="46" presetID="1" presetClass="exit" presetSubtype="0" fill="hold" nodeType="after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26" presetClass="emph" presetSubtype="0" repeatCount="indefinite" fill="hold" grpId="2" nodeType="withEffect">
                                  <p:stCondLst>
                                    <p:cond delay="0"/>
                                  </p:stCondLst>
                                  <p:endCondLst>
                                    <p:cond evt="onNext" delay="0">
                                      <p:tgtEl>
                                        <p:sldTgt/>
                                      </p:tgtEl>
                                    </p:cond>
                                  </p:endCondLst>
                                  <p:childTnLst>
                                    <p:animEffect transition="out" filter="fade">
                                      <p:cBhvr>
                                        <p:cTn id="53" dur="1000" tmFilter="0, 0; .2, .5; .8, .5; 1, 0"/>
                                        <p:tgtEl>
                                          <p:spTgt spid="42"/>
                                        </p:tgtEl>
                                      </p:cBhvr>
                                    </p:animEffect>
                                    <p:animScale>
                                      <p:cBhvr>
                                        <p:cTn id="54" dur="500" autoRev="1" fill="hold"/>
                                        <p:tgtEl>
                                          <p:spTgt spid="42"/>
                                        </p:tgtEl>
                                      </p:cBhvr>
                                      <p:by x="105000" y="105000"/>
                                    </p:animScale>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2" dur="250" autoRev="1" fill="remove"/>
                                        <p:tgtEl>
                                          <p:spTgt spid="55"/>
                                        </p:tgtEl>
                                        <p:attrNameLst>
                                          <p:attrName>style.color</p:attrName>
                                        </p:attrNameLst>
                                      </p:cBhvr>
                                      <p:to>
                                        <a:schemeClr val="bg1"/>
                                      </p:to>
                                    </p:animClr>
                                    <p:animClr clrSpc="rgb" dir="cw">
                                      <p:cBhvr>
                                        <p:cTn id="63" dur="250" autoRev="1" fill="remove"/>
                                        <p:tgtEl>
                                          <p:spTgt spid="55"/>
                                        </p:tgtEl>
                                        <p:attrNameLst>
                                          <p:attrName>fillcolor</p:attrName>
                                        </p:attrNameLst>
                                      </p:cBhvr>
                                      <p:to>
                                        <a:schemeClr val="bg1"/>
                                      </p:to>
                                    </p:animClr>
                                    <p:set>
                                      <p:cBhvr>
                                        <p:cTn id="64" dur="250" autoRev="1" fill="remove"/>
                                        <p:tgtEl>
                                          <p:spTgt spid="55"/>
                                        </p:tgtEl>
                                        <p:attrNameLst>
                                          <p:attrName>fill.type</p:attrName>
                                        </p:attrNameLst>
                                      </p:cBhvr>
                                      <p:to>
                                        <p:strVal val="solid"/>
                                      </p:to>
                                    </p:set>
                                    <p:set>
                                      <p:cBhvr>
                                        <p:cTn id="65" dur="250" autoRev="1" fill="remove"/>
                                        <p:tgtEl>
                                          <p:spTgt spid="55"/>
                                        </p:tgtEl>
                                        <p:attrNameLst>
                                          <p:attrName>fill.on</p:attrName>
                                        </p:attrNameLst>
                                      </p:cBhvr>
                                      <p:to>
                                        <p:strVal val="true"/>
                                      </p:to>
                                    </p:set>
                                  </p:childTnLst>
                                </p:cTn>
                              </p:par>
                              <p:par>
                                <p:cTn id="66" presetID="1" presetClass="entr" presetSubtype="0" fill="hold" grpId="0" nodeType="withEffect">
                                  <p:stCondLst>
                                    <p:cond delay="4000"/>
                                  </p:stCondLst>
                                  <p:childTnLst>
                                    <p:set>
                                      <p:cBhvr>
                                        <p:cTn id="67" dur="1" fill="hold">
                                          <p:stCondLst>
                                            <p:cond delay="0"/>
                                          </p:stCondLst>
                                        </p:cTn>
                                        <p:tgtEl>
                                          <p:spTgt spid="53"/>
                                        </p:tgtEl>
                                        <p:attrNameLst>
                                          <p:attrName>style.visibility</p:attrName>
                                        </p:attrNameLst>
                                      </p:cBhvr>
                                      <p:to>
                                        <p:strVal val="visible"/>
                                      </p:to>
                                    </p:set>
                                  </p:childTnLst>
                                </p:cTn>
                              </p:par>
                              <p:par>
                                <p:cTn id="68" presetID="1" presetClass="exit" presetSubtype="0" fill="hold" grpId="2" nodeType="withEffect">
                                  <p:stCondLst>
                                    <p:cond delay="4000"/>
                                  </p:stCondLst>
                                  <p:childTnLst>
                                    <p:set>
                                      <p:cBhvr>
                                        <p:cTn id="69" dur="1" fill="hold">
                                          <p:stCondLst>
                                            <p:cond delay="0"/>
                                          </p:stCondLst>
                                        </p:cTn>
                                        <p:tgtEl>
                                          <p:spTgt spid="55"/>
                                        </p:tgtEl>
                                        <p:attrNameLst>
                                          <p:attrName>style.visibility</p:attrName>
                                        </p:attrNameLst>
                                      </p:cBhvr>
                                      <p:to>
                                        <p:strVal val="hidden"/>
                                      </p:to>
                                    </p:set>
                                  </p:childTnLst>
                                </p:cTn>
                              </p:par>
                              <p:par>
                                <p:cTn id="70" presetID="42" presetClass="path" presetSubtype="0" accel="50000" decel="50000" fill="hold" nodeType="withEffect">
                                  <p:stCondLst>
                                    <p:cond delay="4000"/>
                                  </p:stCondLst>
                                  <p:childTnLst>
                                    <p:animMotion origin="layout" path="M 4.58333E-6 4.81481E-6 L -0.06589 0.00069 " pathEditMode="relative" rAng="0" ptsTypes="AA">
                                      <p:cBhvr>
                                        <p:cTn id="71" dur="2000" fill="hold"/>
                                        <p:tgtEl>
                                          <p:spTgt spid="44"/>
                                        </p:tgtEl>
                                        <p:attrNameLst>
                                          <p:attrName>ppt_x</p:attrName>
                                          <p:attrName>ppt_y</p:attrName>
                                        </p:attrNameLst>
                                      </p:cBhvr>
                                      <p:rCtr x="-3294" y="23"/>
                                    </p:animMotion>
                                  </p:childTnLst>
                                </p:cTn>
                              </p:par>
                              <p:par>
                                <p:cTn id="72" presetID="42" presetClass="path" presetSubtype="0" accel="50000" decel="50000" fill="hold" grpId="1" nodeType="withEffect">
                                  <p:stCondLst>
                                    <p:cond delay="4000"/>
                                  </p:stCondLst>
                                  <p:childTnLst>
                                    <p:animMotion origin="layout" path="M 2.29167E-6 4.81481E-6 L -0.06289 -0.00232 " pathEditMode="relative" rAng="0" ptsTypes="AA">
                                      <p:cBhvr>
                                        <p:cTn id="73" dur="2000" fill="hold"/>
                                        <p:tgtEl>
                                          <p:spTgt spid="53"/>
                                        </p:tgtEl>
                                        <p:attrNameLst>
                                          <p:attrName>ppt_x</p:attrName>
                                          <p:attrName>ppt_y</p:attrName>
                                        </p:attrNameLst>
                                      </p:cBhvr>
                                      <p:rCtr x="-3151" y="-116"/>
                                    </p:animMotion>
                                  </p:childTnLst>
                                </p:cTn>
                              </p:par>
                              <p:par>
                                <p:cTn id="74" presetID="35" presetClass="emph" presetSubtype="0" repeatCount="indefinite" fill="hold" grpId="2" nodeType="withEffect">
                                  <p:stCondLst>
                                    <p:cond delay="4000"/>
                                  </p:stCondLst>
                                  <p:endCondLst>
                                    <p:cond evt="onNext" delay="0">
                                      <p:tgtEl>
                                        <p:sldTgt/>
                                      </p:tgtEl>
                                    </p:cond>
                                  </p:endCondLst>
                                  <p:childTnLst>
                                    <p:anim calcmode="discrete" valueType="str">
                                      <p:cBhvr>
                                        <p:cTn id="75" dur="500" fill="hold"/>
                                        <p:tgtEl>
                                          <p:spTgt spid="53"/>
                                        </p:tgtEl>
                                        <p:attrNameLst>
                                          <p:attrName>style.visibility</p:attrName>
                                        </p:attrNameLst>
                                      </p:cBhvr>
                                      <p:tavLst>
                                        <p:tav tm="0">
                                          <p:val>
                                            <p:strVal val="hidden"/>
                                          </p:val>
                                        </p:tav>
                                        <p:tav tm="50000">
                                          <p:val>
                                            <p:strVal val="visible"/>
                                          </p:val>
                                        </p:tav>
                                      </p:tavLst>
                                    </p:anim>
                                  </p:childTnLst>
                                </p:cTn>
                              </p:par>
                            </p:childTnLst>
                          </p:cTn>
                        </p:par>
                        <p:par>
                          <p:cTn id="76" fill="hold">
                            <p:stCondLst>
                              <p:cond delay="15000"/>
                            </p:stCondLst>
                            <p:childTnLst>
                              <p:par>
                                <p:cTn id="77" presetID="1" presetClass="exit" presetSubtype="0" fill="hold" nodeType="afterEffect">
                                  <p:stCondLst>
                                    <p:cond delay="0"/>
                                  </p:stCondLst>
                                  <p:childTnLst>
                                    <p:set>
                                      <p:cBhvr>
                                        <p:cTn id="78" dur="1" fill="hold">
                                          <p:stCondLst>
                                            <p:cond delay="0"/>
                                          </p:stCondLst>
                                        </p:cTn>
                                        <p:tgtEl>
                                          <p:spTgt spid="4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26" presetClass="emph" presetSubtype="0" repeatCount="indefinite" fill="hold" grpId="1" nodeType="withEffect">
                                  <p:stCondLst>
                                    <p:cond delay="0"/>
                                  </p:stCondLst>
                                  <p:endCondLst>
                                    <p:cond evt="onNext" delay="0">
                                      <p:tgtEl>
                                        <p:sldTgt/>
                                      </p:tgtEl>
                                    </p:cond>
                                  </p:end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par>
                                <p:cTn id="9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5" dur="250" autoRev="1" fill="remove"/>
                                        <p:tgtEl>
                                          <p:spTgt spid="67"/>
                                        </p:tgtEl>
                                        <p:attrNameLst>
                                          <p:attrName>style.color</p:attrName>
                                        </p:attrNameLst>
                                      </p:cBhvr>
                                      <p:to>
                                        <a:schemeClr val="bg1"/>
                                      </p:to>
                                    </p:animClr>
                                    <p:animClr clrSpc="rgb" dir="cw">
                                      <p:cBhvr>
                                        <p:cTn id="96" dur="250" autoRev="1" fill="remove"/>
                                        <p:tgtEl>
                                          <p:spTgt spid="67"/>
                                        </p:tgtEl>
                                        <p:attrNameLst>
                                          <p:attrName>fillcolor</p:attrName>
                                        </p:attrNameLst>
                                      </p:cBhvr>
                                      <p:to>
                                        <a:schemeClr val="bg1"/>
                                      </p:to>
                                    </p:animClr>
                                    <p:set>
                                      <p:cBhvr>
                                        <p:cTn id="97" dur="250" autoRev="1" fill="remove"/>
                                        <p:tgtEl>
                                          <p:spTgt spid="67"/>
                                        </p:tgtEl>
                                        <p:attrNameLst>
                                          <p:attrName>fill.type</p:attrName>
                                        </p:attrNameLst>
                                      </p:cBhvr>
                                      <p:to>
                                        <p:strVal val="solid"/>
                                      </p:to>
                                    </p:set>
                                    <p:set>
                                      <p:cBhvr>
                                        <p:cTn id="98" dur="250" autoRev="1" fill="remove"/>
                                        <p:tgtEl>
                                          <p:spTgt spid="67"/>
                                        </p:tgtEl>
                                        <p:attrNameLst>
                                          <p:attrName>fill.on</p:attrName>
                                        </p:attrNameLst>
                                      </p:cBhvr>
                                      <p:to>
                                        <p:strVal val="true"/>
                                      </p:to>
                                    </p:set>
                                  </p:childTnLst>
                                </p:cTn>
                              </p:par>
                              <p:par>
                                <p:cTn id="99" presetID="35" presetClass="emph" presetSubtype="0" repeatCount="indefinite" fill="hold" grpId="1" nodeType="withEffect">
                                  <p:stCondLst>
                                    <p:cond delay="0"/>
                                  </p:stCondLst>
                                  <p:endCondLst>
                                    <p:cond evt="onNext" delay="0">
                                      <p:tgtEl>
                                        <p:sldTgt/>
                                      </p:tgtEl>
                                    </p:cond>
                                  </p:endCondLst>
                                  <p:childTnLst>
                                    <p:anim calcmode="discrete" valueType="str">
                                      <p:cBhvr>
                                        <p:cTn id="100" dur="500" fill="hold"/>
                                        <p:tgtEl>
                                          <p:spTgt spid="54"/>
                                        </p:tgtEl>
                                        <p:attrNameLst>
                                          <p:attrName>style.visibility</p:attrName>
                                        </p:attrNameLst>
                                      </p:cBhvr>
                                      <p:tavLst>
                                        <p:tav tm="0">
                                          <p:val>
                                            <p:strVal val="hidden"/>
                                          </p:val>
                                        </p:tav>
                                        <p:tav tm="50000">
                                          <p:val>
                                            <p:strVal val="visible"/>
                                          </p:val>
                                        </p:tav>
                                      </p:tavLst>
                                    </p:anim>
                                  </p:childTnLst>
                                </p:cTn>
                              </p:par>
                              <p:par>
                                <p:cTn id="101" presetID="1" presetClass="exit"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20" grpId="0" animBg="1"/>
      <p:bldP spid="20" grpId="1" animBg="1"/>
      <p:bldP spid="55" grpId="0" animBg="1"/>
      <p:bldP spid="55" grpId="1" animBg="1"/>
      <p:bldP spid="55" grpId="2" animBg="1"/>
      <p:bldP spid="53" grpId="0" animBg="1"/>
      <p:bldP spid="53" grpId="1" animBg="1"/>
      <p:bldP spid="53" grpId="2" animBg="1"/>
      <p:bldP spid="54" grpId="0" animBg="1"/>
      <p:bldP spid="54" grpId="1" animBg="1"/>
      <p:bldP spid="67" grpId="0" animBg="1"/>
      <p:bldP spid="67"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78"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a:spAutoFit/>
          </a:bodyPr>
          <a:lstStyle/>
          <a:p>
            <a:r>
              <a:rPr lang="en-US" sz="2800" b="1" dirty="0">
                <a:solidFill>
                  <a:schemeClr val="tx1">
                    <a:lumMod val="75000"/>
                    <a:lumOff val="25000"/>
                  </a:schemeClr>
                </a:solidFill>
                <a:latin typeface="+mj-lt"/>
                <a:cs typeface="Poppins" panose="00000500000000000000" pitchFamily="2" charset="0"/>
              </a:rPr>
              <a:t>Failure Mode 5 – False Trigger</a:t>
            </a:r>
          </a:p>
          <a:p>
            <a:r>
              <a:rPr lang="en-US" sz="2800" dirty="0">
                <a:solidFill>
                  <a:schemeClr val="accent2"/>
                </a:solidFill>
                <a:latin typeface="+mj-lt"/>
                <a:cs typeface="Poppins" panose="00000500000000000000" pitchFamily="2" charset="0"/>
              </a:rPr>
              <a:t>Vehicle deliberately approaching another vehicle</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ain Roadway">
            <a:extLst>
              <a:ext uri="{FF2B5EF4-FFF2-40B4-BE49-F238E27FC236}">
                <a16:creationId xmlns:a16="http://schemas.microsoft.com/office/drawing/2014/main" id="{09641CEE-6258-F546-2A69-C478A33DA14A}"/>
              </a:ext>
            </a:extLst>
          </p:cNvPr>
          <p:cNvSpPr/>
          <p:nvPr/>
        </p:nvSpPr>
        <p:spPr>
          <a:xfrm>
            <a:off x="4963065" y="2197791"/>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5891" y="94894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6589" y="108302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6589" y="108293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8" name="RO Static Unsafe">
            <a:extLst>
              <a:ext uri="{FF2B5EF4-FFF2-40B4-BE49-F238E27FC236}">
                <a16:creationId xmlns:a16="http://schemas.microsoft.com/office/drawing/2014/main" id="{A421798A-B687-9795-D8BE-7B42D1F94CEE}"/>
              </a:ext>
            </a:extLst>
          </p:cNvPr>
          <p:cNvGrpSpPr/>
          <p:nvPr/>
        </p:nvGrpSpPr>
        <p:grpSpPr>
          <a:xfrm>
            <a:off x="8605243" y="951948"/>
            <a:ext cx="3224822" cy="1359323"/>
            <a:chOff x="8110057" y="2116613"/>
            <a:chExt cx="3224822" cy="1359323"/>
          </a:xfrm>
        </p:grpSpPr>
        <p:sp>
          <p:nvSpPr>
            <p:cNvPr id="24" name="A3 Envelope">
              <a:extLst>
                <a:ext uri="{FF2B5EF4-FFF2-40B4-BE49-F238E27FC236}">
                  <a16:creationId xmlns:a16="http://schemas.microsoft.com/office/drawing/2014/main" id="{F013BB13-5C84-0C14-E0A3-837084A1292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0" name="RO" descr="Joy 22HD Hybrid Loader - Underground Hard Rock Mining - Australia | Komatsu  Mining Corp.">
              <a:extLst>
                <a:ext uri="{FF2B5EF4-FFF2-40B4-BE49-F238E27FC236}">
                  <a16:creationId xmlns:a16="http://schemas.microsoft.com/office/drawing/2014/main" id="{2427A03F-6EE1-9DAA-9A03-CAD1B2196B1B}"/>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1" name="A2 Static Envelope">
            <a:extLst>
              <a:ext uri="{FF2B5EF4-FFF2-40B4-BE49-F238E27FC236}">
                <a16:creationId xmlns:a16="http://schemas.microsoft.com/office/drawing/2014/main" id="{C1D317EC-A3BD-46E4-841F-2A4EF43FD9A3}"/>
              </a:ext>
            </a:extLst>
          </p:cNvPr>
          <p:cNvSpPr/>
          <p:nvPr/>
        </p:nvSpPr>
        <p:spPr>
          <a:xfrm>
            <a:off x="8310955" y="1068050"/>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D7A86293-D0DF-3836-C25D-C4E56259DD45}"/>
              </a:ext>
            </a:extLst>
          </p:cNvPr>
          <p:cNvGrpSpPr/>
          <p:nvPr/>
        </p:nvGrpSpPr>
        <p:grpSpPr>
          <a:xfrm>
            <a:off x="7970349" y="947936"/>
            <a:ext cx="3865175" cy="1359323"/>
            <a:chOff x="8159209" y="2014782"/>
            <a:chExt cx="3865175" cy="1359323"/>
          </a:xfrm>
        </p:grpSpPr>
        <p:sp>
          <p:nvSpPr>
            <p:cNvPr id="36" name="A2 Envelope">
              <a:extLst>
                <a:ext uri="{FF2B5EF4-FFF2-40B4-BE49-F238E27FC236}">
                  <a16:creationId xmlns:a16="http://schemas.microsoft.com/office/drawing/2014/main" id="{0F51CB69-B453-3F4C-FF38-B9FBF901E681}"/>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B6035562-152A-D5A1-8030-F65AB3BD89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16D7743A-6C10-B67E-F72E-F48A100969C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35EDC28F-5BAA-B4D1-B47E-0B05AE05D79B}"/>
              </a:ext>
            </a:extLst>
          </p:cNvPr>
          <p:cNvGrpSpPr/>
          <p:nvPr/>
        </p:nvGrpSpPr>
        <p:grpSpPr>
          <a:xfrm>
            <a:off x="6957920" y="948949"/>
            <a:ext cx="3224822" cy="1359323"/>
            <a:chOff x="1969612" y="2047931"/>
            <a:chExt cx="3224822" cy="1359323"/>
          </a:xfrm>
        </p:grpSpPr>
        <p:sp>
          <p:nvSpPr>
            <p:cNvPr id="41" name="x A3 Envelope">
              <a:extLst>
                <a:ext uri="{FF2B5EF4-FFF2-40B4-BE49-F238E27FC236}">
                  <a16:creationId xmlns:a16="http://schemas.microsoft.com/office/drawing/2014/main" id="{2B1AE6E9-B4FC-F4F4-3598-108E1023DC43}"/>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7067143C-7CA4-5A35-7BDD-5262732EC28C}"/>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54E6A5DC-C1AE-3B44-CBC1-EEA42B504C12}"/>
              </a:ext>
            </a:extLst>
          </p:cNvPr>
          <p:cNvSpPr/>
          <p:nvPr/>
        </p:nvSpPr>
        <p:spPr>
          <a:xfrm>
            <a:off x="6318647" y="1170745"/>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DB2A7878-37A2-EC0E-A227-34F72E6A1785}"/>
              </a:ext>
            </a:extLst>
          </p:cNvPr>
          <p:cNvSpPr/>
          <p:nvPr/>
        </p:nvSpPr>
        <p:spPr>
          <a:xfrm>
            <a:off x="6317173" y="1169805"/>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3" name="A3 Envelope">
            <a:extLst>
              <a:ext uri="{FF2B5EF4-FFF2-40B4-BE49-F238E27FC236}">
                <a16:creationId xmlns:a16="http://schemas.microsoft.com/office/drawing/2014/main" id="{AB47AD59-02D1-706E-1D51-677DAD64CE50}"/>
              </a:ext>
            </a:extLst>
          </p:cNvPr>
          <p:cNvSpPr/>
          <p:nvPr/>
        </p:nvSpPr>
        <p:spPr>
          <a:xfrm>
            <a:off x="6095030" y="1167964"/>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6287480" y="9367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intentionally approaching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approach and stop at short proximity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984" y="442212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329424"/>
            <a:ext cx="3187179"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is Reversing on approach</a:t>
            </a:r>
          </a:p>
          <a:p>
            <a:pPr marL="285750" indent="-285750">
              <a:buFont typeface="Arial" panose="020B0604020202020204" pitchFamily="34" charset="0"/>
              <a:buChar char="•"/>
            </a:pPr>
            <a:r>
              <a:rPr lang="en-AU" sz="1400" dirty="0"/>
              <a:t>Applies to “at grade” loading and dissimilar grade loading</a:t>
            </a:r>
          </a:p>
          <a:p>
            <a:pPr marL="285750" indent="-285750">
              <a:buFont typeface="Arial" panose="020B0604020202020204" pitchFamily="34" charset="0"/>
              <a:buChar char="•"/>
            </a:pPr>
            <a:r>
              <a:rPr lang="en-AU" sz="1400" dirty="0"/>
              <a:t>Truck can be loaded from side or rear</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14" name="Truck">
            <a:extLst>
              <a:ext uri="{FF2B5EF4-FFF2-40B4-BE49-F238E27FC236}">
                <a16:creationId xmlns:a16="http://schemas.microsoft.com/office/drawing/2014/main" id="{8A8D0D0A-3EA7-EA2D-BC7A-E6666CED57EE}"/>
              </a:ext>
            </a:extLst>
          </p:cNvPr>
          <p:cNvPicPr>
            <a:picLocks noChangeAspect="1"/>
          </p:cNvPicPr>
          <p:nvPr/>
        </p:nvPicPr>
        <p:blipFill>
          <a:blip r:embed="rId8"/>
          <a:stretch>
            <a:fillRect/>
          </a:stretch>
        </p:blipFill>
        <p:spPr>
          <a:xfrm rot="10800000">
            <a:off x="5635656" y="1109291"/>
            <a:ext cx="791390" cy="2426929"/>
          </a:xfrm>
          <a:prstGeom prst="rect">
            <a:avLst/>
          </a:prstGeom>
        </p:spPr>
      </p:pic>
      <p:sp>
        <p:nvSpPr>
          <p:cNvPr id="4" name="TB Common Variations">
            <a:extLst>
              <a:ext uri="{FF2B5EF4-FFF2-40B4-BE49-F238E27FC236}">
                <a16:creationId xmlns:a16="http://schemas.microsoft.com/office/drawing/2014/main" id="{78FEC721-FDB9-A933-6522-A778ACEBC303}"/>
              </a:ext>
            </a:extLst>
          </p:cNvPr>
          <p:cNvSpPr txBox="1"/>
          <p:nvPr/>
        </p:nvSpPr>
        <p:spPr>
          <a:xfrm>
            <a:off x="3576055" y="5377083"/>
            <a:ext cx="4192750" cy="1384995"/>
          </a:xfrm>
          <a:prstGeom prst="rect">
            <a:avLst/>
          </a:prstGeom>
          <a:noFill/>
        </p:spPr>
        <p:txBody>
          <a:bodyPr wrap="square" rtlCol="0">
            <a:spAutoFit/>
          </a:bodyPr>
          <a:lstStyle/>
          <a:p>
            <a:r>
              <a:rPr lang="en-AU" sz="1400" b="1" u="sng" dirty="0"/>
              <a:t>Common Examples</a:t>
            </a:r>
          </a:p>
          <a:p>
            <a:pPr marL="285750" indent="-285750">
              <a:buFont typeface="Arial" panose="020B0604020202020204" pitchFamily="34" charset="0"/>
              <a:buChar char="•"/>
            </a:pPr>
            <a:r>
              <a:rPr lang="en-AU" sz="1400" dirty="0"/>
              <a:t>LHD loading a Truck</a:t>
            </a:r>
          </a:p>
          <a:p>
            <a:pPr marL="285750" indent="-285750">
              <a:buFont typeface="Arial" panose="020B0604020202020204" pitchFamily="34" charset="0"/>
              <a:buChar char="•"/>
            </a:pPr>
            <a:r>
              <a:rPr lang="en-AU" sz="1400" dirty="0"/>
              <a:t>Agitator transferring to Shotcrete Spray Rig</a:t>
            </a:r>
          </a:p>
          <a:p>
            <a:pPr marL="285750" indent="-285750">
              <a:buFont typeface="Arial" panose="020B0604020202020204" pitchFamily="34" charset="0"/>
              <a:buChar char="•"/>
            </a:pPr>
            <a:r>
              <a:rPr lang="en-AU" sz="1400" dirty="0"/>
              <a:t>Service Vehicle performing a service on HV</a:t>
            </a:r>
          </a:p>
          <a:p>
            <a:pPr marL="285750" indent="-285750">
              <a:buFont typeface="Arial" panose="020B0604020202020204" pitchFamily="34" charset="0"/>
              <a:buChar char="•"/>
            </a:pPr>
            <a:r>
              <a:rPr lang="en-AU" sz="1400" dirty="0"/>
              <a:t>Fuel Truck approaching to Fuel</a:t>
            </a:r>
          </a:p>
          <a:p>
            <a:pPr marL="285750" indent="-285750">
              <a:buFont typeface="Arial" panose="020B0604020202020204" pitchFamily="34" charset="0"/>
              <a:buChar char="•"/>
            </a:pPr>
            <a:r>
              <a:rPr lang="en-AU" sz="1400" dirty="0"/>
              <a:t>HV reversing to HV to attach for Towing</a:t>
            </a:r>
          </a:p>
        </p:txBody>
      </p:sp>
      <p:pic>
        <p:nvPicPr>
          <p:cNvPr id="6" name="Picture 5">
            <a:extLst>
              <a:ext uri="{FF2B5EF4-FFF2-40B4-BE49-F238E27FC236}">
                <a16:creationId xmlns:a16="http://schemas.microsoft.com/office/drawing/2014/main" id="{8CCFA9AD-6411-4A54-7F24-697D6E19F0FC}"/>
              </a:ext>
            </a:extLst>
          </p:cNvPr>
          <p:cNvPicPr>
            <a:picLocks noChangeAspect="1"/>
          </p:cNvPicPr>
          <p:nvPr/>
        </p:nvPicPr>
        <p:blipFill>
          <a:blip r:embed="rId9"/>
          <a:stretch>
            <a:fillRect/>
          </a:stretch>
        </p:blipFill>
        <p:spPr>
          <a:xfrm>
            <a:off x="9668557" y="2770792"/>
            <a:ext cx="2405678" cy="1597743"/>
          </a:xfrm>
          <a:prstGeom prst="rect">
            <a:avLst/>
          </a:prstGeom>
        </p:spPr>
      </p:pic>
      <p:sp>
        <p:nvSpPr>
          <p:cNvPr id="22" name="TextBox 21">
            <a:extLst>
              <a:ext uri="{FF2B5EF4-FFF2-40B4-BE49-F238E27FC236}">
                <a16:creationId xmlns:a16="http://schemas.microsoft.com/office/drawing/2014/main" id="{564310FB-EF10-4DB9-5779-0470021EE75A}"/>
              </a:ext>
            </a:extLst>
          </p:cNvPr>
          <p:cNvSpPr txBox="1"/>
          <p:nvPr/>
        </p:nvSpPr>
        <p:spPr>
          <a:xfrm>
            <a:off x="7892124" y="4510319"/>
            <a:ext cx="4036695" cy="1169551"/>
          </a:xfrm>
          <a:prstGeom prst="rect">
            <a:avLst/>
          </a:prstGeom>
          <a:noFill/>
        </p:spPr>
        <p:txBody>
          <a:bodyPr wrap="square" rtlCol="0">
            <a:spAutoFit/>
          </a:bodyPr>
          <a:lstStyle/>
          <a:p>
            <a:r>
              <a:rPr lang="en-AU" sz="1400" dirty="0"/>
              <a:t>Trucks can be loaded at the same grade or in dedicated Truck Loading Bays where the truck is lower than the loader.  For the latter, consideration must be made for the normal circumstance where other vehicles can pass the truck.</a:t>
            </a:r>
          </a:p>
        </p:txBody>
      </p:sp>
      <p:grpSp>
        <p:nvGrpSpPr>
          <p:cNvPr id="25" name="Group 24">
            <a:extLst>
              <a:ext uri="{FF2B5EF4-FFF2-40B4-BE49-F238E27FC236}">
                <a16:creationId xmlns:a16="http://schemas.microsoft.com/office/drawing/2014/main" id="{071639F7-89FC-A87F-4B44-CD4D96C9D40A}"/>
              </a:ext>
            </a:extLst>
          </p:cNvPr>
          <p:cNvGrpSpPr/>
          <p:nvPr/>
        </p:nvGrpSpPr>
        <p:grpSpPr>
          <a:xfrm>
            <a:off x="7482398" y="2791844"/>
            <a:ext cx="2060920" cy="1688272"/>
            <a:chOff x="7482398" y="2791844"/>
            <a:chExt cx="2060920" cy="1688272"/>
          </a:xfrm>
        </p:grpSpPr>
        <p:pic>
          <p:nvPicPr>
            <p:cNvPr id="8" name="Picture 7">
              <a:extLst>
                <a:ext uri="{FF2B5EF4-FFF2-40B4-BE49-F238E27FC236}">
                  <a16:creationId xmlns:a16="http://schemas.microsoft.com/office/drawing/2014/main" id="{5FF1833E-6EBF-4B84-21D7-26DED978A967}"/>
                </a:ext>
              </a:extLst>
            </p:cNvPr>
            <p:cNvPicPr>
              <a:picLocks noChangeAspect="1"/>
            </p:cNvPicPr>
            <p:nvPr/>
          </p:nvPicPr>
          <p:blipFill>
            <a:blip r:embed="rId10"/>
            <a:stretch>
              <a:fillRect/>
            </a:stretch>
          </p:blipFill>
          <p:spPr>
            <a:xfrm>
              <a:off x="7482398" y="2791844"/>
              <a:ext cx="1961866" cy="1688272"/>
            </a:xfrm>
            <a:prstGeom prst="rect">
              <a:avLst/>
            </a:prstGeom>
          </p:spPr>
        </p:pic>
        <p:sp>
          <p:nvSpPr>
            <p:cNvPr id="15" name="Rectangle 14">
              <a:extLst>
                <a:ext uri="{FF2B5EF4-FFF2-40B4-BE49-F238E27FC236}">
                  <a16:creationId xmlns:a16="http://schemas.microsoft.com/office/drawing/2014/main" id="{E9729D43-5FDF-9469-49FF-3128F8521ADA}"/>
                </a:ext>
              </a:extLst>
            </p:cNvPr>
            <p:cNvSpPr/>
            <p:nvPr/>
          </p:nvSpPr>
          <p:spPr>
            <a:xfrm rot="19240186">
              <a:off x="8987801" y="3580734"/>
              <a:ext cx="309955" cy="11049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Arrow: Up 16">
              <a:extLst>
                <a:ext uri="{FF2B5EF4-FFF2-40B4-BE49-F238E27FC236}">
                  <a16:creationId xmlns:a16="http://schemas.microsoft.com/office/drawing/2014/main" id="{D8640DE1-863E-D9C1-35F6-74FFCC619F99}"/>
                </a:ext>
              </a:extLst>
            </p:cNvPr>
            <p:cNvSpPr/>
            <p:nvPr/>
          </p:nvSpPr>
          <p:spPr>
            <a:xfrm rot="8153357">
              <a:off x="8954387" y="3288919"/>
              <a:ext cx="122839" cy="2381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Freeform: Shape 18">
              <a:extLst>
                <a:ext uri="{FF2B5EF4-FFF2-40B4-BE49-F238E27FC236}">
                  <a16:creationId xmlns:a16="http://schemas.microsoft.com/office/drawing/2014/main" id="{CCCFF9F1-1EA7-34FA-5405-128EBB3AC862}"/>
                </a:ext>
              </a:extLst>
            </p:cNvPr>
            <p:cNvSpPr/>
            <p:nvPr/>
          </p:nvSpPr>
          <p:spPr>
            <a:xfrm>
              <a:off x="8877727" y="2832735"/>
              <a:ext cx="372953" cy="483870"/>
            </a:xfrm>
            <a:custGeom>
              <a:avLst/>
              <a:gdLst>
                <a:gd name="connsiteX0" fmla="*/ 372953 w 372953"/>
                <a:gd name="connsiteY0" fmla="*/ 0 h 483870"/>
                <a:gd name="connsiteX1" fmla="*/ 277703 w 372953"/>
                <a:gd name="connsiteY1" fmla="*/ 83820 h 483870"/>
                <a:gd name="connsiteX2" fmla="*/ 178643 w 372953"/>
                <a:gd name="connsiteY2" fmla="*/ 173355 h 483870"/>
                <a:gd name="connsiteX3" fmla="*/ 83393 w 372953"/>
                <a:gd name="connsiteY3" fmla="*/ 262890 h 483870"/>
                <a:gd name="connsiteX4" fmla="*/ 18623 w 372953"/>
                <a:gd name="connsiteY4" fmla="*/ 337185 h 483870"/>
                <a:gd name="connsiteX5" fmla="*/ 1478 w 372953"/>
                <a:gd name="connsiteY5" fmla="*/ 409575 h 483870"/>
                <a:gd name="connsiteX6" fmla="*/ 49103 w 372953"/>
                <a:gd name="connsiteY6" fmla="*/ 48387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53" h="483870">
                  <a:moveTo>
                    <a:pt x="372953" y="0"/>
                  </a:moveTo>
                  <a:lnTo>
                    <a:pt x="277703" y="83820"/>
                  </a:lnTo>
                  <a:cubicBezTo>
                    <a:pt x="245318" y="112713"/>
                    <a:pt x="211028" y="143510"/>
                    <a:pt x="178643" y="173355"/>
                  </a:cubicBezTo>
                  <a:cubicBezTo>
                    <a:pt x="146258" y="203200"/>
                    <a:pt x="110063" y="235585"/>
                    <a:pt x="83393" y="262890"/>
                  </a:cubicBezTo>
                  <a:cubicBezTo>
                    <a:pt x="56723" y="290195"/>
                    <a:pt x="32275" y="312738"/>
                    <a:pt x="18623" y="337185"/>
                  </a:cubicBezTo>
                  <a:cubicBezTo>
                    <a:pt x="4971" y="361632"/>
                    <a:pt x="-3602" y="385127"/>
                    <a:pt x="1478" y="409575"/>
                  </a:cubicBezTo>
                  <a:cubicBezTo>
                    <a:pt x="6558" y="434023"/>
                    <a:pt x="27830" y="458946"/>
                    <a:pt x="49103" y="48387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rrow: Up 19">
              <a:extLst>
                <a:ext uri="{FF2B5EF4-FFF2-40B4-BE49-F238E27FC236}">
                  <a16:creationId xmlns:a16="http://schemas.microsoft.com/office/drawing/2014/main" id="{3107EDEA-EFE2-B793-E432-311355F0D6E8}"/>
                </a:ext>
              </a:extLst>
            </p:cNvPr>
            <p:cNvSpPr/>
            <p:nvPr/>
          </p:nvSpPr>
          <p:spPr>
            <a:xfrm rot="19017343">
              <a:off x="8304303" y="3580116"/>
              <a:ext cx="134905" cy="243840"/>
            </a:xfrm>
            <a:prstGeom prs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Freeform: Shape 20">
              <a:extLst>
                <a:ext uri="{FF2B5EF4-FFF2-40B4-BE49-F238E27FC236}">
                  <a16:creationId xmlns:a16="http://schemas.microsoft.com/office/drawing/2014/main" id="{FAE96FF8-56A8-B71F-D474-DBBA5C334BE2}"/>
                </a:ext>
              </a:extLst>
            </p:cNvPr>
            <p:cNvSpPr/>
            <p:nvPr/>
          </p:nvSpPr>
          <p:spPr>
            <a:xfrm>
              <a:off x="8454390" y="3787140"/>
              <a:ext cx="613410" cy="681990"/>
            </a:xfrm>
            <a:custGeom>
              <a:avLst/>
              <a:gdLst>
                <a:gd name="connsiteX0" fmla="*/ 613410 w 613410"/>
                <a:gd name="connsiteY0" fmla="*/ 681990 h 681990"/>
                <a:gd name="connsiteX1" fmla="*/ 483870 w 613410"/>
                <a:gd name="connsiteY1" fmla="*/ 541020 h 681990"/>
                <a:gd name="connsiteX2" fmla="*/ 365760 w 613410"/>
                <a:gd name="connsiteY2" fmla="*/ 401955 h 681990"/>
                <a:gd name="connsiteX3" fmla="*/ 299085 w 613410"/>
                <a:gd name="connsiteY3" fmla="*/ 306705 h 681990"/>
                <a:gd name="connsiteX4" fmla="*/ 220980 w 613410"/>
                <a:gd name="connsiteY4" fmla="*/ 228600 h 681990"/>
                <a:gd name="connsiteX5" fmla="*/ 89535 w 613410"/>
                <a:gd name="connsiteY5" fmla="*/ 123825 h 681990"/>
                <a:gd name="connsiteX6" fmla="*/ 0 w 613410"/>
                <a:gd name="connsiteY6" fmla="*/ 0 h 68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10" h="681990">
                  <a:moveTo>
                    <a:pt x="613410" y="681990"/>
                  </a:moveTo>
                  <a:cubicBezTo>
                    <a:pt x="569277" y="634841"/>
                    <a:pt x="525145" y="587692"/>
                    <a:pt x="483870" y="541020"/>
                  </a:cubicBezTo>
                  <a:cubicBezTo>
                    <a:pt x="442595" y="494347"/>
                    <a:pt x="396557" y="441007"/>
                    <a:pt x="365760" y="401955"/>
                  </a:cubicBezTo>
                  <a:cubicBezTo>
                    <a:pt x="334963" y="362903"/>
                    <a:pt x="323215" y="335597"/>
                    <a:pt x="299085" y="306705"/>
                  </a:cubicBezTo>
                  <a:cubicBezTo>
                    <a:pt x="274955" y="277813"/>
                    <a:pt x="255905" y="259080"/>
                    <a:pt x="220980" y="228600"/>
                  </a:cubicBezTo>
                  <a:cubicBezTo>
                    <a:pt x="186055" y="198120"/>
                    <a:pt x="126365" y="161925"/>
                    <a:pt x="89535" y="123825"/>
                  </a:cubicBezTo>
                  <a:cubicBezTo>
                    <a:pt x="52705" y="85725"/>
                    <a:pt x="26352" y="42862"/>
                    <a:pt x="0" y="0"/>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31548835-39AC-7FD6-EF68-F7392CCA5459}"/>
                </a:ext>
              </a:extLst>
            </p:cNvPr>
            <p:cNvSpPr txBox="1"/>
            <p:nvPr/>
          </p:nvSpPr>
          <p:spPr>
            <a:xfrm>
              <a:off x="8051309" y="3702036"/>
              <a:ext cx="373457" cy="215444"/>
            </a:xfrm>
            <a:prstGeom prst="rect">
              <a:avLst/>
            </a:prstGeom>
            <a:noFill/>
          </p:spPr>
          <p:txBody>
            <a:bodyPr wrap="square" rtlCol="0">
              <a:spAutoFit/>
            </a:bodyPr>
            <a:lstStyle/>
            <a:p>
              <a:r>
                <a:rPr lang="en-AU" sz="800" b="1" dirty="0"/>
                <a:t>LV</a:t>
              </a:r>
            </a:p>
          </p:txBody>
        </p:sp>
        <p:sp>
          <p:nvSpPr>
            <p:cNvPr id="7" name="TextBox 6">
              <a:extLst>
                <a:ext uri="{FF2B5EF4-FFF2-40B4-BE49-F238E27FC236}">
                  <a16:creationId xmlns:a16="http://schemas.microsoft.com/office/drawing/2014/main" id="{58E0110D-B388-6661-5DF1-2D3D96D16D7F}"/>
                </a:ext>
              </a:extLst>
            </p:cNvPr>
            <p:cNvSpPr txBox="1"/>
            <p:nvPr/>
          </p:nvSpPr>
          <p:spPr>
            <a:xfrm>
              <a:off x="9094808" y="3702036"/>
              <a:ext cx="448510" cy="215444"/>
            </a:xfrm>
            <a:prstGeom prst="rect">
              <a:avLst/>
            </a:prstGeom>
            <a:noFill/>
          </p:spPr>
          <p:txBody>
            <a:bodyPr wrap="square" rtlCol="0">
              <a:spAutoFit/>
            </a:bodyPr>
            <a:lstStyle/>
            <a:p>
              <a:r>
                <a:rPr lang="en-AU" sz="800" b="1" dirty="0"/>
                <a:t>Truck</a:t>
              </a:r>
            </a:p>
          </p:txBody>
        </p:sp>
        <p:sp>
          <p:nvSpPr>
            <p:cNvPr id="16" name="TextBox 15">
              <a:extLst>
                <a:ext uri="{FF2B5EF4-FFF2-40B4-BE49-F238E27FC236}">
                  <a16:creationId xmlns:a16="http://schemas.microsoft.com/office/drawing/2014/main" id="{B7C8AF79-1004-0C21-C5F8-ED7EA5E08B36}"/>
                </a:ext>
              </a:extLst>
            </p:cNvPr>
            <p:cNvSpPr txBox="1"/>
            <p:nvPr/>
          </p:nvSpPr>
          <p:spPr>
            <a:xfrm>
              <a:off x="9045281" y="3198819"/>
              <a:ext cx="448510" cy="215444"/>
            </a:xfrm>
            <a:prstGeom prst="rect">
              <a:avLst/>
            </a:prstGeom>
            <a:noFill/>
          </p:spPr>
          <p:txBody>
            <a:bodyPr wrap="square" rtlCol="0">
              <a:spAutoFit/>
            </a:bodyPr>
            <a:lstStyle/>
            <a:p>
              <a:r>
                <a:rPr lang="en-AU" sz="800" b="1" dirty="0"/>
                <a:t>LHD</a:t>
              </a:r>
            </a:p>
          </p:txBody>
        </p:sp>
      </p:grpSp>
      <p:pic>
        <p:nvPicPr>
          <p:cNvPr id="26" name="Picture 25">
            <a:extLst>
              <a:ext uri="{FF2B5EF4-FFF2-40B4-BE49-F238E27FC236}">
                <a16:creationId xmlns:a16="http://schemas.microsoft.com/office/drawing/2014/main" id="{2638D401-4DDF-0A87-3EBB-7B95E539F091}"/>
              </a:ext>
            </a:extLst>
          </p:cNvPr>
          <p:cNvPicPr>
            <a:picLocks noChangeAspect="1"/>
          </p:cNvPicPr>
          <p:nvPr/>
        </p:nvPicPr>
        <p:blipFill>
          <a:blip r:embed="rId11"/>
          <a:stretch>
            <a:fillRect/>
          </a:stretch>
        </p:blipFill>
        <p:spPr>
          <a:xfrm>
            <a:off x="5103778" y="3926259"/>
            <a:ext cx="2564053" cy="1484319"/>
          </a:xfrm>
          <a:prstGeom prst="rect">
            <a:avLst/>
          </a:prstGeom>
        </p:spPr>
      </p:pic>
    </p:spTree>
    <p:extLst>
      <p:ext uri="{BB962C8B-B14F-4D97-AF65-F5344CB8AC3E}">
        <p14:creationId xmlns:p14="http://schemas.microsoft.com/office/powerpoint/2010/main" val="315511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31"/>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4.16667E-7 1.48148E-6 L -0.1349 0.00046 " pathEditMode="relative" rAng="0" ptsTypes="AA">
                                      <p:cBhvr>
                                        <p:cTn id="42" dur="3000" fill="hold"/>
                                        <p:tgtEl>
                                          <p:spTgt spid="35"/>
                                        </p:tgtEl>
                                        <p:attrNameLst>
                                          <p:attrName>ppt_x</p:attrName>
                                          <p:attrName>ppt_y</p:attrName>
                                        </p:attrNameLst>
                                      </p:cBhvr>
                                      <p:rCtr x="-6745" y="23"/>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58333E-6 0 L -0.07031 -0.00185 " pathEditMode="relative" rAng="0" ptsTypes="AA">
                                      <p:cBhvr>
                                        <p:cTn id="66" dur="2000" fill="hold"/>
                                        <p:tgtEl>
                                          <p:spTgt spid="39"/>
                                        </p:tgtEl>
                                        <p:attrNameLst>
                                          <p:attrName>ppt_x</p:attrName>
                                          <p:attrName>ppt_y</p:attrName>
                                        </p:attrNameLst>
                                      </p:cBhvr>
                                      <p:rCtr x="-3516" y="-93"/>
                                    </p:animMotion>
                                  </p:childTnLst>
                                </p:cTn>
                              </p:par>
                              <p:par>
                                <p:cTn id="67" presetID="42" presetClass="path" presetSubtype="0" accel="50000" decel="50000" fill="hold" grpId="1" nodeType="withEffect">
                                  <p:stCondLst>
                                    <p:cond delay="4000"/>
                                  </p:stCondLst>
                                  <p:childTnLst>
                                    <p:animMotion origin="layout" path="M 3.125E-6 1.48148E-6 L -0.07019 -0.00162 " pathEditMode="relative" rAng="0" ptsTypes="AA">
                                      <p:cBhvr>
                                        <p:cTn id="68" dur="2000" fill="hold"/>
                                        <p:tgtEl>
                                          <p:spTgt spid="52"/>
                                        </p:tgtEl>
                                        <p:attrNameLst>
                                          <p:attrName>ppt_x</p:attrName>
                                          <p:attrName>ppt_y</p:attrName>
                                        </p:attrNameLst>
                                      </p:cBhvr>
                                      <p:rCtr x="-3516" y="-93"/>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3"/>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31" grpId="0" animBg="1"/>
      <p:bldP spid="31" grpId="1" animBg="1"/>
      <p:bldP spid="51" grpId="0" animBg="1"/>
      <p:bldP spid="51" grpId="1" animBg="1"/>
      <p:bldP spid="51" grpId="2" animBg="1"/>
      <p:bldP spid="52" grpId="0" animBg="1"/>
      <p:bldP spid="52" grpId="1" animBg="1"/>
      <p:bldP spid="52" grpId="2" animBg="1"/>
      <p:bldP spid="53" grpId="0" animBg="1"/>
      <p:bldP spid="53" grpId="1"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4"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rPr>
              <a:t>Scenario 5: Vehicle approaching Environment hazard</a:t>
            </a:r>
            <a:endParaRPr lang="en-US" sz="2800" b="0" dirty="0">
              <a:solidFill>
                <a:schemeClr val="accent2"/>
              </a:solidFill>
              <a:cs typeface="Poppins"/>
            </a:endParaRP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81986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57771"/>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Scenario 5</a:t>
            </a:r>
          </a:p>
          <a:p>
            <a:r>
              <a:rPr lang="en-US" sz="2800" dirty="0">
                <a:solidFill>
                  <a:schemeClr val="accent2"/>
                </a:solidFill>
                <a:latin typeface="+mj-lt"/>
                <a:cs typeface="Poppins"/>
              </a:rPr>
              <a:t>Vehicle approaching Environment hazard</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Dangerous Ground">
            <a:extLst>
              <a:ext uri="{FF2B5EF4-FFF2-40B4-BE49-F238E27FC236}">
                <a16:creationId xmlns:a16="http://schemas.microsoft.com/office/drawing/2014/main" id="{5AA9008D-DE12-849E-AD63-DF6EC30C090A}"/>
              </a:ext>
            </a:extLst>
          </p:cNvPr>
          <p:cNvGrpSpPr/>
          <p:nvPr/>
        </p:nvGrpSpPr>
        <p:grpSpPr>
          <a:xfrm>
            <a:off x="2762250" y="1060003"/>
            <a:ext cx="2445230" cy="1142811"/>
            <a:chOff x="2762250" y="1060003"/>
            <a:chExt cx="2445230" cy="1142811"/>
          </a:xfrm>
        </p:grpSpPr>
        <p:sp>
          <p:nvSpPr>
            <p:cNvPr id="30" name="Star: 32 Points 29">
              <a:extLst>
                <a:ext uri="{FF2B5EF4-FFF2-40B4-BE49-F238E27FC236}">
                  <a16:creationId xmlns:a16="http://schemas.microsoft.com/office/drawing/2014/main" id="{73707A90-1CC5-7C97-7624-E4F9B65FF21F}"/>
                </a:ext>
              </a:extLst>
            </p:cNvPr>
            <p:cNvSpPr/>
            <p:nvPr/>
          </p:nvSpPr>
          <p:spPr>
            <a:xfrm>
              <a:off x="3067538" y="1332503"/>
              <a:ext cx="1844967" cy="626409"/>
            </a:xfrm>
            <a:prstGeom prst="star3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1" name="Star: 32 Points 30">
              <a:extLst>
                <a:ext uri="{FF2B5EF4-FFF2-40B4-BE49-F238E27FC236}">
                  <a16:creationId xmlns:a16="http://schemas.microsoft.com/office/drawing/2014/main" id="{2EC6D423-6DC5-23DD-E150-65AB1EAFCF58}"/>
                </a:ext>
              </a:extLst>
            </p:cNvPr>
            <p:cNvSpPr/>
            <p:nvPr/>
          </p:nvSpPr>
          <p:spPr>
            <a:xfrm>
              <a:off x="2982996" y="1131816"/>
              <a:ext cx="2053388" cy="1017626"/>
            </a:xfrm>
            <a:prstGeom prst="star32">
              <a:avLst>
                <a:gd name="adj" fmla="val 43490"/>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4" name="Star: 32 Points 23">
              <a:extLst>
                <a:ext uri="{FF2B5EF4-FFF2-40B4-BE49-F238E27FC236}">
                  <a16:creationId xmlns:a16="http://schemas.microsoft.com/office/drawing/2014/main" id="{8652AE64-F87B-ED5C-EFEC-F653DE84BBD6}"/>
                </a:ext>
              </a:extLst>
            </p:cNvPr>
            <p:cNvSpPr/>
            <p:nvPr/>
          </p:nvSpPr>
          <p:spPr>
            <a:xfrm>
              <a:off x="2762250" y="1060003"/>
              <a:ext cx="2445230" cy="1142811"/>
            </a:xfrm>
            <a:prstGeom prst="star32">
              <a:avLst>
                <a:gd name="adj" fmla="val 46168"/>
              </a:avLst>
            </a:prstGeom>
            <a:blipFill dpi="0" rotWithShape="1">
              <a:blip r:embed="rId3">
                <a:alphaModFix amt="31000"/>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3998" y="93978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4696" y="107386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4696" y="10737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88B67DA3-8D28-6C07-64A6-247D018FE267}"/>
              </a:ext>
            </a:extLst>
          </p:cNvPr>
          <p:cNvGrpSpPr/>
          <p:nvPr/>
        </p:nvGrpSpPr>
        <p:grpSpPr>
          <a:xfrm>
            <a:off x="8603634" y="944580"/>
            <a:ext cx="3224822" cy="1359323"/>
            <a:chOff x="8110057" y="2116613"/>
            <a:chExt cx="3224822" cy="1359323"/>
          </a:xfrm>
        </p:grpSpPr>
        <p:sp>
          <p:nvSpPr>
            <p:cNvPr id="14" name="A3 Envelope">
              <a:extLst>
                <a:ext uri="{FF2B5EF4-FFF2-40B4-BE49-F238E27FC236}">
                  <a16:creationId xmlns:a16="http://schemas.microsoft.com/office/drawing/2014/main" id="{BBF78B27-41D6-4BB6-6176-16C7DE7A641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F3CAD6E8-8873-3CA0-C280-4AF7C2190B3E}"/>
                </a:ext>
              </a:extLst>
            </p:cNvPr>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7" name="A2 Static Envelope">
            <a:extLst>
              <a:ext uri="{FF2B5EF4-FFF2-40B4-BE49-F238E27FC236}">
                <a16:creationId xmlns:a16="http://schemas.microsoft.com/office/drawing/2014/main" id="{40D08D29-05A9-6F16-9B55-922EE84C1D1A}"/>
              </a:ext>
            </a:extLst>
          </p:cNvPr>
          <p:cNvSpPr/>
          <p:nvPr/>
        </p:nvSpPr>
        <p:spPr>
          <a:xfrm>
            <a:off x="8312797" y="1061052"/>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5142984B-5D41-3AB8-CEBF-FED76137F069}"/>
              </a:ext>
            </a:extLst>
          </p:cNvPr>
          <p:cNvGrpSpPr/>
          <p:nvPr/>
        </p:nvGrpSpPr>
        <p:grpSpPr>
          <a:xfrm>
            <a:off x="7968405" y="938865"/>
            <a:ext cx="3865175" cy="1359323"/>
            <a:chOff x="8159209" y="2014782"/>
            <a:chExt cx="3865175" cy="1359323"/>
          </a:xfrm>
        </p:grpSpPr>
        <p:sp>
          <p:nvSpPr>
            <p:cNvPr id="36" name="A2 Envelope">
              <a:extLst>
                <a:ext uri="{FF2B5EF4-FFF2-40B4-BE49-F238E27FC236}">
                  <a16:creationId xmlns:a16="http://schemas.microsoft.com/office/drawing/2014/main" id="{8B84DD34-1EEE-7DE8-05E9-076586EF78AD}"/>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496F37DD-ECB9-8A30-9818-9B8200FE31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FB97081B-8BCA-048D-080C-01819444D50B}"/>
                </a:ext>
              </a:extLst>
            </p:cNvPr>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F00AC662-2603-1794-9E01-C5EA83399DE8}"/>
              </a:ext>
            </a:extLst>
          </p:cNvPr>
          <p:cNvGrpSpPr/>
          <p:nvPr/>
        </p:nvGrpSpPr>
        <p:grpSpPr>
          <a:xfrm>
            <a:off x="5660288" y="944580"/>
            <a:ext cx="3224822" cy="1359323"/>
            <a:chOff x="1969612" y="2047931"/>
            <a:chExt cx="3224822" cy="1359323"/>
          </a:xfrm>
        </p:grpSpPr>
        <p:sp>
          <p:nvSpPr>
            <p:cNvPr id="41" name="x A3 Envelope">
              <a:extLst>
                <a:ext uri="{FF2B5EF4-FFF2-40B4-BE49-F238E27FC236}">
                  <a16:creationId xmlns:a16="http://schemas.microsoft.com/office/drawing/2014/main" id="{147FB441-6C2B-A8A4-0BD0-CE3D0945F9D4}"/>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397995A9-EA23-A552-0AF7-EEF4EA85828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E5A264D7-D7C1-7C19-58AC-B7A92C2A649A}"/>
              </a:ext>
            </a:extLst>
          </p:cNvPr>
          <p:cNvSpPr/>
          <p:nvPr/>
        </p:nvSpPr>
        <p:spPr>
          <a:xfrm>
            <a:off x="5021832" y="1165694"/>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1C91B9BA-1A14-1F14-59AB-9995BB74A816}"/>
              </a:ext>
            </a:extLst>
          </p:cNvPr>
          <p:cNvSpPr/>
          <p:nvPr/>
        </p:nvSpPr>
        <p:spPr>
          <a:xfrm>
            <a:off x="5019610" y="1163838"/>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6" name="A3 Envelope">
            <a:extLst>
              <a:ext uri="{FF2B5EF4-FFF2-40B4-BE49-F238E27FC236}">
                <a16:creationId xmlns:a16="http://schemas.microsoft.com/office/drawing/2014/main" id="{8E0F7F0D-EE17-C7FB-AF47-844660106248}"/>
              </a:ext>
            </a:extLst>
          </p:cNvPr>
          <p:cNvSpPr/>
          <p:nvPr/>
        </p:nvSpPr>
        <p:spPr>
          <a:xfrm>
            <a:off x="5037130" y="117547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211518" y="940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336989" y="2640316"/>
            <a:ext cx="3633027" cy="954107"/>
          </a:xfrm>
          <a:prstGeom prst="rect">
            <a:avLst/>
          </a:prstGeom>
          <a:noFill/>
        </p:spPr>
        <p:txBody>
          <a:bodyPr wrap="square" rtlCol="0">
            <a:spAutoFit/>
          </a:bodyPr>
          <a:lstStyle/>
          <a:p>
            <a:r>
              <a:rPr lang="en-AU" sz="1400" b="1" u="sng" dirty="0"/>
              <a:t>Example Parameters to Consider: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Operating Speed of Machine</a:t>
            </a:r>
          </a:p>
          <a:p>
            <a:pPr marL="285750" indent="-285750">
              <a:buFont typeface="Arial" panose="020B0604020202020204" pitchFamily="34" charset="0"/>
              <a:buChar char="•"/>
            </a:pPr>
            <a:r>
              <a:rPr lang="en-AU" sz="1400" dirty="0"/>
              <a:t>Grade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523220"/>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hazard</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433988"/>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hazard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984" y="4110155"/>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152856"/>
            <a:ext cx="5693685"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Approaching open stop or pass</a:t>
            </a:r>
          </a:p>
          <a:p>
            <a:pPr marL="285750" indent="-285750">
              <a:buFont typeface="Arial" panose="020B0604020202020204" pitchFamily="34" charset="0"/>
              <a:buChar char="•"/>
            </a:pPr>
            <a:r>
              <a:rPr lang="en-AU" sz="1400" dirty="0"/>
              <a:t>LO approaching unsupported ground</a:t>
            </a:r>
          </a:p>
          <a:p>
            <a:pPr marL="285750" indent="-285750">
              <a:buFont typeface="Arial" panose="020B0604020202020204" pitchFamily="34" charset="0"/>
              <a:buChar char="•"/>
            </a:pPr>
            <a:r>
              <a:rPr lang="en-AU" sz="1400" dirty="0"/>
              <a:t>LO approaching sump</a:t>
            </a:r>
          </a:p>
          <a:p>
            <a:pPr marL="285750" indent="-285750">
              <a:buFont typeface="Arial" panose="020B0604020202020204" pitchFamily="34" charset="0"/>
              <a:buChar char="•"/>
            </a:pPr>
            <a:r>
              <a:rPr lang="en-AU" sz="1400" dirty="0"/>
              <a:t>LO approaching critical infrastructure such as electrical substations</a:t>
            </a:r>
          </a:p>
          <a:p>
            <a:pPr marL="285750" indent="-285750">
              <a:buFont typeface="Arial" panose="020B0604020202020204" pitchFamily="34" charset="0"/>
              <a:buChar char="•"/>
            </a:pPr>
            <a:r>
              <a:rPr lang="en-AU" sz="1400" dirty="0"/>
              <a:t>LO approaching temporary installations (drills)</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20" name="Group 19">
            <a:extLst>
              <a:ext uri="{FF2B5EF4-FFF2-40B4-BE49-F238E27FC236}">
                <a16:creationId xmlns:a16="http://schemas.microsoft.com/office/drawing/2014/main" id="{C7A8E01F-4C50-94E0-40CA-0A82E5F8F2B3}"/>
              </a:ext>
            </a:extLst>
          </p:cNvPr>
          <p:cNvGrpSpPr/>
          <p:nvPr/>
        </p:nvGrpSpPr>
        <p:grpSpPr>
          <a:xfrm>
            <a:off x="5660288" y="4322462"/>
            <a:ext cx="2215929" cy="1830793"/>
            <a:chOff x="5767388" y="4115294"/>
            <a:chExt cx="2215929" cy="1830793"/>
          </a:xfrm>
        </p:grpSpPr>
        <p:pic>
          <p:nvPicPr>
            <p:cNvPr id="6" name="Picture 5">
              <a:extLst>
                <a:ext uri="{FF2B5EF4-FFF2-40B4-BE49-F238E27FC236}">
                  <a16:creationId xmlns:a16="http://schemas.microsoft.com/office/drawing/2014/main" id="{C8B35F74-97CA-EE87-89B3-ACE3AFBCBF52}"/>
                </a:ext>
              </a:extLst>
            </p:cNvPr>
            <p:cNvPicPr>
              <a:picLocks noChangeAspect="1"/>
            </p:cNvPicPr>
            <p:nvPr/>
          </p:nvPicPr>
          <p:blipFill>
            <a:blip r:embed="rId9"/>
            <a:stretch>
              <a:fillRect/>
            </a:stretch>
          </p:blipFill>
          <p:spPr>
            <a:xfrm>
              <a:off x="5767388" y="4115294"/>
              <a:ext cx="2215929" cy="1830793"/>
            </a:xfrm>
            <a:prstGeom prst="rect">
              <a:avLst/>
            </a:prstGeom>
          </p:spPr>
        </p:pic>
        <p:sp>
          <p:nvSpPr>
            <p:cNvPr id="5" name="Rectangle 4">
              <a:extLst>
                <a:ext uri="{FF2B5EF4-FFF2-40B4-BE49-F238E27FC236}">
                  <a16:creationId xmlns:a16="http://schemas.microsoft.com/office/drawing/2014/main" id="{17BB260E-6C7F-80CA-05C0-FD273D310843}"/>
                </a:ext>
              </a:extLst>
            </p:cNvPr>
            <p:cNvSpPr/>
            <p:nvPr/>
          </p:nvSpPr>
          <p:spPr>
            <a:xfrm>
              <a:off x="6118860" y="423481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6C0301C4-6EED-6326-C5BF-E7D9FB932FDC}"/>
                </a:ext>
              </a:extLst>
            </p:cNvPr>
            <p:cNvSpPr/>
            <p:nvPr/>
          </p:nvSpPr>
          <p:spPr>
            <a:xfrm>
              <a:off x="6597417" y="450151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098487C-1CDF-9138-2FB3-299E4BEB98E3}"/>
                </a:ext>
              </a:extLst>
            </p:cNvPr>
            <p:cNvSpPr/>
            <p:nvPr/>
          </p:nvSpPr>
          <p:spPr>
            <a:xfrm>
              <a:off x="6036945" y="4762500"/>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7C563B8-A262-17E2-C054-5BD38F61D832}"/>
                </a:ext>
              </a:extLst>
            </p:cNvPr>
            <p:cNvSpPr/>
            <p:nvPr/>
          </p:nvSpPr>
          <p:spPr>
            <a:xfrm>
              <a:off x="6065848" y="5030690"/>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4F97E80A-D502-681E-9B6E-BA41EF86DDC7}"/>
                </a:ext>
              </a:extLst>
            </p:cNvPr>
            <p:cNvSpPr/>
            <p:nvPr/>
          </p:nvSpPr>
          <p:spPr>
            <a:xfrm>
              <a:off x="6200775" y="528370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896C9273-A69A-AF62-952C-325D9D7FA321}"/>
                </a:ext>
              </a:extLst>
            </p:cNvPr>
            <p:cNvSpPr/>
            <p:nvPr/>
          </p:nvSpPr>
          <p:spPr>
            <a:xfrm>
              <a:off x="6118860" y="5557609"/>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D37631E6-CDB9-BBD9-73E5-4440B427CAD6}"/>
                </a:ext>
              </a:extLst>
            </p:cNvPr>
            <p:cNvSpPr/>
            <p:nvPr/>
          </p:nvSpPr>
          <p:spPr>
            <a:xfrm>
              <a:off x="5961073" y="5826565"/>
              <a:ext cx="163830"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1" name="TextBox 20">
            <a:extLst>
              <a:ext uri="{FF2B5EF4-FFF2-40B4-BE49-F238E27FC236}">
                <a16:creationId xmlns:a16="http://schemas.microsoft.com/office/drawing/2014/main" id="{B841F5CE-7EBE-E70A-C0EE-67FA1FAAA682}"/>
              </a:ext>
            </a:extLst>
          </p:cNvPr>
          <p:cNvSpPr txBox="1"/>
          <p:nvPr/>
        </p:nvSpPr>
        <p:spPr>
          <a:xfrm>
            <a:off x="8061080" y="4312529"/>
            <a:ext cx="4036695" cy="1169551"/>
          </a:xfrm>
          <a:prstGeom prst="rect">
            <a:avLst/>
          </a:prstGeom>
          <a:noFill/>
        </p:spPr>
        <p:txBody>
          <a:bodyPr wrap="square" rtlCol="0">
            <a:spAutoFit/>
          </a:bodyPr>
          <a:lstStyle/>
          <a:p>
            <a:r>
              <a:rPr lang="en-AU" sz="1400" dirty="0"/>
              <a:t>For mining operations that utilise Stope Extraction techniques, dangerous ground zones behind barricades are numerous, with multiples per level.  Consideration must be given to the number of zones at the operation.   </a:t>
            </a:r>
          </a:p>
        </p:txBody>
      </p:sp>
    </p:spTree>
    <p:extLst>
      <p:ext uri="{BB962C8B-B14F-4D97-AF65-F5344CB8AC3E}">
        <p14:creationId xmlns:p14="http://schemas.microsoft.com/office/powerpoint/2010/main" val="36268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grpId="0" nodeType="withEffect">
                                  <p:stCondLst>
                                    <p:cond delay="200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7"/>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8.33333E-7 3.7037E-7 L -0.24102 0.00116 " pathEditMode="relative" rAng="0" ptsTypes="AA">
                                      <p:cBhvr>
                                        <p:cTn id="42" dur="3000" fill="hold"/>
                                        <p:tgtEl>
                                          <p:spTgt spid="35"/>
                                        </p:tgtEl>
                                        <p:attrNameLst>
                                          <p:attrName>ppt_x</p:attrName>
                                          <p:attrName>ppt_y</p:attrName>
                                        </p:attrNameLst>
                                      </p:cBhvr>
                                      <p:rCtr x="-12057" y="46"/>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375E-6 4.44444E-6 L -0.05195 -0.00024 " pathEditMode="relative" rAng="0" ptsTypes="AA">
                                      <p:cBhvr>
                                        <p:cTn id="66" dur="2000" fill="hold"/>
                                        <p:tgtEl>
                                          <p:spTgt spid="39"/>
                                        </p:tgtEl>
                                        <p:attrNameLst>
                                          <p:attrName>ppt_x</p:attrName>
                                          <p:attrName>ppt_y</p:attrName>
                                        </p:attrNameLst>
                                      </p:cBhvr>
                                      <p:rCtr x="-2604" y="-23"/>
                                    </p:animMotion>
                                  </p:childTnLst>
                                </p:cTn>
                              </p:par>
                              <p:par>
                                <p:cTn id="67" presetID="42" presetClass="path" presetSubtype="0" accel="50000" decel="50000" fill="hold" grpId="1" nodeType="withEffect">
                                  <p:stCondLst>
                                    <p:cond delay="4000"/>
                                  </p:stCondLst>
                                  <p:childTnLst>
                                    <p:animMotion origin="layout" path="M 3.33333E-6 -2.59259E-6 L -0.05026 -0.00069 " pathEditMode="relative" rAng="0" ptsTypes="AA">
                                      <p:cBhvr>
                                        <p:cTn id="68" dur="2000" fill="hold"/>
                                        <p:tgtEl>
                                          <p:spTgt spid="52"/>
                                        </p:tgtEl>
                                        <p:attrNameLst>
                                          <p:attrName>ppt_x</p:attrName>
                                          <p:attrName>ppt_y</p:attrName>
                                        </p:attrNameLst>
                                      </p:cBhvr>
                                      <p:rCtr x="-2513" y="-46"/>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6"/>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57" grpId="0" animBg="1"/>
      <p:bldP spid="57" grpId="1" animBg="1"/>
      <p:bldP spid="51" grpId="0" animBg="1"/>
      <p:bldP spid="51" grpId="1" animBg="1"/>
      <p:bldP spid="51" grpId="2" animBg="1"/>
      <p:bldP spid="52" grpId="0" animBg="1"/>
      <p:bldP spid="52" grpId="1" animBg="1"/>
      <p:bldP spid="52" grpId="2" animBg="1"/>
      <p:bldP spid="56" grpId="0" animBg="1"/>
      <p:bldP spid="56"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6</a:t>
            </a:r>
          </a:p>
          <a:p>
            <a:r>
              <a:rPr lang="en-US" sz="2800" dirty="0">
                <a:solidFill>
                  <a:schemeClr val="accent2"/>
                </a:solidFill>
                <a:latin typeface="+mj-lt"/>
                <a:cs typeface="Poppins"/>
              </a:rPr>
              <a:t>Vehicle deliberately approaching hazard</a:t>
            </a:r>
            <a:endParaRPr lang="en-US" sz="2800" dirty="0">
              <a:solidFill>
                <a:schemeClr val="accent2"/>
              </a:solidFill>
              <a:latin typeface="+mj-lt"/>
              <a:ea typeface="Calibri Light"/>
              <a:cs typeface="Poppins"/>
            </a:endParaRP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Dangerous Ground">
            <a:extLst>
              <a:ext uri="{FF2B5EF4-FFF2-40B4-BE49-F238E27FC236}">
                <a16:creationId xmlns:a16="http://schemas.microsoft.com/office/drawing/2014/main" id="{BE78A1DA-1529-2343-10A8-2605037B599E}"/>
              </a:ext>
            </a:extLst>
          </p:cNvPr>
          <p:cNvGrpSpPr/>
          <p:nvPr/>
        </p:nvGrpSpPr>
        <p:grpSpPr>
          <a:xfrm>
            <a:off x="2762250" y="1060003"/>
            <a:ext cx="2445230" cy="1142811"/>
            <a:chOff x="2762250" y="1060003"/>
            <a:chExt cx="2445230" cy="1142811"/>
          </a:xfrm>
        </p:grpSpPr>
        <p:sp>
          <p:nvSpPr>
            <p:cNvPr id="30" name="Star: 32 Points 29">
              <a:extLst>
                <a:ext uri="{FF2B5EF4-FFF2-40B4-BE49-F238E27FC236}">
                  <a16:creationId xmlns:a16="http://schemas.microsoft.com/office/drawing/2014/main" id="{73707A90-1CC5-7C97-7624-E4F9B65FF21F}"/>
                </a:ext>
              </a:extLst>
            </p:cNvPr>
            <p:cNvSpPr/>
            <p:nvPr/>
          </p:nvSpPr>
          <p:spPr>
            <a:xfrm>
              <a:off x="3067538" y="1332503"/>
              <a:ext cx="1844967" cy="626409"/>
            </a:xfrm>
            <a:prstGeom prst="star3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1" name="Star: 32 Points 30">
              <a:extLst>
                <a:ext uri="{FF2B5EF4-FFF2-40B4-BE49-F238E27FC236}">
                  <a16:creationId xmlns:a16="http://schemas.microsoft.com/office/drawing/2014/main" id="{2EC6D423-6DC5-23DD-E150-65AB1EAFCF58}"/>
                </a:ext>
              </a:extLst>
            </p:cNvPr>
            <p:cNvSpPr/>
            <p:nvPr/>
          </p:nvSpPr>
          <p:spPr>
            <a:xfrm>
              <a:off x="2982996" y="1131816"/>
              <a:ext cx="2053388" cy="1017626"/>
            </a:xfrm>
            <a:prstGeom prst="star32">
              <a:avLst>
                <a:gd name="adj" fmla="val 43490"/>
              </a:avLst>
            </a:prstGeom>
            <a:solidFill>
              <a:schemeClr val="dk1">
                <a:alpha val="69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4" name="Star: 32 Points 23">
              <a:extLst>
                <a:ext uri="{FF2B5EF4-FFF2-40B4-BE49-F238E27FC236}">
                  <a16:creationId xmlns:a16="http://schemas.microsoft.com/office/drawing/2014/main" id="{8652AE64-F87B-ED5C-EFEC-F653DE84BBD6}"/>
                </a:ext>
              </a:extLst>
            </p:cNvPr>
            <p:cNvSpPr/>
            <p:nvPr/>
          </p:nvSpPr>
          <p:spPr>
            <a:xfrm>
              <a:off x="2762250" y="1060003"/>
              <a:ext cx="2445230" cy="1142811"/>
            </a:xfrm>
            <a:prstGeom prst="star32">
              <a:avLst>
                <a:gd name="adj" fmla="val 46168"/>
              </a:avLst>
            </a:prstGeom>
            <a:blipFill dpi="0" rotWithShape="1">
              <a:blip r:embed="rId3">
                <a:alphaModFix amt="31000"/>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 name="Stop Log">
            <a:extLst>
              <a:ext uri="{FF2B5EF4-FFF2-40B4-BE49-F238E27FC236}">
                <a16:creationId xmlns:a16="http://schemas.microsoft.com/office/drawing/2014/main" id="{9E5977A3-FBBF-BE0B-7625-D732087AA192}"/>
              </a:ext>
            </a:extLst>
          </p:cNvPr>
          <p:cNvGrpSpPr/>
          <p:nvPr/>
        </p:nvGrpSpPr>
        <p:grpSpPr>
          <a:xfrm>
            <a:off x="5022669" y="1078237"/>
            <a:ext cx="328108" cy="1101083"/>
            <a:chOff x="6998329" y="2930108"/>
            <a:chExt cx="328108" cy="1101083"/>
          </a:xfrm>
        </p:grpSpPr>
        <p:sp>
          <p:nvSpPr>
            <p:cNvPr id="5" name="Trapezoid 4">
              <a:extLst>
                <a:ext uri="{FF2B5EF4-FFF2-40B4-BE49-F238E27FC236}">
                  <a16:creationId xmlns:a16="http://schemas.microsoft.com/office/drawing/2014/main" id="{FA731A33-C9A2-CEEC-91C0-0CA8EF3DDE17}"/>
                </a:ext>
              </a:extLst>
            </p:cNvPr>
            <p:cNvSpPr/>
            <p:nvPr/>
          </p:nvSpPr>
          <p:spPr>
            <a:xfrm rot="5400000">
              <a:off x="6737746" y="3441333"/>
              <a:ext cx="1099179" cy="78203"/>
            </a:xfrm>
            <a:prstGeom prst="trapezoid">
              <a:avLst/>
            </a:prstGeom>
            <a:solidFill>
              <a:schemeClr val="bg1">
                <a:lumMod val="5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2BF72977-D41B-52A6-F858-5F45F7062D54}"/>
                </a:ext>
              </a:extLst>
            </p:cNvPr>
            <p:cNvSpPr/>
            <p:nvPr/>
          </p:nvSpPr>
          <p:spPr>
            <a:xfrm>
              <a:off x="7000286" y="2930108"/>
              <a:ext cx="252000" cy="1099178"/>
            </a:xfrm>
            <a:prstGeom prst="rect">
              <a:avLst/>
            </a:prstGeom>
            <a:solidFill>
              <a:schemeClr val="bg1">
                <a:lumMod val="5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C3CA86A-FD5A-1B06-521C-568FE15C2226}"/>
                </a:ext>
              </a:extLst>
            </p:cNvPr>
            <p:cNvSpPr/>
            <p:nvPr/>
          </p:nvSpPr>
          <p:spPr>
            <a:xfrm>
              <a:off x="6999737" y="3977117"/>
              <a:ext cx="252000" cy="54074"/>
            </a:xfrm>
            <a:prstGeom prst="rect">
              <a:avLst/>
            </a:prstGeom>
            <a:gradFill flip="none" rotWithShape="1">
              <a:gsLst>
                <a:gs pos="0">
                  <a:schemeClr val="bg1">
                    <a:lumMod val="50000"/>
                  </a:schemeClr>
                </a:gs>
                <a:gs pos="8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579BEA5-9713-CE22-DB69-03AA3B557180}"/>
                </a:ext>
              </a:extLst>
            </p:cNvPr>
            <p:cNvSpPr/>
            <p:nvPr/>
          </p:nvSpPr>
          <p:spPr>
            <a:xfrm>
              <a:off x="6999594" y="2930108"/>
              <a:ext cx="45719" cy="10991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7C32CABE-6256-0658-983E-BDC03BA428FF}"/>
                </a:ext>
              </a:extLst>
            </p:cNvPr>
            <p:cNvSpPr/>
            <p:nvPr/>
          </p:nvSpPr>
          <p:spPr>
            <a:xfrm>
              <a:off x="6998329" y="2930791"/>
              <a:ext cx="252000" cy="54074"/>
            </a:xfrm>
            <a:prstGeom prst="rect">
              <a:avLst/>
            </a:prstGeom>
            <a:gradFill flip="none" rotWithShape="1">
              <a:gsLst>
                <a:gs pos="0">
                  <a:schemeClr val="bg1">
                    <a:lumMod val="50000"/>
                  </a:schemeClr>
                </a:gs>
                <a:gs pos="80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84969441-CD8B-45A6-6EC1-7C30C3F3FCFC}"/>
                </a:ext>
              </a:extLst>
            </p:cNvPr>
            <p:cNvSpPr/>
            <p:nvPr/>
          </p:nvSpPr>
          <p:spPr>
            <a:xfrm>
              <a:off x="7045054" y="3701415"/>
              <a:ext cx="281383" cy="119834"/>
            </a:xfrm>
            <a:prstGeom prst="rect">
              <a:avLst/>
            </a:prstGeom>
            <a:pattFill prst="wdDnDiag">
              <a:fgClr>
                <a:schemeClr val="tx1"/>
              </a:fgClr>
              <a:bgClr>
                <a:schemeClr val="bg1">
                  <a:lumMod val="8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3704A247-69F1-591A-EE0C-9E9D22621478}"/>
                </a:ext>
              </a:extLst>
            </p:cNvPr>
            <p:cNvSpPr/>
            <p:nvPr/>
          </p:nvSpPr>
          <p:spPr>
            <a:xfrm>
              <a:off x="7043233" y="3140733"/>
              <a:ext cx="281383" cy="119834"/>
            </a:xfrm>
            <a:prstGeom prst="rect">
              <a:avLst/>
            </a:prstGeom>
            <a:pattFill prst="wdUpDiag">
              <a:fgClr>
                <a:schemeClr val="tx1"/>
              </a:fgClr>
              <a:bgClr>
                <a:schemeClr val="bg1">
                  <a:lumMod val="8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5">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3998" y="93978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4696" y="107386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4696" y="10737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88B67DA3-8D28-6C07-64A6-247D018FE267}"/>
              </a:ext>
            </a:extLst>
          </p:cNvPr>
          <p:cNvGrpSpPr/>
          <p:nvPr/>
        </p:nvGrpSpPr>
        <p:grpSpPr>
          <a:xfrm>
            <a:off x="8603634" y="944580"/>
            <a:ext cx="3224822" cy="1359323"/>
            <a:chOff x="8110057" y="2116613"/>
            <a:chExt cx="3224822" cy="1359323"/>
          </a:xfrm>
        </p:grpSpPr>
        <p:sp>
          <p:nvSpPr>
            <p:cNvPr id="14" name="A3 Envelope">
              <a:extLst>
                <a:ext uri="{FF2B5EF4-FFF2-40B4-BE49-F238E27FC236}">
                  <a16:creationId xmlns:a16="http://schemas.microsoft.com/office/drawing/2014/main" id="{BBF78B27-41D6-4BB6-6176-16C7DE7A641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F3CAD6E8-8873-3CA0-C280-4AF7C2190B3E}"/>
                </a:ext>
              </a:extLst>
            </p:cNvPr>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7" name="A2 Static Envelope">
            <a:extLst>
              <a:ext uri="{FF2B5EF4-FFF2-40B4-BE49-F238E27FC236}">
                <a16:creationId xmlns:a16="http://schemas.microsoft.com/office/drawing/2014/main" id="{40D08D29-05A9-6F16-9B55-922EE84C1D1A}"/>
              </a:ext>
            </a:extLst>
          </p:cNvPr>
          <p:cNvSpPr/>
          <p:nvPr/>
        </p:nvSpPr>
        <p:spPr>
          <a:xfrm>
            <a:off x="8312797" y="1061052"/>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5142984B-5D41-3AB8-CEBF-FED76137F069}"/>
              </a:ext>
            </a:extLst>
          </p:cNvPr>
          <p:cNvGrpSpPr/>
          <p:nvPr/>
        </p:nvGrpSpPr>
        <p:grpSpPr>
          <a:xfrm>
            <a:off x="7968405" y="938865"/>
            <a:ext cx="3865175" cy="1359323"/>
            <a:chOff x="8159209" y="2014782"/>
            <a:chExt cx="3865175" cy="1359323"/>
          </a:xfrm>
        </p:grpSpPr>
        <p:sp>
          <p:nvSpPr>
            <p:cNvPr id="36" name="A2 Envelope">
              <a:extLst>
                <a:ext uri="{FF2B5EF4-FFF2-40B4-BE49-F238E27FC236}">
                  <a16:creationId xmlns:a16="http://schemas.microsoft.com/office/drawing/2014/main" id="{8B84DD34-1EEE-7DE8-05E9-076586EF78AD}"/>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496F37DD-ECB9-8A30-9818-9B8200FE31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FB97081B-8BCA-048D-080C-01819444D50B}"/>
                </a:ext>
              </a:extLst>
            </p:cNvPr>
            <p:cNvPicPr/>
            <p:nvPr/>
          </p:nvPicPr>
          <p:blipFill rotWithShape="1">
            <a:blip r:embed="rId4" r:link="rId6">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F00AC662-2603-1794-9E01-C5EA83399DE8}"/>
              </a:ext>
            </a:extLst>
          </p:cNvPr>
          <p:cNvGrpSpPr/>
          <p:nvPr/>
        </p:nvGrpSpPr>
        <p:grpSpPr>
          <a:xfrm>
            <a:off x="5660288" y="944580"/>
            <a:ext cx="3224822" cy="1359323"/>
            <a:chOff x="1969612" y="2047931"/>
            <a:chExt cx="3224822" cy="1359323"/>
          </a:xfrm>
        </p:grpSpPr>
        <p:sp>
          <p:nvSpPr>
            <p:cNvPr id="41" name="x A3 Envelope">
              <a:extLst>
                <a:ext uri="{FF2B5EF4-FFF2-40B4-BE49-F238E27FC236}">
                  <a16:creationId xmlns:a16="http://schemas.microsoft.com/office/drawing/2014/main" id="{147FB441-6C2B-A8A4-0BD0-CE3D0945F9D4}"/>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397995A9-EA23-A552-0AF7-EEF4EA85828B}"/>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E5A264D7-D7C1-7C19-58AC-B7A92C2A649A}"/>
              </a:ext>
            </a:extLst>
          </p:cNvPr>
          <p:cNvSpPr/>
          <p:nvPr/>
        </p:nvSpPr>
        <p:spPr>
          <a:xfrm>
            <a:off x="5021832" y="1165694"/>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1C91B9BA-1A14-1F14-59AB-9995BB74A816}"/>
              </a:ext>
            </a:extLst>
          </p:cNvPr>
          <p:cNvSpPr/>
          <p:nvPr/>
        </p:nvSpPr>
        <p:spPr>
          <a:xfrm>
            <a:off x="5019610" y="1163838"/>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6" name="A3 Envelope">
            <a:extLst>
              <a:ext uri="{FF2B5EF4-FFF2-40B4-BE49-F238E27FC236}">
                <a16:creationId xmlns:a16="http://schemas.microsoft.com/office/drawing/2014/main" id="{8E0F7F0D-EE17-C7FB-AF47-844660106248}"/>
              </a:ext>
            </a:extLst>
          </p:cNvPr>
          <p:cNvSpPr/>
          <p:nvPr/>
        </p:nvSpPr>
        <p:spPr>
          <a:xfrm>
            <a:off x="5037130" y="117547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4" r:link="rId6">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211518" y="940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523220"/>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is intentionally approaching hazard to perform work</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11226" y="3380199"/>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11226" y="4056366"/>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160793"/>
            <a:ext cx="4697378"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approaching tipping point with stop log or grizzly</a:t>
            </a:r>
          </a:p>
          <a:p>
            <a:pPr marL="285750" indent="-285750">
              <a:buFont typeface="Arial" panose="020B0604020202020204" pitchFamily="34" charset="0"/>
              <a:buChar char="•"/>
            </a:pPr>
            <a:r>
              <a:rPr lang="en-AU" sz="1400" dirty="0"/>
              <a:t>LO approaching dangerous ground to park or give way to another vehicle</a:t>
            </a:r>
          </a:p>
          <a:p>
            <a:pPr marL="285750" indent="-285750">
              <a:buFont typeface="Arial" panose="020B0604020202020204" pitchFamily="34" charset="0"/>
              <a:buChar char="•"/>
            </a:pPr>
            <a:r>
              <a:rPr lang="en-AU" sz="1400" dirty="0"/>
              <a:t>LO mucking out sump</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20" name="Picture 19">
            <a:extLst>
              <a:ext uri="{FF2B5EF4-FFF2-40B4-BE49-F238E27FC236}">
                <a16:creationId xmlns:a16="http://schemas.microsoft.com/office/drawing/2014/main" id="{E70A4CBA-9FC3-1740-9FA9-2A0DED11D57E}"/>
              </a:ext>
            </a:extLst>
          </p:cNvPr>
          <p:cNvPicPr>
            <a:picLocks noChangeAspect="1"/>
          </p:cNvPicPr>
          <p:nvPr/>
        </p:nvPicPr>
        <p:blipFill>
          <a:blip r:embed="rId9"/>
          <a:stretch>
            <a:fillRect/>
          </a:stretch>
        </p:blipFill>
        <p:spPr>
          <a:xfrm>
            <a:off x="6387705" y="4539810"/>
            <a:ext cx="2215929" cy="1830793"/>
          </a:xfrm>
          <a:prstGeom prst="rect">
            <a:avLst/>
          </a:prstGeom>
        </p:spPr>
      </p:pic>
      <p:pic>
        <p:nvPicPr>
          <p:cNvPr id="22" name="Picture 21">
            <a:extLst>
              <a:ext uri="{FF2B5EF4-FFF2-40B4-BE49-F238E27FC236}">
                <a16:creationId xmlns:a16="http://schemas.microsoft.com/office/drawing/2014/main" id="{D824E235-EF20-F8B0-175B-73BE7645C179}"/>
              </a:ext>
            </a:extLst>
          </p:cNvPr>
          <p:cNvPicPr>
            <a:picLocks noChangeAspect="1"/>
          </p:cNvPicPr>
          <p:nvPr/>
        </p:nvPicPr>
        <p:blipFill>
          <a:blip r:embed="rId10"/>
          <a:stretch>
            <a:fillRect/>
          </a:stretch>
        </p:blipFill>
        <p:spPr>
          <a:xfrm>
            <a:off x="6199204" y="2527906"/>
            <a:ext cx="2771799" cy="1894223"/>
          </a:xfrm>
          <a:prstGeom prst="rect">
            <a:avLst/>
          </a:prstGeom>
        </p:spPr>
      </p:pic>
      <p:sp>
        <p:nvSpPr>
          <p:cNvPr id="25" name="TextBox 24">
            <a:extLst>
              <a:ext uri="{FF2B5EF4-FFF2-40B4-BE49-F238E27FC236}">
                <a16:creationId xmlns:a16="http://schemas.microsoft.com/office/drawing/2014/main" id="{27228A61-E170-07F0-42A2-FBF04DE68828}"/>
              </a:ext>
            </a:extLst>
          </p:cNvPr>
          <p:cNvSpPr txBox="1"/>
          <p:nvPr/>
        </p:nvSpPr>
        <p:spPr>
          <a:xfrm>
            <a:off x="9117906" y="2821691"/>
            <a:ext cx="2949285" cy="1600438"/>
          </a:xfrm>
          <a:prstGeom prst="rect">
            <a:avLst/>
          </a:prstGeom>
          <a:noFill/>
        </p:spPr>
        <p:txBody>
          <a:bodyPr wrap="square" rtlCol="0">
            <a:spAutoFit/>
          </a:bodyPr>
          <a:lstStyle/>
          <a:p>
            <a:r>
              <a:rPr lang="en-AU" sz="1400" dirty="0"/>
              <a:t>For mining operations that utilise Stope Extraction techniques, stop logs are numerous and portable, being shifted from stope to stope at the completion of backfill.  Backfill activities can have a short duration, measured in days.    </a:t>
            </a:r>
          </a:p>
        </p:txBody>
      </p:sp>
    </p:spTree>
    <p:extLst>
      <p:ext uri="{BB962C8B-B14F-4D97-AF65-F5344CB8AC3E}">
        <p14:creationId xmlns:p14="http://schemas.microsoft.com/office/powerpoint/2010/main" val="16503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grpId="0" nodeType="withEffect">
                                  <p:stCondLst>
                                    <p:cond delay="200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7"/>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8.33333E-7 3.7037E-7 L -0.24102 0.00116 " pathEditMode="relative" rAng="0" ptsTypes="AA">
                                      <p:cBhvr>
                                        <p:cTn id="42" dur="3000" fill="hold"/>
                                        <p:tgtEl>
                                          <p:spTgt spid="35"/>
                                        </p:tgtEl>
                                        <p:attrNameLst>
                                          <p:attrName>ppt_x</p:attrName>
                                          <p:attrName>ppt_y</p:attrName>
                                        </p:attrNameLst>
                                      </p:cBhvr>
                                      <p:rCtr x="-12057" y="46"/>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375E-6 4.44444E-6 L -0.05195 -0.00024 " pathEditMode="relative" rAng="0" ptsTypes="AA">
                                      <p:cBhvr>
                                        <p:cTn id="66" dur="2000" fill="hold"/>
                                        <p:tgtEl>
                                          <p:spTgt spid="39"/>
                                        </p:tgtEl>
                                        <p:attrNameLst>
                                          <p:attrName>ppt_x</p:attrName>
                                          <p:attrName>ppt_y</p:attrName>
                                        </p:attrNameLst>
                                      </p:cBhvr>
                                      <p:rCtr x="-2604" y="-23"/>
                                    </p:animMotion>
                                  </p:childTnLst>
                                </p:cTn>
                              </p:par>
                              <p:par>
                                <p:cTn id="67" presetID="42" presetClass="path" presetSubtype="0" accel="50000" decel="50000" fill="hold" grpId="1" nodeType="withEffect">
                                  <p:stCondLst>
                                    <p:cond delay="4000"/>
                                  </p:stCondLst>
                                  <p:childTnLst>
                                    <p:animMotion origin="layout" path="M 3.33333E-6 -2.59259E-6 L -0.05026 -0.00069 " pathEditMode="relative" rAng="0" ptsTypes="AA">
                                      <p:cBhvr>
                                        <p:cTn id="68" dur="2000" fill="hold"/>
                                        <p:tgtEl>
                                          <p:spTgt spid="52"/>
                                        </p:tgtEl>
                                        <p:attrNameLst>
                                          <p:attrName>ppt_x</p:attrName>
                                          <p:attrName>ppt_y</p:attrName>
                                        </p:attrNameLst>
                                      </p:cBhvr>
                                      <p:rCtr x="-2513" y="-46"/>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6"/>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57" grpId="0" animBg="1"/>
      <p:bldP spid="57" grpId="1" animBg="1"/>
      <p:bldP spid="51" grpId="0" animBg="1"/>
      <p:bldP spid="51" grpId="1" animBg="1"/>
      <p:bldP spid="51" grpId="2" animBg="1"/>
      <p:bldP spid="52" grpId="0" animBg="1"/>
      <p:bldP spid="52" grpId="1" animBg="1"/>
      <p:bldP spid="52" grpId="2" animBg="1"/>
      <p:bldP spid="56" grpId="0" animBg="1"/>
      <p:bldP spid="56" grpId="1"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4172-02D4-2AD1-0D55-9531500E1AE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63A07C-D050-2CEB-0219-1561AE5F5810}"/>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7</a:t>
            </a:r>
          </a:p>
          <a:p>
            <a:r>
              <a:rPr lang="en-US" sz="2800" dirty="0">
                <a:solidFill>
                  <a:schemeClr val="accent2"/>
                </a:solidFill>
                <a:latin typeface="+mj-lt"/>
                <a:cs typeface="Poppins"/>
              </a:rPr>
              <a:t>Infrastructure or mobile vehicle effects on sensor capabilities</a:t>
            </a:r>
          </a:p>
        </p:txBody>
      </p:sp>
      <p:sp>
        <p:nvSpPr>
          <p:cNvPr id="13" name="Main Roadway">
            <a:extLst>
              <a:ext uri="{FF2B5EF4-FFF2-40B4-BE49-F238E27FC236}">
                <a16:creationId xmlns:a16="http://schemas.microsoft.com/office/drawing/2014/main" id="{63F211D8-6205-3C52-C4AA-E46528221F96}"/>
              </a:ext>
            </a:extLst>
          </p:cNvPr>
          <p:cNvSpPr/>
          <p:nvPr/>
        </p:nvSpPr>
        <p:spPr>
          <a:xfrm>
            <a:off x="5393478" y="220281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7A704033-AA44-FBFD-9CE6-F077F174358C}"/>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emote Object" descr="Joy 22HD Hybrid Loader - Underground Hard Rock Mining - Australia | Komatsu  Mining Corp.">
            <a:extLst>
              <a:ext uri="{FF2B5EF4-FFF2-40B4-BE49-F238E27FC236}">
                <a16:creationId xmlns:a16="http://schemas.microsoft.com/office/drawing/2014/main" id="{AB129048-EEB2-5F92-743F-1527026D2C06}"/>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1808"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77205129-EB79-7C79-6820-F265F0F45C61}"/>
              </a:ext>
            </a:extLst>
          </p:cNvPr>
          <p:cNvSpPr/>
          <p:nvPr/>
        </p:nvSpPr>
        <p:spPr>
          <a:xfrm>
            <a:off x="9282506"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B48D7BDF-8534-5A78-0AE2-DD84923035C2}"/>
              </a:ext>
            </a:extLst>
          </p:cNvPr>
          <p:cNvSpPr/>
          <p:nvPr/>
        </p:nvSpPr>
        <p:spPr>
          <a:xfrm>
            <a:off x="10362506"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A2 Static Envelope">
            <a:extLst>
              <a:ext uri="{FF2B5EF4-FFF2-40B4-BE49-F238E27FC236}">
                <a16:creationId xmlns:a16="http://schemas.microsoft.com/office/drawing/2014/main" id="{E8C9FD5B-0C9E-ECC8-DE4A-82C9B902C26E}"/>
              </a:ext>
            </a:extLst>
          </p:cNvPr>
          <p:cNvSpPr/>
          <p:nvPr/>
        </p:nvSpPr>
        <p:spPr>
          <a:xfrm>
            <a:off x="8317155" y="1094896"/>
            <a:ext cx="3736554" cy="735059"/>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90" name="RO Static Unsafe">
            <a:extLst>
              <a:ext uri="{FF2B5EF4-FFF2-40B4-BE49-F238E27FC236}">
                <a16:creationId xmlns:a16="http://schemas.microsoft.com/office/drawing/2014/main" id="{4DDDA3F6-671E-52FF-6201-94EE53A11CAB}"/>
              </a:ext>
            </a:extLst>
          </p:cNvPr>
          <p:cNvGrpSpPr/>
          <p:nvPr/>
        </p:nvGrpSpPr>
        <p:grpSpPr>
          <a:xfrm>
            <a:off x="8611443" y="948314"/>
            <a:ext cx="3224822" cy="1359323"/>
            <a:chOff x="8611443" y="948314"/>
            <a:chExt cx="3224822" cy="1359323"/>
          </a:xfrm>
        </p:grpSpPr>
        <p:sp>
          <p:nvSpPr>
            <p:cNvPr id="38" name="A3 Envelope">
              <a:extLst>
                <a:ext uri="{FF2B5EF4-FFF2-40B4-BE49-F238E27FC236}">
                  <a16:creationId xmlns:a16="http://schemas.microsoft.com/office/drawing/2014/main" id="{2BEE1B57-AF2C-0D0E-84B2-550DC2764ED6}"/>
                </a:ext>
              </a:extLst>
            </p:cNvPr>
            <p:cNvSpPr/>
            <p:nvPr/>
          </p:nvSpPr>
          <p:spPr>
            <a:xfrm>
              <a:off x="8611443" y="1186450"/>
              <a:ext cx="3224822" cy="548256"/>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9" name="RO" descr="Joy 22HD Hybrid Loader - Underground Hard Rock Mining - Australia | Komatsu  Mining Corp.">
              <a:extLst>
                <a:ext uri="{FF2B5EF4-FFF2-40B4-BE49-F238E27FC236}">
                  <a16:creationId xmlns:a16="http://schemas.microsoft.com/office/drawing/2014/main" id="{4038C0BB-8C88-8EEA-97EC-9D0DDA3C2D62}"/>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2197" y="948314"/>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1" name="RO M1">
            <a:extLst>
              <a:ext uri="{FF2B5EF4-FFF2-40B4-BE49-F238E27FC236}">
                <a16:creationId xmlns:a16="http://schemas.microsoft.com/office/drawing/2014/main" id="{1A6C22F5-0DF6-8F49-4A18-26C7EC3CACD4}"/>
              </a:ext>
            </a:extLst>
          </p:cNvPr>
          <p:cNvGrpSpPr/>
          <p:nvPr/>
        </p:nvGrpSpPr>
        <p:grpSpPr>
          <a:xfrm>
            <a:off x="7975746" y="944504"/>
            <a:ext cx="3865175" cy="1359323"/>
            <a:chOff x="7975746" y="944504"/>
            <a:chExt cx="3865175" cy="1359323"/>
          </a:xfrm>
        </p:grpSpPr>
        <p:sp>
          <p:nvSpPr>
            <p:cNvPr id="31" name="A2 Envelope">
              <a:extLst>
                <a:ext uri="{FF2B5EF4-FFF2-40B4-BE49-F238E27FC236}">
                  <a16:creationId xmlns:a16="http://schemas.microsoft.com/office/drawing/2014/main" id="{B872662D-5C6D-FE1C-A20B-556740A51393}"/>
                </a:ext>
              </a:extLst>
            </p:cNvPr>
            <p:cNvSpPr/>
            <p:nvPr/>
          </p:nvSpPr>
          <p:spPr>
            <a:xfrm>
              <a:off x="7975746" y="1165019"/>
              <a:ext cx="1796572" cy="588050"/>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5" name="A3 Envelope">
              <a:extLst>
                <a:ext uri="{FF2B5EF4-FFF2-40B4-BE49-F238E27FC236}">
                  <a16:creationId xmlns:a16="http://schemas.microsoft.com/office/drawing/2014/main" id="{D59FFDB9-DC7C-4A40-CD72-9526AAE79803}"/>
                </a:ext>
              </a:extLst>
            </p:cNvPr>
            <p:cNvSpPr/>
            <p:nvPr/>
          </p:nvSpPr>
          <p:spPr>
            <a:xfrm>
              <a:off x="8616099" y="1183505"/>
              <a:ext cx="3224822" cy="558870"/>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6" name="RO" descr="Joy 22HD Hybrid Loader - Underground Hard Rock Mining - Australia | Komatsu  Mining Corp.">
              <a:extLst>
                <a:ext uri="{FF2B5EF4-FFF2-40B4-BE49-F238E27FC236}">
                  <a16:creationId xmlns:a16="http://schemas.microsoft.com/office/drawing/2014/main" id="{68C739B1-18EF-361F-52D7-4B2FC8A70377}"/>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8307" y="944504"/>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A1 Awareness">
            <a:extLst>
              <a:ext uri="{FF2B5EF4-FFF2-40B4-BE49-F238E27FC236}">
                <a16:creationId xmlns:a16="http://schemas.microsoft.com/office/drawing/2014/main" id="{17013677-B92E-F30A-86D6-59A91E6EAF45}"/>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No Alarm</a:t>
            </a:r>
          </a:p>
        </p:txBody>
      </p:sp>
      <p:sp>
        <p:nvSpPr>
          <p:cNvPr id="47" name="TB A1 Actions">
            <a:extLst>
              <a:ext uri="{FF2B5EF4-FFF2-40B4-BE49-F238E27FC236}">
                <a16:creationId xmlns:a16="http://schemas.microsoft.com/office/drawing/2014/main" id="{6989C8C8-C923-2332-3D4E-BB12649A9E41}"/>
              </a:ext>
            </a:extLst>
          </p:cNvPr>
          <p:cNvSpPr txBox="1"/>
          <p:nvPr/>
        </p:nvSpPr>
        <p:spPr>
          <a:xfrm>
            <a:off x="221292" y="2712837"/>
            <a:ext cx="5702300" cy="1384995"/>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is in close proximity to infrastructure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Infrastructure influences sensor systems on LO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does not receive A1 Awareness on approach</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or A3 Alarm are not triggered</a:t>
            </a:r>
          </a:p>
        </p:txBody>
      </p:sp>
      <p:sp>
        <p:nvSpPr>
          <p:cNvPr id="50" name="TB Common Variations">
            <a:extLst>
              <a:ext uri="{FF2B5EF4-FFF2-40B4-BE49-F238E27FC236}">
                <a16:creationId xmlns:a16="http://schemas.microsoft.com/office/drawing/2014/main" id="{7E9D30F0-D558-142D-C95F-E864B1D8B5BD}"/>
              </a:ext>
            </a:extLst>
          </p:cNvPr>
          <p:cNvSpPr txBox="1"/>
          <p:nvPr/>
        </p:nvSpPr>
        <p:spPr>
          <a:xfrm>
            <a:off x="221292" y="4313534"/>
            <a:ext cx="5278769" cy="1169551"/>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operating near electrical infrastructure</a:t>
            </a:r>
          </a:p>
          <a:p>
            <a:pPr marL="285750" indent="-285750">
              <a:buFont typeface="Arial" panose="020B0604020202020204" pitchFamily="34" charset="0"/>
              <a:buChar char="•"/>
            </a:pPr>
            <a:r>
              <a:rPr lang="en-AU" sz="1400" dirty="0"/>
              <a:t>LO operating near significant steel structure</a:t>
            </a:r>
          </a:p>
          <a:p>
            <a:pPr marL="285750" indent="-285750">
              <a:buFont typeface="Arial" panose="020B0604020202020204" pitchFamily="34" charset="0"/>
              <a:buChar char="•"/>
            </a:pPr>
            <a:r>
              <a:rPr lang="en-AU" sz="1400" dirty="0"/>
              <a:t>LO operating in ore body with high levels of metals</a:t>
            </a:r>
          </a:p>
          <a:p>
            <a:endParaRPr lang="en-AU" sz="1400" dirty="0"/>
          </a:p>
        </p:txBody>
      </p:sp>
      <p:sp>
        <p:nvSpPr>
          <p:cNvPr id="9" name="Box Start Animation">
            <a:extLst>
              <a:ext uri="{FF2B5EF4-FFF2-40B4-BE49-F238E27FC236}">
                <a16:creationId xmlns:a16="http://schemas.microsoft.com/office/drawing/2014/main" id="{C2922E5F-398E-2A6F-4AD4-6364AD51A2E2}"/>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BE252510-4E17-F1DD-2678-A6B462B17EA7}"/>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F63BDAEE-23D9-CB64-34B4-DA8B76BBEA0E}"/>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18" name="Pedestrian">
            <a:extLst>
              <a:ext uri="{FF2B5EF4-FFF2-40B4-BE49-F238E27FC236}">
                <a16:creationId xmlns:a16="http://schemas.microsoft.com/office/drawing/2014/main" id="{A1298FE9-BF0D-A3CC-47F6-3CD728EA78C9}"/>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5525013" y="1668854"/>
            <a:ext cx="361315" cy="506889"/>
          </a:xfrm>
          <a:prstGeom prst="rect">
            <a:avLst/>
          </a:prstGeom>
        </p:spPr>
      </p:pic>
      <p:sp>
        <p:nvSpPr>
          <p:cNvPr id="26" name="TextBox 25">
            <a:extLst>
              <a:ext uri="{FF2B5EF4-FFF2-40B4-BE49-F238E27FC236}">
                <a16:creationId xmlns:a16="http://schemas.microsoft.com/office/drawing/2014/main" id="{55D92404-6462-3C55-5B19-7254290FA5D5}"/>
              </a:ext>
            </a:extLst>
          </p:cNvPr>
          <p:cNvSpPr txBox="1"/>
          <p:nvPr/>
        </p:nvSpPr>
        <p:spPr>
          <a:xfrm>
            <a:off x="1161266" y="5698788"/>
            <a:ext cx="4036695" cy="738664"/>
          </a:xfrm>
          <a:prstGeom prst="rect">
            <a:avLst/>
          </a:prstGeom>
          <a:noFill/>
        </p:spPr>
        <p:txBody>
          <a:bodyPr wrap="square" rtlCol="0">
            <a:spAutoFit/>
          </a:bodyPr>
          <a:lstStyle/>
          <a:p>
            <a:r>
              <a:rPr lang="en-AU" sz="1400" dirty="0"/>
              <a:t>Consideration should be made for the types of infrastructure underground that may affect certain sensor types.</a:t>
            </a:r>
          </a:p>
        </p:txBody>
      </p:sp>
      <p:pic>
        <p:nvPicPr>
          <p:cNvPr id="8" name="Picture 7">
            <a:extLst>
              <a:ext uri="{FF2B5EF4-FFF2-40B4-BE49-F238E27FC236}">
                <a16:creationId xmlns:a16="http://schemas.microsoft.com/office/drawing/2014/main" id="{6D24B030-5E61-0051-3E37-206CC2B26E0D}"/>
              </a:ext>
            </a:extLst>
          </p:cNvPr>
          <p:cNvPicPr>
            <a:picLocks noChangeAspect="1"/>
          </p:cNvPicPr>
          <p:nvPr/>
        </p:nvPicPr>
        <p:blipFill>
          <a:blip r:embed="rId10"/>
          <a:stretch>
            <a:fillRect/>
          </a:stretch>
        </p:blipFill>
        <p:spPr>
          <a:xfrm>
            <a:off x="7710247" y="2784473"/>
            <a:ext cx="2237025" cy="1643579"/>
          </a:xfrm>
          <a:prstGeom prst="rect">
            <a:avLst/>
          </a:prstGeom>
        </p:spPr>
      </p:pic>
      <p:pic>
        <p:nvPicPr>
          <p:cNvPr id="17" name="Picture 16">
            <a:extLst>
              <a:ext uri="{FF2B5EF4-FFF2-40B4-BE49-F238E27FC236}">
                <a16:creationId xmlns:a16="http://schemas.microsoft.com/office/drawing/2014/main" id="{7D15375D-713E-B295-8766-C4EC2FBEAB6B}"/>
              </a:ext>
            </a:extLst>
          </p:cNvPr>
          <p:cNvPicPr>
            <a:picLocks noChangeAspect="1"/>
          </p:cNvPicPr>
          <p:nvPr/>
        </p:nvPicPr>
        <p:blipFill>
          <a:blip r:embed="rId11"/>
          <a:stretch>
            <a:fillRect/>
          </a:stretch>
        </p:blipFill>
        <p:spPr>
          <a:xfrm>
            <a:off x="9947272" y="2796796"/>
            <a:ext cx="2094449" cy="1643579"/>
          </a:xfrm>
          <a:prstGeom prst="rect">
            <a:avLst/>
          </a:prstGeom>
        </p:spPr>
      </p:pic>
      <p:grpSp>
        <p:nvGrpSpPr>
          <p:cNvPr id="76" name="Group 75">
            <a:extLst>
              <a:ext uri="{FF2B5EF4-FFF2-40B4-BE49-F238E27FC236}">
                <a16:creationId xmlns:a16="http://schemas.microsoft.com/office/drawing/2014/main" id="{63724820-8343-5BD0-4D65-2C5F0A490DF6}"/>
              </a:ext>
            </a:extLst>
          </p:cNvPr>
          <p:cNvGrpSpPr/>
          <p:nvPr/>
        </p:nvGrpSpPr>
        <p:grpSpPr>
          <a:xfrm rot="16200000">
            <a:off x="6390620" y="2693009"/>
            <a:ext cx="1028700" cy="730829"/>
            <a:chOff x="5905500" y="4263390"/>
            <a:chExt cx="1028700" cy="730829"/>
          </a:xfrm>
        </p:grpSpPr>
        <p:sp>
          <p:nvSpPr>
            <p:cNvPr id="22" name="Rectangle 21">
              <a:extLst>
                <a:ext uri="{FF2B5EF4-FFF2-40B4-BE49-F238E27FC236}">
                  <a16:creationId xmlns:a16="http://schemas.microsoft.com/office/drawing/2014/main" id="{24A64B68-0FAF-78FB-50E9-9AF85561772E}"/>
                </a:ext>
              </a:extLst>
            </p:cNvPr>
            <p:cNvSpPr/>
            <p:nvPr/>
          </p:nvSpPr>
          <p:spPr>
            <a:xfrm>
              <a:off x="6096000" y="4335236"/>
              <a:ext cx="647700" cy="587137"/>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6" name="Rectangle 65">
              <a:extLst>
                <a:ext uri="{FF2B5EF4-FFF2-40B4-BE49-F238E27FC236}">
                  <a16:creationId xmlns:a16="http://schemas.microsoft.com/office/drawing/2014/main" id="{4E12CECD-8F9C-0FB2-B7FC-92D5C24E55E1}"/>
                </a:ext>
              </a:extLst>
            </p:cNvPr>
            <p:cNvSpPr/>
            <p:nvPr/>
          </p:nvSpPr>
          <p:spPr>
            <a:xfrm>
              <a:off x="6743700"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id="{929AFD55-A27C-54AF-C1BD-BA44EC7D6C26}"/>
                </a:ext>
              </a:extLst>
            </p:cNvPr>
            <p:cNvSpPr/>
            <p:nvPr/>
          </p:nvSpPr>
          <p:spPr>
            <a:xfrm>
              <a:off x="6791325"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id="{953454FB-24A8-97C2-916B-9737422F3B0E}"/>
                </a:ext>
              </a:extLst>
            </p:cNvPr>
            <p:cNvSpPr/>
            <p:nvPr/>
          </p:nvSpPr>
          <p:spPr>
            <a:xfrm>
              <a:off x="6838950"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Rectangle 68">
              <a:extLst>
                <a:ext uri="{FF2B5EF4-FFF2-40B4-BE49-F238E27FC236}">
                  <a16:creationId xmlns:a16="http://schemas.microsoft.com/office/drawing/2014/main" id="{5051E728-FD9F-15C5-CD0E-6F0F90443DC4}"/>
                </a:ext>
              </a:extLst>
            </p:cNvPr>
            <p:cNvSpPr/>
            <p:nvPr/>
          </p:nvSpPr>
          <p:spPr>
            <a:xfrm>
              <a:off x="6886575" y="4414509"/>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Rectangle 69">
              <a:extLst>
                <a:ext uri="{FF2B5EF4-FFF2-40B4-BE49-F238E27FC236}">
                  <a16:creationId xmlns:a16="http://schemas.microsoft.com/office/drawing/2014/main" id="{6C03C92C-CF72-62AC-CB58-23BC649D512A}"/>
                </a:ext>
              </a:extLst>
            </p:cNvPr>
            <p:cNvSpPr/>
            <p:nvPr/>
          </p:nvSpPr>
          <p:spPr>
            <a:xfrm>
              <a:off x="5905500"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Rectangle 70">
              <a:extLst>
                <a:ext uri="{FF2B5EF4-FFF2-40B4-BE49-F238E27FC236}">
                  <a16:creationId xmlns:a16="http://schemas.microsoft.com/office/drawing/2014/main" id="{ECECBA7F-8080-8F6A-288A-9FB7D2107E4B}"/>
                </a:ext>
              </a:extLst>
            </p:cNvPr>
            <p:cNvSpPr/>
            <p:nvPr/>
          </p:nvSpPr>
          <p:spPr>
            <a:xfrm>
              <a:off x="5953125"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Rectangle 71">
              <a:extLst>
                <a:ext uri="{FF2B5EF4-FFF2-40B4-BE49-F238E27FC236}">
                  <a16:creationId xmlns:a16="http://schemas.microsoft.com/office/drawing/2014/main" id="{89A3CB2E-25B6-5F6B-5AB7-4225794F1F08}"/>
                </a:ext>
              </a:extLst>
            </p:cNvPr>
            <p:cNvSpPr/>
            <p:nvPr/>
          </p:nvSpPr>
          <p:spPr>
            <a:xfrm>
              <a:off x="6000750"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3" name="Rectangle 72">
              <a:extLst>
                <a:ext uri="{FF2B5EF4-FFF2-40B4-BE49-F238E27FC236}">
                  <a16:creationId xmlns:a16="http://schemas.microsoft.com/office/drawing/2014/main" id="{9BC41BC6-F72B-30CE-41E6-65F4743604AA}"/>
                </a:ext>
              </a:extLst>
            </p:cNvPr>
            <p:cNvSpPr/>
            <p:nvPr/>
          </p:nvSpPr>
          <p:spPr>
            <a:xfrm>
              <a:off x="6048375" y="4415376"/>
              <a:ext cx="47625" cy="451290"/>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E8EF9666-A762-AF46-A16C-3CA4E0B9FC85}"/>
                </a:ext>
              </a:extLst>
            </p:cNvPr>
            <p:cNvSpPr/>
            <p:nvPr/>
          </p:nvSpPr>
          <p:spPr>
            <a:xfrm>
              <a:off x="6327887" y="4263390"/>
              <a:ext cx="183925" cy="73536"/>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Rectangle 74">
              <a:extLst>
                <a:ext uri="{FF2B5EF4-FFF2-40B4-BE49-F238E27FC236}">
                  <a16:creationId xmlns:a16="http://schemas.microsoft.com/office/drawing/2014/main" id="{6AC4A727-B070-8323-7930-6F14B1F88D04}"/>
                </a:ext>
              </a:extLst>
            </p:cNvPr>
            <p:cNvSpPr/>
            <p:nvPr/>
          </p:nvSpPr>
          <p:spPr>
            <a:xfrm>
              <a:off x="6327887" y="4920683"/>
              <a:ext cx="183925" cy="73536"/>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9" name="Freeform: Shape 78">
            <a:extLst>
              <a:ext uri="{FF2B5EF4-FFF2-40B4-BE49-F238E27FC236}">
                <a16:creationId xmlns:a16="http://schemas.microsoft.com/office/drawing/2014/main" id="{9E6BA6D1-98C2-3BD0-6577-FF8A0CE773EF}"/>
              </a:ext>
            </a:extLst>
          </p:cNvPr>
          <p:cNvSpPr/>
          <p:nvPr/>
        </p:nvSpPr>
        <p:spPr>
          <a:xfrm>
            <a:off x="7232074" y="3148965"/>
            <a:ext cx="250971" cy="628650"/>
          </a:xfrm>
          <a:custGeom>
            <a:avLst/>
            <a:gdLst>
              <a:gd name="connsiteX0" fmla="*/ 3116 w 250971"/>
              <a:gd name="connsiteY0" fmla="*/ 0 h 628650"/>
              <a:gd name="connsiteX1" fmla="*/ 3116 w 250971"/>
              <a:gd name="connsiteY1" fmla="*/ 59055 h 628650"/>
              <a:gd name="connsiteX2" fmla="*/ 35501 w 250971"/>
              <a:gd name="connsiteY2" fmla="*/ 95250 h 628650"/>
              <a:gd name="connsiteX3" fmla="*/ 90746 w 250971"/>
              <a:gd name="connsiteY3" fmla="*/ 116205 h 628650"/>
              <a:gd name="connsiteX4" fmla="*/ 159326 w 250971"/>
              <a:gd name="connsiteY4" fmla="*/ 118110 h 628650"/>
              <a:gd name="connsiteX5" fmla="*/ 210761 w 250971"/>
              <a:gd name="connsiteY5" fmla="*/ 112395 h 628650"/>
              <a:gd name="connsiteX6" fmla="*/ 241241 w 250971"/>
              <a:gd name="connsiteY6" fmla="*/ 137160 h 628650"/>
              <a:gd name="connsiteX7" fmla="*/ 250766 w 250971"/>
              <a:gd name="connsiteY7" fmla="*/ 190500 h 628650"/>
              <a:gd name="connsiteX8" fmla="*/ 246956 w 250971"/>
              <a:gd name="connsiteY8" fmla="*/ 6286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71" h="628650">
                <a:moveTo>
                  <a:pt x="3116" y="0"/>
                </a:moveTo>
                <a:cubicBezTo>
                  <a:pt x="417" y="21590"/>
                  <a:pt x="-2281" y="43180"/>
                  <a:pt x="3116" y="59055"/>
                </a:cubicBezTo>
                <a:cubicBezTo>
                  <a:pt x="8513" y="74930"/>
                  <a:pt x="20896" y="85725"/>
                  <a:pt x="35501" y="95250"/>
                </a:cubicBezTo>
                <a:cubicBezTo>
                  <a:pt x="50106" y="104775"/>
                  <a:pt x="70109" y="112395"/>
                  <a:pt x="90746" y="116205"/>
                </a:cubicBezTo>
                <a:cubicBezTo>
                  <a:pt x="111384" y="120015"/>
                  <a:pt x="139324" y="118745"/>
                  <a:pt x="159326" y="118110"/>
                </a:cubicBezTo>
                <a:cubicBezTo>
                  <a:pt x="179328" y="117475"/>
                  <a:pt x="197109" y="109220"/>
                  <a:pt x="210761" y="112395"/>
                </a:cubicBezTo>
                <a:cubicBezTo>
                  <a:pt x="224413" y="115570"/>
                  <a:pt x="234574" y="124143"/>
                  <a:pt x="241241" y="137160"/>
                </a:cubicBezTo>
                <a:cubicBezTo>
                  <a:pt x="247908" y="150177"/>
                  <a:pt x="249814" y="108585"/>
                  <a:pt x="250766" y="190500"/>
                </a:cubicBezTo>
                <a:cubicBezTo>
                  <a:pt x="251718" y="272415"/>
                  <a:pt x="249178" y="556578"/>
                  <a:pt x="246956" y="62865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Freeform: Shape 81">
            <a:extLst>
              <a:ext uri="{FF2B5EF4-FFF2-40B4-BE49-F238E27FC236}">
                <a16:creationId xmlns:a16="http://schemas.microsoft.com/office/drawing/2014/main" id="{8837416E-C016-454E-976B-DD5B686D7D71}"/>
              </a:ext>
            </a:extLst>
          </p:cNvPr>
          <p:cNvSpPr/>
          <p:nvPr/>
        </p:nvSpPr>
        <p:spPr>
          <a:xfrm>
            <a:off x="6560733" y="2128520"/>
            <a:ext cx="5174067" cy="843280"/>
          </a:xfrm>
          <a:custGeom>
            <a:avLst/>
            <a:gdLst>
              <a:gd name="connsiteX0" fmla="*/ 17867 w 5174067"/>
              <a:gd name="connsiteY0" fmla="*/ 843280 h 843280"/>
              <a:gd name="connsiteX1" fmla="*/ 7707 w 5174067"/>
              <a:gd name="connsiteY1" fmla="*/ 218440 h 843280"/>
              <a:gd name="connsiteX2" fmla="*/ 17867 w 5174067"/>
              <a:gd name="connsiteY2" fmla="*/ 50800 h 843280"/>
              <a:gd name="connsiteX3" fmla="*/ 205827 w 5174067"/>
              <a:gd name="connsiteY3" fmla="*/ 15240 h 843280"/>
              <a:gd name="connsiteX4" fmla="*/ 5174067 w 5174067"/>
              <a:gd name="connsiteY4" fmla="*/ 0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4067" h="843280">
                <a:moveTo>
                  <a:pt x="17867" y="843280"/>
                </a:moveTo>
                <a:cubicBezTo>
                  <a:pt x="12787" y="596900"/>
                  <a:pt x="7707" y="350520"/>
                  <a:pt x="7707" y="218440"/>
                </a:cubicBezTo>
                <a:cubicBezTo>
                  <a:pt x="7707" y="86360"/>
                  <a:pt x="-15153" y="84667"/>
                  <a:pt x="17867" y="50800"/>
                </a:cubicBezTo>
                <a:cubicBezTo>
                  <a:pt x="50887" y="16933"/>
                  <a:pt x="205827" y="15240"/>
                  <a:pt x="205827" y="15240"/>
                </a:cubicBezTo>
                <a:lnTo>
                  <a:pt x="5174067" y="0"/>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3" name="Picture 92">
            <a:extLst>
              <a:ext uri="{FF2B5EF4-FFF2-40B4-BE49-F238E27FC236}">
                <a16:creationId xmlns:a16="http://schemas.microsoft.com/office/drawing/2014/main" id="{51849A8B-8EBF-28EC-433C-E86A90AE54AA}"/>
              </a:ext>
            </a:extLst>
          </p:cNvPr>
          <p:cNvPicPr>
            <a:picLocks noChangeAspect="1"/>
          </p:cNvPicPr>
          <p:nvPr/>
        </p:nvPicPr>
        <p:blipFill>
          <a:blip r:embed="rId12"/>
          <a:stretch>
            <a:fillRect/>
          </a:stretch>
        </p:blipFill>
        <p:spPr>
          <a:xfrm>
            <a:off x="5006804" y="4571275"/>
            <a:ext cx="2567421" cy="1955665"/>
          </a:xfrm>
          <a:prstGeom prst="rect">
            <a:avLst/>
          </a:prstGeom>
        </p:spPr>
      </p:pic>
      <p:sp>
        <p:nvSpPr>
          <p:cNvPr id="4" name="TextBox 3">
            <a:extLst>
              <a:ext uri="{FF2B5EF4-FFF2-40B4-BE49-F238E27FC236}">
                <a16:creationId xmlns:a16="http://schemas.microsoft.com/office/drawing/2014/main" id="{D7AC4557-5D86-FAEC-FEE7-379A36DDF608}"/>
              </a:ext>
            </a:extLst>
          </p:cNvPr>
          <p:cNvSpPr txBox="1"/>
          <p:nvPr/>
        </p:nvSpPr>
        <p:spPr>
          <a:xfrm>
            <a:off x="7669794" y="4814650"/>
            <a:ext cx="2237026" cy="1169551"/>
          </a:xfrm>
          <a:prstGeom prst="rect">
            <a:avLst/>
          </a:prstGeom>
          <a:noFill/>
        </p:spPr>
        <p:txBody>
          <a:bodyPr wrap="square" rtlCol="0">
            <a:spAutoFit/>
          </a:bodyPr>
          <a:lstStyle/>
          <a:p>
            <a:r>
              <a:rPr lang="en-AU" sz="1400" dirty="0"/>
              <a:t>Consideration should be made for the effects that battery electric or hybrid vehicles may have on  certain sensor types.</a:t>
            </a:r>
          </a:p>
        </p:txBody>
      </p:sp>
      <p:pic>
        <p:nvPicPr>
          <p:cNvPr id="5" name="Picture 4">
            <a:extLst>
              <a:ext uri="{FF2B5EF4-FFF2-40B4-BE49-F238E27FC236}">
                <a16:creationId xmlns:a16="http://schemas.microsoft.com/office/drawing/2014/main" id="{C63900A0-91C1-29AF-0479-6CEDB0B62549}"/>
              </a:ext>
            </a:extLst>
          </p:cNvPr>
          <p:cNvPicPr>
            <a:picLocks noChangeAspect="1"/>
          </p:cNvPicPr>
          <p:nvPr/>
        </p:nvPicPr>
        <p:blipFill>
          <a:blip r:embed="rId13"/>
          <a:stretch>
            <a:fillRect/>
          </a:stretch>
        </p:blipFill>
        <p:spPr>
          <a:xfrm>
            <a:off x="9772318" y="4484521"/>
            <a:ext cx="1887021" cy="1887021"/>
          </a:xfrm>
          <a:prstGeom prst="rect">
            <a:avLst/>
          </a:prstGeom>
        </p:spPr>
      </p:pic>
    </p:spTree>
    <p:extLst>
      <p:ext uri="{BB962C8B-B14F-4D97-AF65-F5344CB8AC3E}">
        <p14:creationId xmlns:p14="http://schemas.microsoft.com/office/powerpoint/2010/main" val="26732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ntr" presetSubtype="0" fill="hold" nodeType="withEffect">
                                  <p:stCondLst>
                                    <p:cond delay="2000"/>
                                  </p:stCondLst>
                                  <p:childTnLst>
                                    <p:set>
                                      <p:cBhvr>
                                        <p:cTn id="25" dur="1" fill="hold">
                                          <p:stCondLst>
                                            <p:cond delay="0"/>
                                          </p:stCondLst>
                                        </p:cTn>
                                        <p:tgtEl>
                                          <p:spTgt spid="90"/>
                                        </p:tgtEl>
                                        <p:attrNameLst>
                                          <p:attrName>style.visibility</p:attrName>
                                        </p:attrNameLst>
                                      </p:cBhvr>
                                      <p:to>
                                        <p:strVal val="visible"/>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grpId="0" nodeType="withEffect">
                                  <p:stCondLst>
                                    <p:cond delay="200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2000"/>
                                  </p:stCondLst>
                                  <p:childTnLst>
                                    <p:set>
                                      <p:cBhvr>
                                        <p:cTn id="34" dur="1" fill="hold">
                                          <p:stCondLst>
                                            <p:cond delay="0"/>
                                          </p:stCondLst>
                                        </p:cTn>
                                        <p:tgtEl>
                                          <p:spTgt spid="90"/>
                                        </p:tgtEl>
                                        <p:attrNameLst>
                                          <p:attrName>style.visibility</p:attrName>
                                        </p:attrNameLst>
                                      </p:cBhvr>
                                      <p:to>
                                        <p:strVal val="hidden"/>
                                      </p:to>
                                    </p:set>
                                  </p:childTnLst>
                                </p:cTn>
                              </p:par>
                              <p:par>
                                <p:cTn id="35" presetID="1" presetClass="exit" presetSubtype="0" fill="hold" grpId="1" nodeType="withEffect">
                                  <p:stCondLst>
                                    <p:cond delay="200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ntr" presetSubtype="0" fill="hold" nodeType="withEffect">
                                  <p:stCondLst>
                                    <p:cond delay="2000"/>
                                  </p:stCondLst>
                                  <p:childTnLst>
                                    <p:set>
                                      <p:cBhvr>
                                        <p:cTn id="38" dur="1" fill="hold">
                                          <p:stCondLst>
                                            <p:cond delay="0"/>
                                          </p:stCondLst>
                                        </p:cTn>
                                        <p:tgtEl>
                                          <p:spTgt spid="91"/>
                                        </p:tgtEl>
                                        <p:attrNameLst>
                                          <p:attrName>style.visibility</p:attrName>
                                        </p:attrNameLst>
                                      </p:cBhvr>
                                      <p:to>
                                        <p:strVal val="visible"/>
                                      </p:to>
                                    </p:set>
                                  </p:childTnLst>
                                </p:cTn>
                              </p:par>
                              <p:par>
                                <p:cTn id="39" presetID="42" presetClass="path" presetSubtype="0" accel="50000" decel="50000" fill="hold" nodeType="withEffect">
                                  <p:stCondLst>
                                    <p:cond delay="2000"/>
                                  </p:stCondLst>
                                  <p:childTnLst>
                                    <p:animMotion origin="layout" path="M -2.08333E-7 4.44444E-6 L -0.25612 -0.00394 " pathEditMode="relative" rAng="0" ptsTypes="AA">
                                      <p:cBhvr>
                                        <p:cTn id="40" dur="2000" fill="hold"/>
                                        <p:tgtEl>
                                          <p:spTgt spid="91"/>
                                        </p:tgtEl>
                                        <p:attrNameLst>
                                          <p:attrName>ppt_x</p:attrName>
                                          <p:attrName>ppt_y</p:attrName>
                                        </p:attrNameLst>
                                      </p:cBhvr>
                                      <p:rCtr x="-12812" y="-208"/>
                                    </p:animMotion>
                                  </p:childTnLst>
                                </p:cTn>
                              </p:par>
                            </p:childTnLst>
                          </p:cTn>
                        </p:par>
                        <p:par>
                          <p:cTn id="41" fill="hold">
                            <p:stCondLst>
                              <p:cond delay="6000"/>
                            </p:stCondLst>
                            <p:childTnLst>
                              <p:par>
                                <p:cTn id="42" presetID="1" presetClass="exit" presetSubtype="0" fill="hold" grpId="1" nodeType="afterEffect">
                                  <p:stCondLst>
                                    <p:cond delay="0"/>
                                  </p:stCondLst>
                                  <p:childTnLst>
                                    <p:set>
                                      <p:cBhvr>
                                        <p:cTn id="43" dur="1" fill="hold">
                                          <p:stCondLst>
                                            <p:cond delay="0"/>
                                          </p:stCondLst>
                                        </p:cTn>
                                        <p:tgtEl>
                                          <p:spTgt spid="40"/>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51" grpId="0" animBg="1"/>
      <p:bldP spid="51" grpId="1" animBg="1"/>
      <p:bldP spid="40" grpId="0" animBg="1"/>
      <p:bldP spid="40" grpId="1" animBg="1"/>
      <p:bldP spid="50" grpId="0"/>
      <p:bldP spid="9" grpId="0" animBg="1"/>
      <p:bldP spid="10" grpId="0" animBg="1"/>
      <p:bldP spid="10" grpId="1" animBg="1"/>
      <p:bldP spid="10" grpId="2" animBg="1"/>
      <p:bldP spid="11" grpId="0" animBg="1"/>
      <p:bldP spid="2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01E50-533A-F2DC-0668-34BBCC9BFE3A}"/>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64BCCD9-8B62-C54D-2DC7-FBAA20C781CE}"/>
              </a:ext>
            </a:extLst>
          </p:cNvPr>
          <p:cNvSpPr txBox="1">
            <a:spLocks/>
          </p:cNvSpPr>
          <p:nvPr/>
        </p:nvSpPr>
        <p:spPr>
          <a:xfrm>
            <a:off x="783973" y="2096876"/>
            <a:ext cx="4811282" cy="142904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b="1" i="0" u="none" strike="noStrike" dirty="0">
                <a:solidFill>
                  <a:schemeClr val="bg1"/>
                </a:solidFill>
                <a:effectLst/>
                <a:latin typeface="Montserrat" pitchFamily="2" charset="77"/>
              </a:rPr>
              <a:t>End.</a:t>
            </a:r>
            <a:endParaRPr lang="en-US" sz="3600" b="0" i="0" dirty="0">
              <a:solidFill>
                <a:schemeClr val="bg1"/>
              </a:solidFill>
              <a:effectLst/>
              <a:latin typeface="Montserrat" pitchFamily="2" charset="77"/>
            </a:endParaRPr>
          </a:p>
        </p:txBody>
      </p:sp>
      <p:grpSp>
        <p:nvGrpSpPr>
          <p:cNvPr id="8" name="Group 7">
            <a:extLst>
              <a:ext uri="{FF2B5EF4-FFF2-40B4-BE49-F238E27FC236}">
                <a16:creationId xmlns:a16="http://schemas.microsoft.com/office/drawing/2014/main" id="{F5AAF6DA-0EB1-7D0E-A3D1-93D21D3B475F}"/>
              </a:ext>
            </a:extLst>
          </p:cNvPr>
          <p:cNvGrpSpPr/>
          <p:nvPr/>
        </p:nvGrpSpPr>
        <p:grpSpPr>
          <a:xfrm>
            <a:off x="7209552" y="3226368"/>
            <a:ext cx="2086850" cy="1070619"/>
            <a:chOff x="634579" y="2949820"/>
            <a:chExt cx="2086850" cy="1070619"/>
          </a:xfrm>
        </p:grpSpPr>
        <p:sp>
          <p:nvSpPr>
            <p:cNvPr id="4" name="Freeform 109">
              <a:extLst>
                <a:ext uri="{FF2B5EF4-FFF2-40B4-BE49-F238E27FC236}">
                  <a16:creationId xmlns:a16="http://schemas.microsoft.com/office/drawing/2014/main" id="{214E40E9-C191-0A63-797F-F6EBB7FAEADD}"/>
                </a:ext>
              </a:extLst>
            </p:cNvPr>
            <p:cNvSpPr>
              <a:spLocks noChangeAspect="1" noChangeArrowheads="1"/>
            </p:cNvSpPr>
            <p:nvPr/>
          </p:nvSpPr>
          <p:spPr bwMode="auto">
            <a:xfrm>
              <a:off x="634580" y="3624439"/>
              <a:ext cx="396000" cy="396000"/>
            </a:xfrm>
            <a:custGeom>
              <a:avLst/>
              <a:gdLst>
                <a:gd name="T0" fmla="*/ 116824 w 634"/>
                <a:gd name="T1" fmla="*/ 0 h 634"/>
                <a:gd name="T2" fmla="*/ 116824 w 634"/>
                <a:gd name="T3" fmla="*/ 228239 h 634"/>
                <a:gd name="T4" fmla="*/ 116824 w 634"/>
                <a:gd name="T5" fmla="*/ 0 h 634"/>
                <a:gd name="T6" fmla="*/ 196509 w 634"/>
                <a:gd name="T7" fmla="*/ 58412 h 634"/>
                <a:gd name="T8" fmla="*/ 159371 w 634"/>
                <a:gd name="T9" fmla="*/ 106007 h 634"/>
                <a:gd name="T10" fmla="*/ 196509 w 634"/>
                <a:gd name="T11" fmla="*/ 58412 h 634"/>
                <a:gd name="T12" fmla="*/ 186053 w 634"/>
                <a:gd name="T13" fmla="*/ 47956 h 634"/>
                <a:gd name="T14" fmla="*/ 138097 w 634"/>
                <a:gd name="T15" fmla="*/ 21274 h 634"/>
                <a:gd name="T16" fmla="*/ 85094 w 634"/>
                <a:gd name="T17" fmla="*/ 106007 h 634"/>
                <a:gd name="T18" fmla="*/ 90503 w 634"/>
                <a:gd name="T19" fmla="*/ 69229 h 634"/>
                <a:gd name="T20" fmla="*/ 138097 w 634"/>
                <a:gd name="T21" fmla="*/ 69229 h 634"/>
                <a:gd name="T22" fmla="*/ 85094 w 634"/>
                <a:gd name="T23" fmla="*/ 106007 h 634"/>
                <a:gd name="T24" fmla="*/ 143506 w 634"/>
                <a:gd name="T25" fmla="*/ 122232 h 634"/>
                <a:gd name="T26" fmla="*/ 116824 w 634"/>
                <a:gd name="T27" fmla="*/ 159371 h 634"/>
                <a:gd name="T28" fmla="*/ 85094 w 634"/>
                <a:gd name="T29" fmla="*/ 122232 h 634"/>
                <a:gd name="T30" fmla="*/ 106368 w 634"/>
                <a:gd name="T31" fmla="*/ 15865 h 634"/>
                <a:gd name="T32" fmla="*/ 116824 w 634"/>
                <a:gd name="T33" fmla="*/ 15865 h 634"/>
                <a:gd name="T34" fmla="*/ 138097 w 634"/>
                <a:gd name="T35" fmla="*/ 58412 h 634"/>
                <a:gd name="T36" fmla="*/ 95550 w 634"/>
                <a:gd name="T37" fmla="*/ 58412 h 634"/>
                <a:gd name="T38" fmla="*/ 90503 w 634"/>
                <a:gd name="T39" fmla="*/ 21274 h 634"/>
                <a:gd name="T40" fmla="*/ 79685 w 634"/>
                <a:gd name="T41" fmla="*/ 53003 h 634"/>
                <a:gd name="T42" fmla="*/ 90503 w 634"/>
                <a:gd name="T43" fmla="*/ 21274 h 634"/>
                <a:gd name="T44" fmla="*/ 32091 w 634"/>
                <a:gd name="T45" fmla="*/ 58412 h 634"/>
                <a:gd name="T46" fmla="*/ 74638 w 634"/>
                <a:gd name="T47" fmla="*/ 106007 h 634"/>
                <a:gd name="T48" fmla="*/ 32091 w 634"/>
                <a:gd name="T49" fmla="*/ 58412 h 634"/>
                <a:gd name="T50" fmla="*/ 32091 w 634"/>
                <a:gd name="T51" fmla="*/ 169827 h 634"/>
                <a:gd name="T52" fmla="*/ 74638 w 634"/>
                <a:gd name="T53" fmla="*/ 122232 h 634"/>
                <a:gd name="T54" fmla="*/ 32091 w 634"/>
                <a:gd name="T55" fmla="*/ 169827 h 634"/>
                <a:gd name="T56" fmla="*/ 42547 w 634"/>
                <a:gd name="T57" fmla="*/ 180644 h 634"/>
                <a:gd name="T58" fmla="*/ 90503 w 634"/>
                <a:gd name="T59" fmla="*/ 212374 h 634"/>
                <a:gd name="T60" fmla="*/ 122232 w 634"/>
                <a:gd name="T61" fmla="*/ 212374 h 634"/>
                <a:gd name="T62" fmla="*/ 116824 w 634"/>
                <a:gd name="T63" fmla="*/ 212374 h 634"/>
                <a:gd name="T64" fmla="*/ 95550 w 634"/>
                <a:gd name="T65" fmla="*/ 169827 h 634"/>
                <a:gd name="T66" fmla="*/ 138097 w 634"/>
                <a:gd name="T67" fmla="*/ 169827 h 634"/>
                <a:gd name="T68" fmla="*/ 138097 w 634"/>
                <a:gd name="T69" fmla="*/ 212374 h 634"/>
                <a:gd name="T70" fmla="*/ 148554 w 634"/>
                <a:gd name="T71" fmla="*/ 175236 h 634"/>
                <a:gd name="T72" fmla="*/ 138097 w 634"/>
                <a:gd name="T73" fmla="*/ 212374 h 634"/>
                <a:gd name="T74" fmla="*/ 196509 w 634"/>
                <a:gd name="T75" fmla="*/ 169827 h 634"/>
                <a:gd name="T76" fmla="*/ 159371 w 634"/>
                <a:gd name="T77" fmla="*/ 122232 h 634"/>
                <a:gd name="T78" fmla="*/ 196509 w 634"/>
                <a:gd name="T79" fmla="*/ 16982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5" name="TextBox 4">
              <a:extLst>
                <a:ext uri="{FF2B5EF4-FFF2-40B4-BE49-F238E27FC236}">
                  <a16:creationId xmlns:a16="http://schemas.microsoft.com/office/drawing/2014/main" id="{1C158E50-9091-6ED4-A373-72002713D586}"/>
                </a:ext>
              </a:extLst>
            </p:cNvPr>
            <p:cNvSpPr txBox="1"/>
            <p:nvPr/>
          </p:nvSpPr>
          <p:spPr>
            <a:xfrm>
              <a:off x="1117600" y="3646210"/>
              <a:ext cx="1603829" cy="338554"/>
            </a:xfrm>
            <a:prstGeom prst="rect">
              <a:avLst/>
            </a:prstGeom>
            <a:noFill/>
          </p:spPr>
          <p:txBody>
            <a:bodyPr wrap="square" rtlCol="0">
              <a:spAutoFit/>
            </a:bodyPr>
            <a:lstStyle/>
            <a:p>
              <a:r>
                <a:rPr lang="en-US" sz="1600" dirty="0">
                  <a:solidFill>
                    <a:schemeClr val="bg1"/>
                  </a:solidFill>
                </a:rPr>
                <a:t>emesrt.org</a:t>
              </a:r>
            </a:p>
          </p:txBody>
        </p:sp>
        <p:sp>
          <p:nvSpPr>
            <p:cNvPr id="6" name="Freeform 185">
              <a:extLst>
                <a:ext uri="{FF2B5EF4-FFF2-40B4-BE49-F238E27FC236}">
                  <a16:creationId xmlns:a16="http://schemas.microsoft.com/office/drawing/2014/main" id="{F92EBC86-0D9B-2A6A-FC89-F5771BBAFDC8}"/>
                </a:ext>
              </a:extLst>
            </p:cNvPr>
            <p:cNvSpPr>
              <a:spLocks noChangeAspect="1" noChangeArrowheads="1"/>
            </p:cNvSpPr>
            <p:nvPr/>
          </p:nvSpPr>
          <p:spPr bwMode="auto">
            <a:xfrm>
              <a:off x="634579" y="2990486"/>
              <a:ext cx="376810" cy="288000"/>
            </a:xfrm>
            <a:custGeom>
              <a:avLst/>
              <a:gdLst>
                <a:gd name="T0" fmla="*/ 195681 w 619"/>
                <a:gd name="T1" fmla="*/ 0 h 472"/>
                <a:gd name="T2" fmla="*/ 195681 w 619"/>
                <a:gd name="T3" fmla="*/ 0 h 472"/>
                <a:gd name="T4" fmla="*/ 26210 w 619"/>
                <a:gd name="T5" fmla="*/ 0 h 472"/>
                <a:gd name="T6" fmla="*/ 0 w 619"/>
                <a:gd name="T7" fmla="*/ 26271 h 472"/>
                <a:gd name="T8" fmla="*/ 0 w 619"/>
                <a:gd name="T9" fmla="*/ 142871 h 472"/>
                <a:gd name="T10" fmla="*/ 26210 w 619"/>
                <a:gd name="T11" fmla="*/ 169502 h 472"/>
                <a:gd name="T12" fmla="*/ 195681 w 619"/>
                <a:gd name="T13" fmla="*/ 169502 h 472"/>
                <a:gd name="T14" fmla="*/ 221891 w 619"/>
                <a:gd name="T15" fmla="*/ 142871 h 472"/>
                <a:gd name="T16" fmla="*/ 221891 w 619"/>
                <a:gd name="T17" fmla="*/ 26271 h 472"/>
                <a:gd name="T18" fmla="*/ 195681 w 619"/>
                <a:gd name="T19" fmla="*/ 0 h 472"/>
                <a:gd name="T20" fmla="*/ 200707 w 619"/>
                <a:gd name="T21" fmla="*/ 15835 h 472"/>
                <a:gd name="T22" fmla="*/ 200707 w 619"/>
                <a:gd name="T23" fmla="*/ 15835 h 472"/>
                <a:gd name="T24" fmla="*/ 110945 w 619"/>
                <a:gd name="T25" fmla="*/ 84571 h 472"/>
                <a:gd name="T26" fmla="*/ 21184 w 619"/>
                <a:gd name="T27" fmla="*/ 15835 h 472"/>
                <a:gd name="T28" fmla="*/ 200707 w 619"/>
                <a:gd name="T29" fmla="*/ 15835 h 472"/>
                <a:gd name="T30" fmla="*/ 10412 w 619"/>
                <a:gd name="T31" fmla="*/ 142871 h 472"/>
                <a:gd name="T32" fmla="*/ 10412 w 619"/>
                <a:gd name="T33" fmla="*/ 142871 h 472"/>
                <a:gd name="T34" fmla="*/ 10412 w 619"/>
                <a:gd name="T35" fmla="*/ 26271 h 472"/>
                <a:gd name="T36" fmla="*/ 73964 w 619"/>
                <a:gd name="T37" fmla="*/ 79533 h 472"/>
                <a:gd name="T38" fmla="*/ 10412 w 619"/>
                <a:gd name="T39" fmla="*/ 142871 h 472"/>
                <a:gd name="T40" fmla="*/ 21184 w 619"/>
                <a:gd name="T41" fmla="*/ 153668 h 472"/>
                <a:gd name="T42" fmla="*/ 21184 w 619"/>
                <a:gd name="T43" fmla="*/ 153668 h 472"/>
                <a:gd name="T44" fmla="*/ 84735 w 619"/>
                <a:gd name="T45" fmla="*/ 84571 h 472"/>
                <a:gd name="T46" fmla="*/ 110945 w 619"/>
                <a:gd name="T47" fmla="*/ 105804 h 472"/>
                <a:gd name="T48" fmla="*/ 132129 w 619"/>
                <a:gd name="T49" fmla="*/ 84571 h 472"/>
                <a:gd name="T50" fmla="*/ 200707 w 619"/>
                <a:gd name="T51" fmla="*/ 153668 h 472"/>
                <a:gd name="T52" fmla="*/ 21184 w 619"/>
                <a:gd name="T53" fmla="*/ 153668 h 472"/>
                <a:gd name="T54" fmla="*/ 211479 w 619"/>
                <a:gd name="T55" fmla="*/ 142871 h 472"/>
                <a:gd name="T56" fmla="*/ 211479 w 619"/>
                <a:gd name="T57" fmla="*/ 142871 h 472"/>
                <a:gd name="T58" fmla="*/ 211479 w 619"/>
                <a:gd name="T59" fmla="*/ 142871 h 472"/>
                <a:gd name="T60" fmla="*/ 147927 w 619"/>
                <a:gd name="T61" fmla="*/ 79533 h 472"/>
                <a:gd name="T62" fmla="*/ 211479 w 619"/>
                <a:gd name="T63" fmla="*/ 26271 h 472"/>
                <a:gd name="T64" fmla="*/ 211479 w 619"/>
                <a:gd name="T65" fmla="*/ 14287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7" name="TextBox 6">
              <a:extLst>
                <a:ext uri="{FF2B5EF4-FFF2-40B4-BE49-F238E27FC236}">
                  <a16:creationId xmlns:a16="http://schemas.microsoft.com/office/drawing/2014/main" id="{DAD544B3-8265-FD7C-A65F-437DBEE1BEFC}"/>
                </a:ext>
              </a:extLst>
            </p:cNvPr>
            <p:cNvSpPr txBox="1"/>
            <p:nvPr/>
          </p:nvSpPr>
          <p:spPr>
            <a:xfrm>
              <a:off x="1117600" y="2949820"/>
              <a:ext cx="1603829" cy="338554"/>
            </a:xfrm>
            <a:prstGeom prst="rect">
              <a:avLst/>
            </a:prstGeom>
            <a:noFill/>
          </p:spPr>
          <p:txBody>
            <a:bodyPr wrap="square" rtlCol="0">
              <a:spAutoFit/>
            </a:bodyPr>
            <a:lstStyle/>
            <a:p>
              <a:r>
                <a:rPr lang="en-US" sz="1600" dirty="0">
                  <a:solidFill>
                    <a:schemeClr val="bg1"/>
                  </a:solidFill>
                </a:rPr>
                <a:t>enquiries.org</a:t>
              </a:r>
            </a:p>
          </p:txBody>
        </p:sp>
      </p:grpSp>
      <p:pic>
        <p:nvPicPr>
          <p:cNvPr id="10" name="Picture 9" descr="A black and white logo&#10;&#10;Description automatically generated">
            <a:extLst>
              <a:ext uri="{FF2B5EF4-FFF2-40B4-BE49-F238E27FC236}">
                <a16:creationId xmlns:a16="http://schemas.microsoft.com/office/drawing/2014/main" id="{0033D24F-3A93-55E8-AD76-3AA64927EFC2}"/>
              </a:ext>
            </a:extLst>
          </p:cNvPr>
          <p:cNvPicPr>
            <a:picLocks noChangeAspect="1"/>
          </p:cNvPicPr>
          <p:nvPr/>
        </p:nvPicPr>
        <p:blipFill>
          <a:blip r:embed="rId2"/>
          <a:stretch>
            <a:fillRect/>
          </a:stretch>
        </p:blipFill>
        <p:spPr>
          <a:xfrm>
            <a:off x="7024914" y="1968702"/>
            <a:ext cx="4093028" cy="1257666"/>
          </a:xfrm>
          <a:prstGeom prst="rect">
            <a:avLst/>
          </a:prstGeom>
        </p:spPr>
      </p:pic>
      <p:cxnSp>
        <p:nvCxnSpPr>
          <p:cNvPr id="13" name="Straight Connector 12">
            <a:extLst>
              <a:ext uri="{FF2B5EF4-FFF2-40B4-BE49-F238E27FC236}">
                <a16:creationId xmlns:a16="http://schemas.microsoft.com/office/drawing/2014/main" id="{301E2F8C-7DE1-606D-988F-1C3E19764946}"/>
              </a:ext>
            </a:extLst>
          </p:cNvPr>
          <p:cNvCxnSpPr>
            <a:cxnSpLocks/>
          </p:cNvCxnSpPr>
          <p:nvPr/>
        </p:nvCxnSpPr>
        <p:spPr>
          <a:xfrm>
            <a:off x="6125028" y="2096875"/>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latin typeface="+mj-lt"/>
                <a:cs typeface="Poppins"/>
              </a:rPr>
              <a:t>Scenario 1</a:t>
            </a:r>
          </a:p>
          <a:p>
            <a:r>
              <a:rPr lang="en-US" sz="2800" dirty="0">
                <a:solidFill>
                  <a:schemeClr val="accent2"/>
                </a:solidFill>
                <a:latin typeface="+mj-lt"/>
                <a:cs typeface="Poppins"/>
              </a:rPr>
              <a:t>Pedestrian approaching static Vehicle</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3 Envelope">
            <a:extLst>
              <a:ext uri="{FF2B5EF4-FFF2-40B4-BE49-F238E27FC236}">
                <a16:creationId xmlns:a16="http://schemas.microsoft.com/office/drawing/2014/main" id="{84488512-FF96-D718-3812-05193E6E7D91}"/>
              </a:ext>
            </a:extLst>
          </p:cNvPr>
          <p:cNvSpPr/>
          <p:nvPr/>
        </p:nvSpPr>
        <p:spPr>
          <a:xfrm>
            <a:off x="1326521" y="1189499"/>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1654916" y="945828"/>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3225614" y="1079902"/>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2145614" y="1079818"/>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edestrian">
            <a:extLst>
              <a:ext uri="{FF2B5EF4-FFF2-40B4-BE49-F238E27FC236}">
                <a16:creationId xmlns:a16="http://schemas.microsoft.com/office/drawing/2014/main" id="{F1C1ACA5-7E60-8D98-C1CD-D19606EDC696}"/>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428628" y="1374078"/>
            <a:ext cx="361315" cy="506889"/>
          </a:xfrm>
          <a:prstGeom prst="rect">
            <a:avLst/>
          </a:prstGeom>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28" name="A2 Alert">
            <a:extLst>
              <a:ext uri="{FF2B5EF4-FFF2-40B4-BE49-F238E27FC236}">
                <a16:creationId xmlns:a16="http://schemas.microsoft.com/office/drawing/2014/main" id="{A6BB5849-DDF9-2887-AC39-086E677CE977}"/>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9441"/>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954107"/>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is stationary, in a Safe State, with an operator in the cab</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Pedestrian approaches the LO to typical A3 Alarm distance</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receives A1 Awareness </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Operator is unaware of Pedestrian and intends to move LO vehicle</a:t>
            </a:r>
          </a:p>
        </p:txBody>
      </p:sp>
      <p:sp>
        <p:nvSpPr>
          <p:cNvPr id="15" name="Grey TB A1 Actions">
            <a:extLst>
              <a:ext uri="{FF2B5EF4-FFF2-40B4-BE49-F238E27FC236}">
                <a16:creationId xmlns:a16="http://schemas.microsoft.com/office/drawing/2014/main" id="{5FAF7325-10C3-D8C5-AD94-F0A8933A0313}"/>
              </a:ext>
            </a:extLst>
          </p:cNvPr>
          <p:cNvSpPr txBox="1"/>
          <p:nvPr/>
        </p:nvSpPr>
        <p:spPr>
          <a:xfrm>
            <a:off x="223365" y="2715307"/>
            <a:ext cx="5702300" cy="954107"/>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LO is stationary, in a Safe State, with an operator in the cab</a:t>
            </a:r>
          </a:p>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Pedestrian approaches the LO to typical A3 Alarm distance</a:t>
            </a:r>
          </a:p>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LO receives A1 Awareness </a:t>
            </a:r>
          </a:p>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Operator is unaware of Pedestrian and intends to move LO vehicle</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745962"/>
            <a:ext cx="5702300" cy="738664"/>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disables Safe State</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immediately receives A3 Alarm</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3" name="Grey TB A2 Actions">
            <a:extLst>
              <a:ext uri="{FF2B5EF4-FFF2-40B4-BE49-F238E27FC236}">
                <a16:creationId xmlns:a16="http://schemas.microsoft.com/office/drawing/2014/main" id="{5DA2AC23-05FD-14BA-65FE-2371FB40F446}"/>
              </a:ext>
            </a:extLst>
          </p:cNvPr>
          <p:cNvSpPr txBox="1"/>
          <p:nvPr/>
        </p:nvSpPr>
        <p:spPr>
          <a:xfrm>
            <a:off x="222617" y="3745962"/>
            <a:ext cx="5702300" cy="738664"/>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LO Operator disables Safe State</a:t>
            </a:r>
          </a:p>
          <a:p>
            <a:pPr marL="342900" indent="-342900">
              <a:lnSpc>
                <a:spcPct val="100000"/>
              </a:lnSpc>
              <a:buFont typeface="Arial" panose="020B0604020202020204" pitchFamily="34" charset="0"/>
              <a:buChar char="•"/>
            </a:pPr>
            <a:r>
              <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LO Operator immediately receives A3 Alarm</a:t>
            </a:r>
          </a:p>
          <a:p>
            <a:pPr marL="342900" indent="-342900">
              <a:lnSpc>
                <a:spcPct val="100000"/>
              </a:lnSpc>
              <a:buFont typeface="Arial" panose="020B0604020202020204" pitchFamily="34" charset="0"/>
              <a:buChar char="•"/>
            </a:pPr>
            <a:endParaRPr lang="en-US" sz="1400" dirty="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428557"/>
            <a:ext cx="4192750" cy="523220"/>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at Go-Line with other LO Drivers in Proximity</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29" name="Box Click Again">
            <a:extLst>
              <a:ext uri="{FF2B5EF4-FFF2-40B4-BE49-F238E27FC236}">
                <a16:creationId xmlns:a16="http://schemas.microsoft.com/office/drawing/2014/main" id="{BCF015AF-8E38-8DD3-D0BF-991F7F6FD143}"/>
              </a:ext>
            </a:extLst>
          </p:cNvPr>
          <p:cNvSpPr txBox="1"/>
          <p:nvPr/>
        </p:nvSpPr>
        <p:spPr>
          <a:xfrm>
            <a:off x="10147634" y="2210162"/>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CLICK AGAIN</a:t>
            </a:r>
          </a:p>
        </p:txBody>
      </p:sp>
      <p:sp>
        <p:nvSpPr>
          <p:cNvPr id="24" name="x A3 Envelope">
            <a:extLst>
              <a:ext uri="{FF2B5EF4-FFF2-40B4-BE49-F238E27FC236}">
                <a16:creationId xmlns:a16="http://schemas.microsoft.com/office/drawing/2014/main" id="{437C7AAF-93BE-F06B-8A5A-9ABB3255765D}"/>
              </a:ext>
            </a:extLst>
          </p:cNvPr>
          <p:cNvSpPr/>
          <p:nvPr/>
        </p:nvSpPr>
        <p:spPr>
          <a:xfrm>
            <a:off x="8623282" y="1185956"/>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x A2 Static Envelope">
            <a:extLst>
              <a:ext uri="{FF2B5EF4-FFF2-40B4-BE49-F238E27FC236}">
                <a16:creationId xmlns:a16="http://schemas.microsoft.com/office/drawing/2014/main" id="{6D749238-E1B9-6B5E-5E7A-3936369313A2}"/>
              </a:ext>
            </a:extLst>
          </p:cNvPr>
          <p:cNvSpPr/>
          <p:nvPr/>
        </p:nvSpPr>
        <p:spPr>
          <a:xfrm>
            <a:off x="8337681" y="107124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1" name="x RO Safe" descr="Joy 22HD Hybrid Loader - Underground Hard Rock Mining - Australia | Komatsu  Mining Corp.">
            <a:extLst>
              <a:ext uri="{FF2B5EF4-FFF2-40B4-BE49-F238E27FC236}">
                <a16:creationId xmlns:a16="http://schemas.microsoft.com/office/drawing/2014/main" id="{D34CA2F1-C67A-41D1-A59A-32EFCB3467D8}"/>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51677" y="945828"/>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x Pedestrian">
            <a:extLst>
              <a:ext uri="{FF2B5EF4-FFF2-40B4-BE49-F238E27FC236}">
                <a16:creationId xmlns:a16="http://schemas.microsoft.com/office/drawing/2014/main" id="{359E70EF-F69A-982D-CEAE-36A3B80EA498}"/>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6915234" y="1374078"/>
            <a:ext cx="361315" cy="506889"/>
          </a:xfrm>
          <a:prstGeom prst="rect">
            <a:avLst/>
          </a:prstGeom>
        </p:spPr>
      </p:pic>
      <p:sp>
        <p:nvSpPr>
          <p:cNvPr id="31" name="Operator Awareness">
            <a:extLst>
              <a:ext uri="{FF2B5EF4-FFF2-40B4-BE49-F238E27FC236}">
                <a16:creationId xmlns:a16="http://schemas.microsoft.com/office/drawing/2014/main" id="{DEE6F96A-E2E6-8F76-A4EA-F814F7C801A1}"/>
              </a:ext>
            </a:extLst>
          </p:cNvPr>
          <p:cNvSpPr/>
          <p:nvPr/>
        </p:nvSpPr>
        <p:spPr>
          <a:xfrm>
            <a:off x="4144397" y="1610224"/>
            <a:ext cx="2202673" cy="556896"/>
          </a:xfrm>
          <a:prstGeom prst="leftArrowCallout">
            <a:avLst>
              <a:gd name="adj1" fmla="val 25000"/>
              <a:gd name="adj2" fmla="val 25000"/>
              <a:gd name="adj3" fmla="val 25000"/>
              <a:gd name="adj4" fmla="val 700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Operator is </a:t>
            </a:r>
            <a:r>
              <a:rPr lang="en-AU" sz="1200" u="sng" dirty="0"/>
              <a:t>unaware</a:t>
            </a:r>
            <a:r>
              <a:rPr lang="en-AU" sz="1200" dirty="0"/>
              <a:t> of Pedestrian</a:t>
            </a:r>
          </a:p>
        </p:txBody>
      </p:sp>
      <p:sp>
        <p:nvSpPr>
          <p:cNvPr id="4" name="x TB A1 Actions">
            <a:extLst>
              <a:ext uri="{FF2B5EF4-FFF2-40B4-BE49-F238E27FC236}">
                <a16:creationId xmlns:a16="http://schemas.microsoft.com/office/drawing/2014/main" id="{0771C0B1-AB7A-52B5-81D7-A22B1E9548A5}"/>
              </a:ext>
            </a:extLst>
          </p:cNvPr>
          <p:cNvSpPr txBox="1"/>
          <p:nvPr/>
        </p:nvSpPr>
        <p:spPr>
          <a:xfrm>
            <a:off x="6096000" y="2668029"/>
            <a:ext cx="5702300" cy="738664"/>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is stationary, in an Unsafe State</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Pedestrian approaches the LO ignorant of Unsafe State</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receives A1 Awareness </a:t>
            </a:r>
          </a:p>
        </p:txBody>
      </p:sp>
      <p:sp>
        <p:nvSpPr>
          <p:cNvPr id="6" name="x TB A2 Actions">
            <a:extLst>
              <a:ext uri="{FF2B5EF4-FFF2-40B4-BE49-F238E27FC236}">
                <a16:creationId xmlns:a16="http://schemas.microsoft.com/office/drawing/2014/main" id="{4AE48761-FDC4-E866-CAE4-ACD966AC3CA9}"/>
              </a:ext>
            </a:extLst>
          </p:cNvPr>
          <p:cNvSpPr txBox="1"/>
          <p:nvPr/>
        </p:nvSpPr>
        <p:spPr>
          <a:xfrm>
            <a:off x="6096000" y="3501795"/>
            <a:ext cx="5702300" cy="954107"/>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Pedestrian continues approach</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A2 Zone</a:t>
            </a:r>
          </a:p>
          <a:p>
            <a:pPr marL="342900" indent="-34290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7" name="x TB A3 Actions">
            <a:extLst>
              <a:ext uri="{FF2B5EF4-FFF2-40B4-BE49-F238E27FC236}">
                <a16:creationId xmlns:a16="http://schemas.microsoft.com/office/drawing/2014/main" id="{51C44827-D281-2BAC-9969-F54BB1342B21}"/>
              </a:ext>
            </a:extLst>
          </p:cNvPr>
          <p:cNvSpPr txBox="1"/>
          <p:nvPr/>
        </p:nvSpPr>
        <p:spPr>
          <a:xfrm>
            <a:off x="6087130" y="4375317"/>
            <a:ext cx="5702300" cy="1169551"/>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Pedestrian continues to approach, ignorant of Unsafe State</a:t>
            </a:r>
          </a:p>
          <a:p>
            <a:pPr marL="342900" indent="-34290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342900" indent="-34290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342900" indent="-34290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Safe State Conditions">
            <a:extLst>
              <a:ext uri="{FF2B5EF4-FFF2-40B4-BE49-F238E27FC236}">
                <a16:creationId xmlns:a16="http://schemas.microsoft.com/office/drawing/2014/main" id="{0486D719-6B16-F47C-31C4-BC0F02E1CFBF}"/>
              </a:ext>
            </a:extLst>
          </p:cNvPr>
          <p:cNvSpPr txBox="1"/>
          <p:nvPr/>
        </p:nvSpPr>
        <p:spPr>
          <a:xfrm>
            <a:off x="215127" y="4643482"/>
            <a:ext cx="4192750" cy="738664"/>
          </a:xfrm>
          <a:prstGeom prst="rect">
            <a:avLst/>
          </a:prstGeom>
          <a:noFill/>
        </p:spPr>
        <p:txBody>
          <a:bodyPr wrap="square" lIns="91440" tIns="45720" rIns="91440" bIns="45720" rtlCol="0" anchor="t">
            <a:spAutoFit/>
          </a:bodyPr>
          <a:lstStyle/>
          <a:p>
            <a:r>
              <a:rPr lang="en-AU" sz="1400" dirty="0"/>
              <a:t>Operator placing LO Vehicle in Safe State should silence A2 Alert and A3 Alarm.  A1 Awareness should always be available.</a:t>
            </a:r>
          </a:p>
        </p:txBody>
      </p:sp>
    </p:spTree>
    <p:extLst>
      <p:ext uri="{BB962C8B-B14F-4D97-AF65-F5344CB8AC3E}">
        <p14:creationId xmlns:p14="http://schemas.microsoft.com/office/powerpoint/2010/main" val="19526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5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grpId="0" nodeType="withEffect">
                                  <p:stCondLst>
                                    <p:cond delay="25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nodeType="withEffect">
                                  <p:stCondLst>
                                    <p:cond delay="250"/>
                                  </p:stCondLst>
                                  <p:childTnLst>
                                    <p:animMotion origin="layout" path="M 6.93889E-18 1.48148E-6 L 0.0931 -0.0007 " pathEditMode="relative" rAng="0" ptsTypes="AA">
                                      <p:cBhvr>
                                        <p:cTn id="25" dur="3000" fill="hold"/>
                                        <p:tgtEl>
                                          <p:spTgt spid="14"/>
                                        </p:tgtEl>
                                        <p:attrNameLst>
                                          <p:attrName>ppt_x</p:attrName>
                                          <p:attrName>ppt_y</p:attrName>
                                        </p:attrNameLst>
                                      </p:cBhvr>
                                      <p:rCtr x="4648" y="-46"/>
                                    </p:animMotion>
                                  </p:childTnLst>
                                </p:cTn>
                              </p:par>
                            </p:childTnLst>
                          </p:cTn>
                        </p:par>
                        <p:par>
                          <p:cTn id="26" fill="hold">
                            <p:stCondLst>
                              <p:cond delay="3250"/>
                            </p:stCondLst>
                            <p:childTnLst>
                              <p:par>
                                <p:cTn id="27" presetID="1" presetClass="exit" presetSubtype="0" fill="hold" grpId="1" nodeType="afterEffect">
                                  <p:stCondLst>
                                    <p:cond delay="500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grpId="1" nodeType="withEffect">
                                  <p:stCondLst>
                                    <p:cond delay="500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1" nodeType="withEffect">
                                  <p:stCondLst>
                                    <p:cond delay="500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30"/>
                                        </p:tgtEl>
                                        <p:attrNameLst>
                                          <p:attrName>style.visibility</p:attrName>
                                        </p:attrNameLst>
                                      </p:cBhvr>
                                      <p:to>
                                        <p:strVal val="visible"/>
                                      </p:to>
                                    </p:set>
                                  </p:childTnLst>
                                </p:cTn>
                              </p:par>
                              <p:par>
                                <p:cTn id="35" presetID="27" presetClass="emph" presetSubtype="0" repeatCount="indefinite" fill="remove" grpId="1" nodeType="withEffect">
                                  <p:stCondLst>
                                    <p:cond delay="5000"/>
                                  </p:stCondLst>
                                  <p:endCondLst>
                                    <p:cond evt="onNext" delay="0">
                                      <p:tgtEl>
                                        <p:sldTgt/>
                                      </p:tgtEl>
                                    </p:cond>
                                  </p:endCondLst>
                                  <p:childTnLst>
                                    <p:animClr clrSpc="rgb" dir="cw">
                                      <p:cBhvr override="childStyle">
                                        <p:cTn id="36" dur="250" autoRev="1" fill="remove"/>
                                        <p:tgtEl>
                                          <p:spTgt spid="30"/>
                                        </p:tgtEl>
                                        <p:attrNameLst>
                                          <p:attrName>style.color</p:attrName>
                                        </p:attrNameLst>
                                      </p:cBhvr>
                                      <p:to>
                                        <a:schemeClr val="bg1"/>
                                      </p:to>
                                    </p:animClr>
                                    <p:animClr clrSpc="rgb" dir="cw">
                                      <p:cBhvr>
                                        <p:cTn id="37" dur="250" autoRev="1" fill="remove"/>
                                        <p:tgtEl>
                                          <p:spTgt spid="30"/>
                                        </p:tgtEl>
                                        <p:attrNameLst>
                                          <p:attrName>fillcolor</p:attrName>
                                        </p:attrNameLst>
                                      </p:cBhvr>
                                      <p:to>
                                        <a:schemeClr val="bg1"/>
                                      </p:to>
                                    </p:animClr>
                                    <p:set>
                                      <p:cBhvr>
                                        <p:cTn id="38" dur="250" autoRev="1" fill="remove"/>
                                        <p:tgtEl>
                                          <p:spTgt spid="30"/>
                                        </p:tgtEl>
                                        <p:attrNameLst>
                                          <p:attrName>fill.type</p:attrName>
                                        </p:attrNameLst>
                                      </p:cBhvr>
                                      <p:to>
                                        <p:strVal val="solid"/>
                                      </p:to>
                                    </p:set>
                                    <p:set>
                                      <p:cBhvr>
                                        <p:cTn id="39" dur="250" autoRev="1" fill="remove"/>
                                        <p:tgtEl>
                                          <p:spTgt spid="30"/>
                                        </p:tgtEl>
                                        <p:attrNameLst>
                                          <p:attrName>fill.on</p:attrName>
                                        </p:attrNameLst>
                                      </p:cBhvr>
                                      <p:to>
                                        <p:strVal val="true"/>
                                      </p:to>
                                    </p:set>
                                  </p:childTnLst>
                                </p:cTn>
                              </p:par>
                              <p:par>
                                <p:cTn id="40" presetID="1" presetClass="exit" presetSubtype="0" fill="hold" grpId="1" nodeType="withEffect">
                                  <p:stCondLst>
                                    <p:cond delay="500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ntr" presetSubtype="0" fill="hold" grpId="0" nodeType="withEffect">
                                  <p:stCondLst>
                                    <p:cond delay="500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0" nodeType="withEffect">
                                  <p:stCondLst>
                                    <p:cond delay="5000"/>
                                  </p:stCondLst>
                                  <p:childTnLst>
                                    <p:set>
                                      <p:cBhvr>
                                        <p:cTn id="45" dur="1" fill="hold">
                                          <p:stCondLst>
                                            <p:cond delay="0"/>
                                          </p:stCondLst>
                                        </p:cTn>
                                        <p:tgtEl>
                                          <p:spTgt spid="43"/>
                                        </p:tgtEl>
                                        <p:attrNameLst>
                                          <p:attrName>style.visibility</p:attrName>
                                        </p:attrNameLst>
                                      </p:cBhvr>
                                      <p:to>
                                        <p:strVal val="visible"/>
                                      </p:to>
                                    </p:set>
                                  </p:childTnLst>
                                </p:cTn>
                              </p:par>
                              <p:par>
                                <p:cTn id="46" presetID="26" presetClass="emph" presetSubtype="0" repeatCount="indefinite" fill="hold" grpId="1" nodeType="withEffect">
                                  <p:stCondLst>
                                    <p:cond delay="5000"/>
                                  </p:stCondLst>
                                  <p:endCondLst>
                                    <p:cond evt="onNext" delay="0">
                                      <p:tgtEl>
                                        <p:sldTgt/>
                                      </p:tgtEl>
                                    </p:cond>
                                  </p:endCondLst>
                                  <p:childTnLst>
                                    <p:animEffect transition="out" filter="fade">
                                      <p:cBhvr>
                                        <p:cTn id="47" dur="500" tmFilter="0, 0; .2, .5; .8, .5; 1, 0"/>
                                        <p:tgtEl>
                                          <p:spTgt spid="43"/>
                                        </p:tgtEl>
                                      </p:cBhvr>
                                    </p:animEffect>
                                    <p:animScale>
                                      <p:cBhvr>
                                        <p:cTn id="48" dur="250" autoRev="1" fill="hold"/>
                                        <p:tgtEl>
                                          <p:spTgt spid="43"/>
                                        </p:tgtEl>
                                      </p:cBhvr>
                                      <p:by x="105000" y="105000"/>
                                    </p:animScale>
                                  </p:childTnLst>
                                </p:cTn>
                              </p:par>
                              <p:par>
                                <p:cTn id="49" presetID="1" presetClass="exit" presetSubtype="0" fill="hold" grpId="2" nodeType="withEffect">
                                  <p:stCondLst>
                                    <p:cond delay="500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grpId="0" nodeType="withEffect">
                                  <p:stCondLst>
                                    <p:cond delay="5000"/>
                                  </p:stCondLst>
                                  <p:childTnLst>
                                    <p:set>
                                      <p:cBhvr>
                                        <p:cTn id="52" dur="1" fill="hold">
                                          <p:stCondLst>
                                            <p:cond delay="0"/>
                                          </p:stCondLst>
                                        </p:cTn>
                                        <p:tgtEl>
                                          <p:spTgt spid="29"/>
                                        </p:tgtEl>
                                        <p:attrNameLst>
                                          <p:attrName>style.visibility</p:attrName>
                                        </p:attrNameLst>
                                      </p:cBhvr>
                                      <p:to>
                                        <p:strVal val="visible"/>
                                      </p:to>
                                    </p:set>
                                  </p:childTnLst>
                                </p:cTn>
                              </p:par>
                              <p:par>
                                <p:cTn id="53" presetID="27" presetClass="emph" presetSubtype="0" repeatCount="indefinite" fill="remove" grpId="2" nodeType="withEffect">
                                  <p:stCondLst>
                                    <p:cond delay="5000"/>
                                  </p:stCondLst>
                                  <p:endCondLst>
                                    <p:cond evt="onNext" delay="0">
                                      <p:tgtEl>
                                        <p:sldTgt/>
                                      </p:tgtEl>
                                    </p:cond>
                                  </p:endCondLst>
                                  <p:childTnLst>
                                    <p:animClr clrSpc="rgb" dir="cw">
                                      <p:cBhvr override="childStyle">
                                        <p:cTn id="54" dur="250" autoRev="1" fill="remove"/>
                                        <p:tgtEl>
                                          <p:spTgt spid="29"/>
                                        </p:tgtEl>
                                        <p:attrNameLst>
                                          <p:attrName>style.color</p:attrName>
                                        </p:attrNameLst>
                                      </p:cBhvr>
                                      <p:to>
                                        <a:schemeClr val="bg1"/>
                                      </p:to>
                                    </p:animClr>
                                    <p:animClr clrSpc="rgb" dir="cw">
                                      <p:cBhvr>
                                        <p:cTn id="55" dur="250" autoRev="1" fill="remove"/>
                                        <p:tgtEl>
                                          <p:spTgt spid="29"/>
                                        </p:tgtEl>
                                        <p:attrNameLst>
                                          <p:attrName>fillcolor</p:attrName>
                                        </p:attrNameLst>
                                      </p:cBhvr>
                                      <p:to>
                                        <a:schemeClr val="bg1"/>
                                      </p:to>
                                    </p:animClr>
                                    <p:set>
                                      <p:cBhvr>
                                        <p:cTn id="56" dur="250" autoRev="1" fill="remove"/>
                                        <p:tgtEl>
                                          <p:spTgt spid="29"/>
                                        </p:tgtEl>
                                        <p:attrNameLst>
                                          <p:attrName>fill.type</p:attrName>
                                        </p:attrNameLst>
                                      </p:cBhvr>
                                      <p:to>
                                        <p:strVal val="solid"/>
                                      </p:to>
                                    </p:set>
                                    <p:set>
                                      <p:cBhvr>
                                        <p:cTn id="57" dur="250" autoRev="1" fill="remove"/>
                                        <p:tgtEl>
                                          <p:spTgt spid="29"/>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3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xit"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8"/>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2"/>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33"/>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par>
                                <p:cTn id="84" presetID="1" presetClass="entr" presetSubtype="0" fill="hold" grpId="5" nodeType="withEffect">
                                  <p:stCondLst>
                                    <p:cond delay="0"/>
                                  </p:stCondLst>
                                  <p:childTnLst>
                                    <p:set>
                                      <p:cBhvr>
                                        <p:cTn id="85" dur="1" fill="hold">
                                          <p:stCondLst>
                                            <p:cond delay="0"/>
                                          </p:stCondLst>
                                        </p:cTn>
                                        <p:tgtEl>
                                          <p:spTgt spid="10"/>
                                        </p:tgtEl>
                                        <p:attrNameLst>
                                          <p:attrName>style.visibility</p:attrName>
                                        </p:attrNameLst>
                                      </p:cBhvr>
                                      <p:to>
                                        <p:strVal val="visible"/>
                                      </p:to>
                                    </p:set>
                                  </p:childTnLst>
                                </p:cTn>
                              </p:par>
                              <p:par>
                                <p:cTn id="86" presetID="27" presetClass="emph" presetSubtype="0" repeatCount="indefinite" fill="remove" grpId="3" nodeType="withEffect">
                                  <p:stCondLst>
                                    <p:cond delay="0"/>
                                  </p:stCondLst>
                                  <p:childTnLst>
                                    <p:animClr clrSpc="rgb" dir="cw">
                                      <p:cBhvr override="childStyle">
                                        <p:cTn id="87" dur="1000" autoRev="1" fill="remove"/>
                                        <p:tgtEl>
                                          <p:spTgt spid="10"/>
                                        </p:tgtEl>
                                        <p:attrNameLst>
                                          <p:attrName>style.color</p:attrName>
                                        </p:attrNameLst>
                                      </p:cBhvr>
                                      <p:to>
                                        <a:schemeClr val="bg1"/>
                                      </p:to>
                                    </p:animClr>
                                    <p:animClr clrSpc="rgb" dir="cw">
                                      <p:cBhvr>
                                        <p:cTn id="88" dur="1000" autoRev="1" fill="remove"/>
                                        <p:tgtEl>
                                          <p:spTgt spid="10"/>
                                        </p:tgtEl>
                                        <p:attrNameLst>
                                          <p:attrName>fillcolor</p:attrName>
                                        </p:attrNameLst>
                                      </p:cBhvr>
                                      <p:to>
                                        <a:schemeClr val="bg1"/>
                                      </p:to>
                                    </p:animClr>
                                    <p:set>
                                      <p:cBhvr>
                                        <p:cTn id="89" dur="1000" autoRev="1" fill="remove"/>
                                        <p:tgtEl>
                                          <p:spTgt spid="10"/>
                                        </p:tgtEl>
                                        <p:attrNameLst>
                                          <p:attrName>fill.type</p:attrName>
                                        </p:attrNameLst>
                                      </p:cBhvr>
                                      <p:to>
                                        <p:strVal val="solid"/>
                                      </p:to>
                                    </p:set>
                                    <p:set>
                                      <p:cBhvr>
                                        <p:cTn id="90" dur="1000" autoRev="1" fill="remove"/>
                                        <p:tgtEl>
                                          <p:spTgt spid="10"/>
                                        </p:tgtEl>
                                        <p:attrNameLst>
                                          <p:attrName>fill.on</p:attrName>
                                        </p:attrNameLst>
                                      </p:cBhvr>
                                      <p:to>
                                        <p:strVal val="true"/>
                                      </p:to>
                                    </p:set>
                                  </p:childTnLst>
                                </p:cTn>
                              </p:par>
                              <p:par>
                                <p:cTn id="91" presetID="1" presetClass="entr" presetSubtype="0" fill="hold" grpId="2"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par>
                          <p:cTn id="101" fill="hold">
                            <p:stCondLst>
                              <p:cond delay="2000"/>
                            </p:stCondLst>
                            <p:childTnLst>
                              <p:par>
                                <p:cTn id="102" presetID="42" presetClass="path" presetSubtype="0" accel="50000" decel="50000" fill="hold" nodeType="afterEffect">
                                  <p:stCondLst>
                                    <p:cond delay="2000"/>
                                  </p:stCondLst>
                                  <p:childTnLst>
                                    <p:animMotion origin="layout" path="M -1.25E-6 1.48148E-6 L 0.10677 0.00046 " pathEditMode="relative" rAng="0" ptsTypes="AA">
                                      <p:cBhvr>
                                        <p:cTn id="103" dur="2000" fill="hold"/>
                                        <p:tgtEl>
                                          <p:spTgt spid="8"/>
                                        </p:tgtEl>
                                        <p:attrNameLst>
                                          <p:attrName>ppt_x</p:attrName>
                                          <p:attrName>ppt_y</p:attrName>
                                        </p:attrNameLst>
                                      </p:cBhvr>
                                      <p:rCtr x="5339" y="23"/>
                                    </p:animMotion>
                                  </p:childTnLst>
                                </p:cTn>
                              </p:par>
                            </p:childTnLst>
                          </p:cTn>
                        </p:par>
                        <p:par>
                          <p:cTn id="104" fill="hold">
                            <p:stCondLst>
                              <p:cond delay="6000"/>
                            </p:stCondLst>
                            <p:childTnLst>
                              <p:par>
                                <p:cTn id="105" presetID="27" presetClass="emph" presetSubtype="0" repeatCount="indefinite" fill="remove" grpId="1" nodeType="afterEffect">
                                  <p:stCondLst>
                                    <p:cond delay="0"/>
                                  </p:stCondLst>
                                  <p:endCondLst>
                                    <p:cond evt="onNext" delay="0">
                                      <p:tgtEl>
                                        <p:sldTgt/>
                                      </p:tgtEl>
                                    </p:cond>
                                  </p:endCondLst>
                                  <p:childTnLst>
                                    <p:animClr clrSpc="rgb" dir="cw">
                                      <p:cBhvr override="childStyle">
                                        <p:cTn id="106" dur="250" autoRev="1" fill="remove"/>
                                        <p:tgtEl>
                                          <p:spTgt spid="27"/>
                                        </p:tgtEl>
                                        <p:attrNameLst>
                                          <p:attrName>style.color</p:attrName>
                                        </p:attrNameLst>
                                      </p:cBhvr>
                                      <p:to>
                                        <a:schemeClr val="bg1"/>
                                      </p:to>
                                    </p:animClr>
                                    <p:animClr clrSpc="rgb" dir="cw">
                                      <p:cBhvr>
                                        <p:cTn id="107" dur="250" autoRev="1" fill="remove"/>
                                        <p:tgtEl>
                                          <p:spTgt spid="27"/>
                                        </p:tgtEl>
                                        <p:attrNameLst>
                                          <p:attrName>fillcolor</p:attrName>
                                        </p:attrNameLst>
                                      </p:cBhvr>
                                      <p:to>
                                        <a:schemeClr val="bg1"/>
                                      </p:to>
                                    </p:animClr>
                                    <p:set>
                                      <p:cBhvr>
                                        <p:cTn id="108" dur="250" autoRev="1" fill="remove"/>
                                        <p:tgtEl>
                                          <p:spTgt spid="27"/>
                                        </p:tgtEl>
                                        <p:attrNameLst>
                                          <p:attrName>fill.type</p:attrName>
                                        </p:attrNameLst>
                                      </p:cBhvr>
                                      <p:to>
                                        <p:strVal val="solid"/>
                                      </p:to>
                                    </p:set>
                                    <p:set>
                                      <p:cBhvr>
                                        <p:cTn id="109" dur="250" autoRev="1" fill="remove"/>
                                        <p:tgtEl>
                                          <p:spTgt spid="27"/>
                                        </p:tgtEl>
                                        <p:attrNameLst>
                                          <p:attrName>fill.on</p:attrName>
                                        </p:attrNameLst>
                                      </p:cBhvr>
                                      <p:to>
                                        <p:strVal val="true"/>
                                      </p:to>
                                    </p:set>
                                  </p:childTnLst>
                                </p:cTn>
                              </p:par>
                              <p:par>
                                <p:cTn id="110" presetID="1" presetClass="exit" presetSubtype="0" fill="hold" grpId="3" nodeType="withEffect">
                                  <p:stCondLst>
                                    <p:cond delay="0"/>
                                  </p:stCondLst>
                                  <p:childTnLst>
                                    <p:set>
                                      <p:cBhvr>
                                        <p:cTn id="111" dur="1" fill="hold">
                                          <p:stCondLst>
                                            <p:cond delay="0"/>
                                          </p:stCondLst>
                                        </p:cTn>
                                        <p:tgtEl>
                                          <p:spTgt spid="40"/>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childTnLst>
                                </p:cTn>
                              </p:par>
                              <p:par>
                                <p:cTn id="116" presetID="26" presetClass="emph" presetSubtype="0" repeatCount="indefinite" fill="hold" grpId="1" nodeType="withEffect">
                                  <p:stCondLst>
                                    <p:cond delay="0"/>
                                  </p:stCondLst>
                                  <p:endCondLst>
                                    <p:cond evt="onNext" delay="0">
                                      <p:tgtEl>
                                        <p:sldTgt/>
                                      </p:tgtEl>
                                    </p:cond>
                                  </p:endCondLst>
                                  <p:childTnLst>
                                    <p:animEffect transition="out" filter="fade">
                                      <p:cBhvr>
                                        <p:cTn id="117" dur="500" tmFilter="0, 0; .2, .5; .8, .5; 1, 0"/>
                                        <p:tgtEl>
                                          <p:spTgt spid="28"/>
                                        </p:tgtEl>
                                      </p:cBhvr>
                                    </p:animEffect>
                                    <p:animScale>
                                      <p:cBhvr>
                                        <p:cTn id="118" dur="250" autoRev="1" fill="hold"/>
                                        <p:tgtEl>
                                          <p:spTgt spid="28"/>
                                        </p:tgtEl>
                                      </p:cBhvr>
                                      <p:by x="105000" y="105000"/>
                                    </p:animScale>
                                  </p:childTnLst>
                                </p:cTn>
                              </p:par>
                            </p:childTnLst>
                          </p:cTn>
                        </p:par>
                        <p:par>
                          <p:cTn id="119" fill="hold">
                            <p:stCondLst>
                              <p:cond delay="6500"/>
                            </p:stCondLst>
                            <p:childTnLst>
                              <p:par>
                                <p:cTn id="120" presetID="42" presetClass="path" presetSubtype="0" accel="50000" decel="50000" fill="hold" nodeType="afterEffect">
                                  <p:stCondLst>
                                    <p:cond delay="4000"/>
                                  </p:stCondLst>
                                  <p:childTnLst>
                                    <p:animMotion origin="layout" path="M 0.10677 0.00046 L 0.1336 0.00046 " pathEditMode="relative" rAng="0" ptsTypes="AA">
                                      <p:cBhvr>
                                        <p:cTn id="121" dur="2000" fill="hold"/>
                                        <p:tgtEl>
                                          <p:spTgt spid="8"/>
                                        </p:tgtEl>
                                        <p:attrNameLst>
                                          <p:attrName>ppt_x</p:attrName>
                                          <p:attrName>ppt_y</p:attrName>
                                        </p:attrNameLst>
                                      </p:cBhvr>
                                      <p:rCtr x="1341" y="0"/>
                                    </p:animMotion>
                                  </p:childTnLst>
                                </p:cTn>
                              </p:par>
                            </p:childTnLst>
                          </p:cTn>
                        </p:par>
                        <p:par>
                          <p:cTn id="122" fill="hold">
                            <p:stCondLst>
                              <p:cond delay="12500"/>
                            </p:stCondLst>
                            <p:childTnLst>
                              <p:par>
                                <p:cTn id="123" presetID="27" presetClass="emph" presetSubtype="0" repeatCount="indefinite" fill="remove" grpId="1" nodeType="afterEffect">
                                  <p:stCondLst>
                                    <p:cond delay="0"/>
                                  </p:stCondLst>
                                  <p:endCondLst>
                                    <p:cond evt="onNext" delay="0">
                                      <p:tgtEl>
                                        <p:sldTgt/>
                                      </p:tgtEl>
                                    </p:cond>
                                  </p:endCondLst>
                                  <p:childTnLst>
                                    <p:animClr clrSpc="rgb" dir="cw">
                                      <p:cBhvr override="childStyle">
                                        <p:cTn id="124" dur="250" autoRev="1" fill="remove"/>
                                        <p:tgtEl>
                                          <p:spTgt spid="24"/>
                                        </p:tgtEl>
                                        <p:attrNameLst>
                                          <p:attrName>style.color</p:attrName>
                                        </p:attrNameLst>
                                      </p:cBhvr>
                                      <p:to>
                                        <a:schemeClr val="bg1"/>
                                      </p:to>
                                    </p:animClr>
                                    <p:animClr clrSpc="rgb" dir="cw">
                                      <p:cBhvr>
                                        <p:cTn id="125" dur="250" autoRev="1" fill="remove"/>
                                        <p:tgtEl>
                                          <p:spTgt spid="24"/>
                                        </p:tgtEl>
                                        <p:attrNameLst>
                                          <p:attrName>fillcolor</p:attrName>
                                        </p:attrNameLst>
                                      </p:cBhvr>
                                      <p:to>
                                        <a:schemeClr val="bg1"/>
                                      </p:to>
                                    </p:animClr>
                                    <p:set>
                                      <p:cBhvr>
                                        <p:cTn id="126" dur="250" autoRev="1" fill="remove"/>
                                        <p:tgtEl>
                                          <p:spTgt spid="24"/>
                                        </p:tgtEl>
                                        <p:attrNameLst>
                                          <p:attrName>fill.type</p:attrName>
                                        </p:attrNameLst>
                                      </p:cBhvr>
                                      <p:to>
                                        <p:strVal val="solid"/>
                                      </p:to>
                                    </p:set>
                                    <p:set>
                                      <p:cBhvr>
                                        <p:cTn id="127" dur="250" autoRev="1" fill="remove"/>
                                        <p:tgtEl>
                                          <p:spTgt spid="24"/>
                                        </p:tgtEl>
                                        <p:attrNameLst>
                                          <p:attrName>fill.on</p:attrName>
                                        </p:attrNameLst>
                                      </p:cBhvr>
                                      <p:to>
                                        <p:strVal val="true"/>
                                      </p:to>
                                    </p:set>
                                  </p:childTnLst>
                                </p:cTn>
                              </p:par>
                              <p:par>
                                <p:cTn id="128" presetID="1" presetClass="exit" presetSubtype="0" fill="hold" grpId="2" nodeType="withEffect">
                                  <p:stCondLst>
                                    <p:cond delay="0"/>
                                  </p:stCondLst>
                                  <p:childTnLst>
                                    <p:set>
                                      <p:cBhvr>
                                        <p:cTn id="129" dur="1" fill="hold">
                                          <p:stCondLst>
                                            <p:cond delay="0"/>
                                          </p:stCondLst>
                                        </p:cTn>
                                        <p:tgtEl>
                                          <p:spTgt spid="28"/>
                                        </p:tgtEl>
                                        <p:attrNameLst>
                                          <p:attrName>style.visibility</p:attrName>
                                        </p:attrNameLst>
                                      </p:cBhvr>
                                      <p:to>
                                        <p:strVal val="hidden"/>
                                      </p:to>
                                    </p:set>
                                  </p:childTnLst>
                                </p:cTn>
                              </p:par>
                              <p:par>
                                <p:cTn id="130" presetID="1" presetClass="entr" presetSubtype="0" fill="hold" grpId="0" nodeType="withEffect">
                                  <p:stCondLst>
                                    <p:cond delay="0"/>
                                  </p:stCondLst>
                                  <p:childTnLst>
                                    <p:set>
                                      <p:cBhvr>
                                        <p:cTn id="131" dur="1" fill="hold">
                                          <p:stCondLst>
                                            <p:cond delay="0"/>
                                          </p:stCondLst>
                                        </p:cTn>
                                        <p:tgtEl>
                                          <p:spTgt spid="7"/>
                                        </p:tgtEl>
                                        <p:attrNameLst>
                                          <p:attrName>style.visibility</p:attrName>
                                        </p:attrNameLst>
                                      </p:cBhvr>
                                      <p:to>
                                        <p:strVal val="visible"/>
                                      </p:to>
                                    </p:set>
                                  </p:childTnLst>
                                </p:cTn>
                              </p:par>
                              <p:par>
                                <p:cTn id="132" presetID="1" presetClass="entr" presetSubtype="0" fill="hold" grpId="3" nodeType="withEffect">
                                  <p:stCondLst>
                                    <p:cond delay="0"/>
                                  </p:stCondLst>
                                  <p:childTnLst>
                                    <p:set>
                                      <p:cBhvr>
                                        <p:cTn id="133" dur="1" fill="hold">
                                          <p:stCondLst>
                                            <p:cond delay="0"/>
                                          </p:stCondLst>
                                        </p:cTn>
                                        <p:tgtEl>
                                          <p:spTgt spid="43"/>
                                        </p:tgtEl>
                                        <p:attrNameLst>
                                          <p:attrName>style.visibility</p:attrName>
                                        </p:attrNameLst>
                                      </p:cBhvr>
                                      <p:to>
                                        <p:strVal val="visible"/>
                                      </p:to>
                                    </p:set>
                                  </p:childTnLst>
                                </p:cTn>
                              </p:par>
                              <p:par>
                                <p:cTn id="134" presetID="26" presetClass="emph" presetSubtype="0" repeatCount="indefinite" fill="hold" grpId="4" nodeType="withEffect">
                                  <p:stCondLst>
                                    <p:cond delay="0"/>
                                  </p:stCondLst>
                                  <p:endCondLst>
                                    <p:cond evt="onNext" delay="0">
                                      <p:tgtEl>
                                        <p:sldTgt/>
                                      </p:tgtEl>
                                    </p:cond>
                                  </p:endCondLst>
                                  <p:childTnLst>
                                    <p:animEffect transition="out" filter="fade">
                                      <p:cBhvr>
                                        <p:cTn id="135" dur="500" tmFilter="0, 0; .2, .5; .8, .5; 1, 0"/>
                                        <p:tgtEl>
                                          <p:spTgt spid="43"/>
                                        </p:tgtEl>
                                      </p:cBhvr>
                                    </p:animEffect>
                                    <p:animScale>
                                      <p:cBhvr>
                                        <p:cTn id="136" dur="250" autoRev="1" fill="hold"/>
                                        <p:tgtEl>
                                          <p:spTgt spid="43"/>
                                        </p:tgtEl>
                                      </p:cBhvr>
                                      <p:by x="105000" y="105000"/>
                                    </p:animScale>
                                  </p:childTnLst>
                                </p:cTn>
                              </p:par>
                              <p:par>
                                <p:cTn id="137" presetID="1" presetClass="exit" presetSubtype="0" fill="hold" grpId="4" nodeType="withEffect">
                                  <p:stCondLst>
                                    <p:cond delay="0"/>
                                  </p:stCondLst>
                                  <p:childTnLst>
                                    <p:set>
                                      <p:cBhvr>
                                        <p:cTn id="138" dur="1" fill="hold">
                                          <p:stCondLst>
                                            <p:cond delay="0"/>
                                          </p:stCondLst>
                                        </p:cTn>
                                        <p:tgtEl>
                                          <p:spTgt spid="10"/>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3" grpId="0" animBg="1"/>
      <p:bldP spid="33" grpId="1" animBg="1"/>
      <p:bldP spid="33" grpId="2" animBg="1"/>
      <p:bldP spid="32" grpId="0" animBg="1"/>
      <p:bldP spid="32" grpId="1" animBg="1"/>
      <p:bldP spid="32" grpId="2" animBg="1"/>
      <p:bldP spid="40" grpId="0" animBg="1"/>
      <p:bldP spid="40" grpId="1" animBg="1"/>
      <p:bldP spid="40" grpId="2" animBg="1"/>
      <p:bldP spid="40" grpId="3" animBg="1"/>
      <p:bldP spid="28" grpId="0" animBg="1"/>
      <p:bldP spid="28" grpId="1" animBg="1"/>
      <p:bldP spid="28" grpId="2" animBg="1"/>
      <p:bldP spid="43" grpId="0" animBg="1"/>
      <p:bldP spid="43" grpId="1" animBg="1"/>
      <p:bldP spid="43" grpId="2" animBg="1"/>
      <p:bldP spid="43" grpId="3" animBg="1"/>
      <p:bldP spid="43" grpId="4" animBg="1"/>
      <p:bldP spid="47" grpId="0"/>
      <p:bldP spid="15" grpId="0"/>
      <p:bldP spid="48" grpId="0"/>
      <p:bldP spid="48" grpId="1"/>
      <p:bldP spid="13" grpId="0"/>
      <p:bldP spid="50" grpId="0"/>
      <p:bldP spid="9" grpId="0" animBg="1"/>
      <p:bldP spid="10" grpId="0" animBg="1"/>
      <p:bldP spid="10" grpId="1" animBg="1"/>
      <p:bldP spid="10" grpId="2" animBg="1"/>
      <p:bldP spid="10" grpId="3" animBg="1"/>
      <p:bldP spid="10" grpId="4" animBg="1"/>
      <p:bldP spid="10" grpId="5" animBg="1"/>
      <p:bldP spid="11" grpId="0" animBg="1"/>
      <p:bldP spid="29" grpId="0" animBg="1"/>
      <p:bldP spid="29" grpId="1" animBg="1"/>
      <p:bldP spid="29" grpId="2" animBg="1"/>
      <p:bldP spid="24" grpId="0" animBg="1"/>
      <p:bldP spid="24" grpId="1" animBg="1"/>
      <p:bldP spid="27" grpId="0" animBg="1"/>
      <p:bldP spid="27" grpId="1" animBg="1"/>
      <p:bldP spid="31" grpId="0" animBg="1"/>
      <p:bldP spid="31" grpId="1" animBg="1"/>
      <p:bldP spid="4" grpId="0"/>
      <p:bldP spid="6" grpId="0"/>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0F84B-9F2A-9003-6F67-AF519584C809}"/>
              </a:ext>
            </a:extLst>
          </p:cNvPr>
          <p:cNvSpPr/>
          <p:nvPr/>
        </p:nvSpPr>
        <p:spPr>
          <a:xfrm>
            <a:off x="221293" y="105896"/>
            <a:ext cx="7515548" cy="954107"/>
          </a:xfrm>
          <a:prstGeom prst="rect">
            <a:avLst/>
          </a:prstGeom>
        </p:spPr>
        <p:txBody>
          <a:bodyPr wrap="square">
            <a:spAutoFit/>
          </a:bodyPr>
          <a:lstStyle/>
          <a:p>
            <a:r>
              <a:rPr lang="en-US" sz="2800" b="1" dirty="0">
                <a:solidFill>
                  <a:schemeClr val="tx1">
                    <a:lumMod val="75000"/>
                    <a:lumOff val="25000"/>
                  </a:schemeClr>
                </a:solidFill>
                <a:latin typeface="+mj-lt"/>
                <a:cs typeface="Poppins" panose="00000500000000000000" pitchFamily="2" charset="0"/>
              </a:rPr>
              <a:t>Failure Mode 1 – False/Failed Trigger</a:t>
            </a:r>
          </a:p>
          <a:p>
            <a:r>
              <a:rPr lang="en-US" sz="2800" dirty="0">
                <a:solidFill>
                  <a:schemeClr val="accent2"/>
                </a:solidFill>
                <a:latin typeface="+mj-lt"/>
                <a:cs typeface="Poppins" panose="00000500000000000000" pitchFamily="2" charset="0"/>
              </a:rPr>
              <a:t>Occupants in vehicle and in close proximity</a:t>
            </a:r>
          </a:p>
        </p:txBody>
      </p:sp>
      <p:sp>
        <p:nvSpPr>
          <p:cNvPr id="20" name="No Detection">
            <a:extLst>
              <a:ext uri="{FF2B5EF4-FFF2-40B4-BE49-F238E27FC236}">
                <a16:creationId xmlns:a16="http://schemas.microsoft.com/office/drawing/2014/main" id="{022CEC59-0E44-6BE1-37AE-A7850612F1A5}"/>
              </a:ext>
            </a:extLst>
          </p:cNvPr>
          <p:cNvSpPr/>
          <p:nvPr/>
        </p:nvSpPr>
        <p:spPr>
          <a:xfrm>
            <a:off x="3776450" y="1049677"/>
            <a:ext cx="3469641" cy="1450848"/>
          </a:xfrm>
          <a:prstGeom prst="ellipse">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Light Vehicle" descr="Silver Pick Truck Top View Isolated Stock Illustration 1604019403">
            <a:extLst>
              <a:ext uri="{FF2B5EF4-FFF2-40B4-BE49-F238E27FC236}">
                <a16:creationId xmlns:a16="http://schemas.microsoft.com/office/drawing/2014/main" id="{110645CE-03AA-FC69-E5D1-FAC6A0E09717}"/>
              </a:ext>
            </a:extLst>
          </p:cNvPr>
          <p:cNvPicPr>
            <a:picLocks noChangeAspect="1" noChangeArrowheads="1"/>
          </p:cNvPicPr>
          <p:nvPr/>
        </p:nvPicPr>
        <p:blipFill rotWithShape="1">
          <a:blip r:embed="rId2">
            <a:alphaModFix amt="88000"/>
            <a:extLst>
              <a:ext uri="{BEBA8EAE-BF5A-486C-A8C5-ECC9F3942E4B}">
                <a14:imgProps xmlns:a14="http://schemas.microsoft.com/office/drawing/2010/main">
                  <a14:imgLayer r:embed="rId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4133501" y="1273676"/>
            <a:ext cx="2664047" cy="1041161"/>
          </a:xfrm>
          <a:prstGeom prst="rect">
            <a:avLst/>
          </a:prstGeom>
          <a:noFill/>
          <a:extLst>
            <a:ext uri="{909E8E84-426E-40DD-AFC4-6F175D3DCCD1}">
              <a14:hiddenFill xmlns:a14="http://schemas.microsoft.com/office/drawing/2010/main">
                <a:solidFill>
                  <a:srgbClr val="FFFFFF"/>
                </a:solidFill>
              </a14:hiddenFill>
            </a:ext>
          </a:extLst>
        </p:spPr>
      </p:pic>
      <p:pic>
        <p:nvPicPr>
          <p:cNvPr id="9" name="Helmet">
            <a:extLst>
              <a:ext uri="{FF2B5EF4-FFF2-40B4-BE49-F238E27FC236}">
                <a16:creationId xmlns:a16="http://schemas.microsoft.com/office/drawing/2014/main" id="{6C11053B-8909-3E21-480F-BE39401FCB2C}"/>
              </a:ext>
            </a:extLst>
          </p:cNvPr>
          <p:cNvPicPr>
            <a:picLocks noChangeAspect="1"/>
          </p:cNvPicPr>
          <p:nvPr/>
        </p:nvPicPr>
        <p:blipFill>
          <a:blip r:embed="rId4"/>
          <a:stretch>
            <a:fillRect/>
          </a:stretch>
        </p:blipFill>
        <p:spPr>
          <a:xfrm rot="5400000">
            <a:off x="5705128" y="1463662"/>
            <a:ext cx="238024" cy="322153"/>
          </a:xfrm>
          <a:prstGeom prst="rect">
            <a:avLst/>
          </a:prstGeom>
        </p:spPr>
      </p:pic>
      <p:pic>
        <p:nvPicPr>
          <p:cNvPr id="10" name="Helmet">
            <a:extLst>
              <a:ext uri="{FF2B5EF4-FFF2-40B4-BE49-F238E27FC236}">
                <a16:creationId xmlns:a16="http://schemas.microsoft.com/office/drawing/2014/main" id="{F2E139A2-9E8E-ED0B-6D41-DA9271B22DA7}"/>
              </a:ext>
            </a:extLst>
          </p:cNvPr>
          <p:cNvPicPr>
            <a:picLocks noChangeAspect="1"/>
          </p:cNvPicPr>
          <p:nvPr/>
        </p:nvPicPr>
        <p:blipFill>
          <a:blip r:embed="rId4"/>
          <a:stretch>
            <a:fillRect/>
          </a:stretch>
        </p:blipFill>
        <p:spPr>
          <a:xfrm rot="5400000">
            <a:off x="5705128" y="1749206"/>
            <a:ext cx="238024" cy="322153"/>
          </a:xfrm>
          <a:prstGeom prst="rect">
            <a:avLst/>
          </a:prstGeom>
        </p:spPr>
      </p:pic>
      <p:pic>
        <p:nvPicPr>
          <p:cNvPr id="11" name="Helmet">
            <a:extLst>
              <a:ext uri="{FF2B5EF4-FFF2-40B4-BE49-F238E27FC236}">
                <a16:creationId xmlns:a16="http://schemas.microsoft.com/office/drawing/2014/main" id="{B35CC6EC-DEC0-7E36-AB59-0D63F3834EBF}"/>
              </a:ext>
            </a:extLst>
          </p:cNvPr>
          <p:cNvPicPr>
            <a:picLocks noChangeAspect="1"/>
          </p:cNvPicPr>
          <p:nvPr/>
        </p:nvPicPr>
        <p:blipFill>
          <a:blip r:embed="rId4"/>
          <a:stretch>
            <a:fillRect/>
          </a:stretch>
        </p:blipFill>
        <p:spPr>
          <a:xfrm rot="5400000">
            <a:off x="5297458" y="1749206"/>
            <a:ext cx="238024" cy="322153"/>
          </a:xfrm>
          <a:prstGeom prst="rect">
            <a:avLst/>
          </a:prstGeom>
        </p:spPr>
      </p:pic>
      <p:pic>
        <p:nvPicPr>
          <p:cNvPr id="12" name="Helmet">
            <a:extLst>
              <a:ext uri="{FF2B5EF4-FFF2-40B4-BE49-F238E27FC236}">
                <a16:creationId xmlns:a16="http://schemas.microsoft.com/office/drawing/2014/main" id="{110C64CC-93B7-41F7-3954-3BCA3CC6576E}"/>
              </a:ext>
            </a:extLst>
          </p:cNvPr>
          <p:cNvPicPr>
            <a:picLocks noChangeAspect="1"/>
          </p:cNvPicPr>
          <p:nvPr/>
        </p:nvPicPr>
        <p:blipFill>
          <a:blip r:embed="rId4"/>
          <a:stretch>
            <a:fillRect/>
          </a:stretch>
        </p:blipFill>
        <p:spPr>
          <a:xfrm rot="5400000">
            <a:off x="5297458" y="1463662"/>
            <a:ext cx="238024" cy="322153"/>
          </a:xfrm>
          <a:prstGeom prst="rect">
            <a:avLst/>
          </a:prstGeom>
        </p:spPr>
      </p:pic>
      <p:sp>
        <p:nvSpPr>
          <p:cNvPr id="21" name="False Detection">
            <a:extLst>
              <a:ext uri="{FF2B5EF4-FFF2-40B4-BE49-F238E27FC236}">
                <a16:creationId xmlns:a16="http://schemas.microsoft.com/office/drawing/2014/main" id="{87CD059B-1493-9B9C-CAB3-DD64A102A06E}"/>
              </a:ext>
            </a:extLst>
          </p:cNvPr>
          <p:cNvSpPr/>
          <p:nvPr/>
        </p:nvSpPr>
        <p:spPr>
          <a:xfrm>
            <a:off x="221293" y="1049677"/>
            <a:ext cx="3469641" cy="1450848"/>
          </a:xfrm>
          <a:prstGeom prst="ellipse">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Light Vehicle" descr="Silver Pick Truck Top View Isolated Stock Illustration 1604019403">
            <a:extLst>
              <a:ext uri="{FF2B5EF4-FFF2-40B4-BE49-F238E27FC236}">
                <a16:creationId xmlns:a16="http://schemas.microsoft.com/office/drawing/2014/main" id="{4ED42100-B3B0-E199-E3B8-884D9C465845}"/>
              </a:ext>
            </a:extLst>
          </p:cNvPr>
          <p:cNvPicPr>
            <a:picLocks noChangeAspect="1" noChangeArrowheads="1"/>
          </p:cNvPicPr>
          <p:nvPr/>
        </p:nvPicPr>
        <p:blipFill rotWithShape="1">
          <a:blip r:embed="rId2">
            <a:alphaModFix amt="88000"/>
            <a:extLst>
              <a:ext uri="{BEBA8EAE-BF5A-486C-A8C5-ECC9F3942E4B}">
                <a14:imgProps xmlns:a14="http://schemas.microsoft.com/office/drawing/2010/main">
                  <a14:imgLayer r:embed="rId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584321" y="1284773"/>
            <a:ext cx="2664047" cy="1041161"/>
          </a:xfrm>
          <a:prstGeom prst="rect">
            <a:avLst/>
          </a:prstGeom>
          <a:noFill/>
          <a:extLst>
            <a:ext uri="{909E8E84-426E-40DD-AFC4-6F175D3DCCD1}">
              <a14:hiddenFill xmlns:a14="http://schemas.microsoft.com/office/drawing/2010/main">
                <a:solidFill>
                  <a:srgbClr val="FFFFFF"/>
                </a:solidFill>
              </a14:hiddenFill>
            </a:ext>
          </a:extLst>
        </p:spPr>
      </p:pic>
      <p:pic>
        <p:nvPicPr>
          <p:cNvPr id="23" name="Helmet">
            <a:extLst>
              <a:ext uri="{FF2B5EF4-FFF2-40B4-BE49-F238E27FC236}">
                <a16:creationId xmlns:a16="http://schemas.microsoft.com/office/drawing/2014/main" id="{207BBDCF-E7DD-1413-685D-F2D40C689A59}"/>
              </a:ext>
            </a:extLst>
          </p:cNvPr>
          <p:cNvPicPr>
            <a:picLocks noChangeAspect="1"/>
          </p:cNvPicPr>
          <p:nvPr/>
        </p:nvPicPr>
        <p:blipFill>
          <a:blip r:embed="rId4"/>
          <a:stretch>
            <a:fillRect/>
          </a:stretch>
        </p:blipFill>
        <p:spPr>
          <a:xfrm rot="5400000">
            <a:off x="2155948" y="1474759"/>
            <a:ext cx="238024" cy="322153"/>
          </a:xfrm>
          <a:prstGeom prst="rect">
            <a:avLst/>
          </a:prstGeom>
        </p:spPr>
      </p:pic>
      <p:pic>
        <p:nvPicPr>
          <p:cNvPr id="24" name="Helmet">
            <a:extLst>
              <a:ext uri="{FF2B5EF4-FFF2-40B4-BE49-F238E27FC236}">
                <a16:creationId xmlns:a16="http://schemas.microsoft.com/office/drawing/2014/main" id="{4D97AFBF-9EF4-9A28-A7B9-FC829CEDBE62}"/>
              </a:ext>
            </a:extLst>
          </p:cNvPr>
          <p:cNvPicPr>
            <a:picLocks noChangeAspect="1"/>
          </p:cNvPicPr>
          <p:nvPr/>
        </p:nvPicPr>
        <p:blipFill>
          <a:blip r:embed="rId4"/>
          <a:stretch>
            <a:fillRect/>
          </a:stretch>
        </p:blipFill>
        <p:spPr>
          <a:xfrm rot="5400000">
            <a:off x="2155948" y="1760303"/>
            <a:ext cx="238024" cy="322153"/>
          </a:xfrm>
          <a:prstGeom prst="rect">
            <a:avLst/>
          </a:prstGeom>
        </p:spPr>
      </p:pic>
      <p:pic>
        <p:nvPicPr>
          <p:cNvPr id="25" name="Helmet">
            <a:extLst>
              <a:ext uri="{FF2B5EF4-FFF2-40B4-BE49-F238E27FC236}">
                <a16:creationId xmlns:a16="http://schemas.microsoft.com/office/drawing/2014/main" id="{BBB5DD8B-D721-979A-38F8-1DEA3A1B2EA4}"/>
              </a:ext>
            </a:extLst>
          </p:cNvPr>
          <p:cNvPicPr>
            <a:picLocks noChangeAspect="1"/>
          </p:cNvPicPr>
          <p:nvPr/>
        </p:nvPicPr>
        <p:blipFill>
          <a:blip r:embed="rId4"/>
          <a:stretch>
            <a:fillRect/>
          </a:stretch>
        </p:blipFill>
        <p:spPr>
          <a:xfrm rot="5400000">
            <a:off x="1748278" y="1760303"/>
            <a:ext cx="238024" cy="322153"/>
          </a:xfrm>
          <a:prstGeom prst="rect">
            <a:avLst/>
          </a:prstGeom>
        </p:spPr>
      </p:pic>
      <p:pic>
        <p:nvPicPr>
          <p:cNvPr id="26" name="Helmet">
            <a:extLst>
              <a:ext uri="{FF2B5EF4-FFF2-40B4-BE49-F238E27FC236}">
                <a16:creationId xmlns:a16="http://schemas.microsoft.com/office/drawing/2014/main" id="{26DBA34D-3513-B853-E1DB-70D327E3ABEE}"/>
              </a:ext>
            </a:extLst>
          </p:cNvPr>
          <p:cNvPicPr>
            <a:picLocks noChangeAspect="1"/>
          </p:cNvPicPr>
          <p:nvPr/>
        </p:nvPicPr>
        <p:blipFill>
          <a:blip r:embed="rId4"/>
          <a:stretch>
            <a:fillRect/>
          </a:stretch>
        </p:blipFill>
        <p:spPr>
          <a:xfrm rot="5400000">
            <a:off x="1748278" y="1474759"/>
            <a:ext cx="238024" cy="322153"/>
          </a:xfrm>
          <a:prstGeom prst="rect">
            <a:avLst/>
          </a:prstGeom>
        </p:spPr>
      </p:pic>
      <p:sp>
        <p:nvSpPr>
          <p:cNvPr id="27" name="A3 Alarm">
            <a:extLst>
              <a:ext uri="{FF2B5EF4-FFF2-40B4-BE49-F238E27FC236}">
                <a16:creationId xmlns:a16="http://schemas.microsoft.com/office/drawing/2014/main" id="{88E4A163-487B-CE96-B8AB-9EA362455C38}"/>
              </a:ext>
            </a:extLst>
          </p:cNvPr>
          <p:cNvSpPr/>
          <p:nvPr/>
        </p:nvSpPr>
        <p:spPr>
          <a:xfrm>
            <a:off x="815673" y="2575876"/>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A3 Alarm</a:t>
            </a:r>
          </a:p>
        </p:txBody>
      </p:sp>
      <p:sp>
        <p:nvSpPr>
          <p:cNvPr id="28" name="A3 Alarm">
            <a:extLst>
              <a:ext uri="{FF2B5EF4-FFF2-40B4-BE49-F238E27FC236}">
                <a16:creationId xmlns:a16="http://schemas.microsoft.com/office/drawing/2014/main" id="{3B3BA682-9879-D3C7-B88B-12A8D1EE0B26}"/>
              </a:ext>
            </a:extLst>
          </p:cNvPr>
          <p:cNvSpPr/>
          <p:nvPr/>
        </p:nvSpPr>
        <p:spPr>
          <a:xfrm>
            <a:off x="4476876" y="2575876"/>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No Alarm</a:t>
            </a:r>
          </a:p>
        </p:txBody>
      </p:sp>
      <p:sp>
        <p:nvSpPr>
          <p:cNvPr id="29" name="TextBox 28">
            <a:extLst>
              <a:ext uri="{FF2B5EF4-FFF2-40B4-BE49-F238E27FC236}">
                <a16:creationId xmlns:a16="http://schemas.microsoft.com/office/drawing/2014/main" id="{98FE2E26-2B1C-1B4C-B960-EEBBB8F32756}"/>
              </a:ext>
            </a:extLst>
          </p:cNvPr>
          <p:cNvSpPr txBox="1"/>
          <p:nvPr/>
        </p:nvSpPr>
        <p:spPr>
          <a:xfrm>
            <a:off x="126612" y="2964817"/>
            <a:ext cx="3992880" cy="923330"/>
          </a:xfrm>
          <a:prstGeom prst="rect">
            <a:avLst/>
          </a:prstGeom>
          <a:noFill/>
        </p:spPr>
        <p:txBody>
          <a:bodyPr wrap="square" rtlCol="0">
            <a:spAutoFit/>
          </a:bodyPr>
          <a:lstStyle/>
          <a:p>
            <a:r>
              <a:rPr lang="en-AU" dirty="0"/>
              <a:t>Vehicles occupants causes system to trigger A3 alarm, believing there is a pedestrian outside the vehicle.</a:t>
            </a:r>
          </a:p>
        </p:txBody>
      </p:sp>
      <p:sp>
        <p:nvSpPr>
          <p:cNvPr id="30" name="TextBox 29">
            <a:extLst>
              <a:ext uri="{FF2B5EF4-FFF2-40B4-BE49-F238E27FC236}">
                <a16:creationId xmlns:a16="http://schemas.microsoft.com/office/drawing/2014/main" id="{7714241A-15AA-9468-7BDA-E9B7A901B691}"/>
              </a:ext>
            </a:extLst>
          </p:cNvPr>
          <p:cNvSpPr txBox="1"/>
          <p:nvPr/>
        </p:nvSpPr>
        <p:spPr>
          <a:xfrm>
            <a:off x="3918394" y="2961613"/>
            <a:ext cx="3992880" cy="923330"/>
          </a:xfrm>
          <a:prstGeom prst="rect">
            <a:avLst/>
          </a:prstGeom>
          <a:noFill/>
        </p:spPr>
        <p:txBody>
          <a:bodyPr wrap="square" rtlCol="0">
            <a:spAutoFit/>
          </a:bodyPr>
          <a:lstStyle/>
          <a:p>
            <a:r>
              <a:rPr lang="en-AU" dirty="0"/>
              <a:t>Pedestrian outside the vehicle is detected as an occupant of the vehicle and therefore does not trigger alarm.</a:t>
            </a:r>
          </a:p>
        </p:txBody>
      </p:sp>
      <p:pic>
        <p:nvPicPr>
          <p:cNvPr id="4" name="RO Safe" descr="Joy 22HD Hybrid Loader - Underground Hard Rock Mining - Australia | Komatsu  Mining Corp.">
            <a:extLst>
              <a:ext uri="{FF2B5EF4-FFF2-40B4-BE49-F238E27FC236}">
                <a16:creationId xmlns:a16="http://schemas.microsoft.com/office/drawing/2014/main" id="{12B81CFF-669C-3875-1204-D0532082837E}"/>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10800000">
            <a:off x="8938224" y="4637803"/>
            <a:ext cx="3437869" cy="16859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edestrian">
            <a:extLst>
              <a:ext uri="{FF2B5EF4-FFF2-40B4-BE49-F238E27FC236}">
                <a16:creationId xmlns:a16="http://schemas.microsoft.com/office/drawing/2014/main" id="{71A007A7-8E2C-9848-92F7-0B2F0FCB48A1}"/>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rot="16200000" flipH="1">
            <a:off x="7348350" y="5674068"/>
            <a:ext cx="361315" cy="506889"/>
          </a:xfrm>
          <a:prstGeom prst="rect">
            <a:avLst/>
          </a:prstGeom>
        </p:spPr>
      </p:pic>
      <p:pic>
        <p:nvPicPr>
          <p:cNvPr id="13" name="Pedestrian">
            <a:extLst>
              <a:ext uri="{FF2B5EF4-FFF2-40B4-BE49-F238E27FC236}">
                <a16:creationId xmlns:a16="http://schemas.microsoft.com/office/drawing/2014/main" id="{96B37D4F-E79E-15BB-F5DF-3F20FF7B5E90}"/>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10489748" y="4851042"/>
            <a:ext cx="361315" cy="506889"/>
          </a:xfrm>
          <a:prstGeom prst="rect">
            <a:avLst/>
          </a:prstGeom>
        </p:spPr>
      </p:pic>
      <p:pic>
        <p:nvPicPr>
          <p:cNvPr id="14" name="Picture 13">
            <a:extLst>
              <a:ext uri="{FF2B5EF4-FFF2-40B4-BE49-F238E27FC236}">
                <a16:creationId xmlns:a16="http://schemas.microsoft.com/office/drawing/2014/main" id="{3A0A631F-9B45-76FC-C511-A6A591C528D1}"/>
              </a:ext>
            </a:extLst>
          </p:cNvPr>
          <p:cNvPicPr>
            <a:picLocks noChangeAspect="1"/>
          </p:cNvPicPr>
          <p:nvPr/>
        </p:nvPicPr>
        <p:blipFill>
          <a:blip r:embed="rId10"/>
          <a:stretch>
            <a:fillRect/>
          </a:stretch>
        </p:blipFill>
        <p:spPr>
          <a:xfrm>
            <a:off x="6155835" y="5104487"/>
            <a:ext cx="2926206" cy="824511"/>
          </a:xfrm>
          <a:prstGeom prst="rect">
            <a:avLst/>
          </a:prstGeom>
        </p:spPr>
      </p:pic>
      <p:sp>
        <p:nvSpPr>
          <p:cNvPr id="15" name="TextBox 14">
            <a:extLst>
              <a:ext uri="{FF2B5EF4-FFF2-40B4-BE49-F238E27FC236}">
                <a16:creationId xmlns:a16="http://schemas.microsoft.com/office/drawing/2014/main" id="{2F3A0F5A-32FD-218C-2AE0-CF28C695D9F9}"/>
              </a:ext>
            </a:extLst>
          </p:cNvPr>
          <p:cNvSpPr txBox="1"/>
          <p:nvPr/>
        </p:nvSpPr>
        <p:spPr>
          <a:xfrm>
            <a:off x="6201073" y="6002730"/>
            <a:ext cx="5947595" cy="646331"/>
          </a:xfrm>
          <a:prstGeom prst="rect">
            <a:avLst/>
          </a:prstGeom>
          <a:noFill/>
        </p:spPr>
        <p:txBody>
          <a:bodyPr wrap="square" rtlCol="0">
            <a:spAutoFit/>
          </a:bodyPr>
          <a:lstStyle/>
          <a:p>
            <a:r>
              <a:rPr lang="en-AU" dirty="0"/>
              <a:t>Pedestrian under vehicle or in close proximity to the machine are not detected and therefore does not trigger alarm. </a:t>
            </a:r>
          </a:p>
        </p:txBody>
      </p:sp>
      <p:sp>
        <p:nvSpPr>
          <p:cNvPr id="16" name="Arrow: Right 15">
            <a:extLst>
              <a:ext uri="{FF2B5EF4-FFF2-40B4-BE49-F238E27FC236}">
                <a16:creationId xmlns:a16="http://schemas.microsoft.com/office/drawing/2014/main" id="{AC703BFF-92CD-5561-405C-3BDAB5C1686E}"/>
              </a:ext>
            </a:extLst>
          </p:cNvPr>
          <p:cNvSpPr/>
          <p:nvPr/>
        </p:nvSpPr>
        <p:spPr>
          <a:xfrm rot="10800000">
            <a:off x="10851063" y="4851042"/>
            <a:ext cx="369651" cy="2464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Arrow: Right 16">
            <a:extLst>
              <a:ext uri="{FF2B5EF4-FFF2-40B4-BE49-F238E27FC236}">
                <a16:creationId xmlns:a16="http://schemas.microsoft.com/office/drawing/2014/main" id="{5F2DBE44-0F49-8F57-01F5-B0904E654FEC}"/>
              </a:ext>
            </a:extLst>
          </p:cNvPr>
          <p:cNvSpPr/>
          <p:nvPr/>
        </p:nvSpPr>
        <p:spPr>
          <a:xfrm rot="10800000">
            <a:off x="7782870" y="5766913"/>
            <a:ext cx="369651" cy="2464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RO Safe" descr="Joy 22HD Hybrid Loader - Underground Hard Rock Mining - Australia | Komatsu  Mining Corp.">
            <a:extLst>
              <a:ext uri="{FF2B5EF4-FFF2-40B4-BE49-F238E27FC236}">
                <a16:creationId xmlns:a16="http://schemas.microsoft.com/office/drawing/2014/main" id="{64EFBAED-AD41-293B-B101-881A9B7C6228}"/>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11">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5400000">
            <a:off x="1559266" y="5163872"/>
            <a:ext cx="2131266" cy="10451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RO Safe" descr="Joy 22HD Hybrid Loader - Underground Hard Rock Mining - Australia | Komatsu  Mining Corp.">
            <a:extLst>
              <a:ext uri="{FF2B5EF4-FFF2-40B4-BE49-F238E27FC236}">
                <a16:creationId xmlns:a16="http://schemas.microsoft.com/office/drawing/2014/main" id="{BF0FE3ED-8A59-2C6E-A77A-07EABDE6F93C}"/>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12">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5400000">
            <a:off x="809242" y="5163872"/>
            <a:ext cx="2131266" cy="10451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RO Safe" descr="Joy 22HD Hybrid Loader - Underground Hard Rock Mining - Australia | Komatsu  Mining Corp.">
            <a:extLst>
              <a:ext uri="{FF2B5EF4-FFF2-40B4-BE49-F238E27FC236}">
                <a16:creationId xmlns:a16="http://schemas.microsoft.com/office/drawing/2014/main" id="{D708643E-FEFD-78E5-4B3B-066273566DB5}"/>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13">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5400000">
            <a:off x="62249" y="5163872"/>
            <a:ext cx="2131266" cy="10451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RO Safe" descr="Joy 22HD Hybrid Loader - Underground Hard Rock Mining - Australia | Komatsu  Mining Corp.">
            <a:extLst>
              <a:ext uri="{FF2B5EF4-FFF2-40B4-BE49-F238E27FC236}">
                <a16:creationId xmlns:a16="http://schemas.microsoft.com/office/drawing/2014/main" id="{C3024EF9-5BA0-2DE9-1A00-2FDCB229DE46}"/>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12">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5400000">
            <a:off x="-710142" y="5163872"/>
            <a:ext cx="2131266" cy="10451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edestrian">
            <a:extLst>
              <a:ext uri="{FF2B5EF4-FFF2-40B4-BE49-F238E27FC236}">
                <a16:creationId xmlns:a16="http://schemas.microsoft.com/office/drawing/2014/main" id="{A9DCBB1C-B32A-708A-C109-B8363905698D}"/>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516775" y="5492623"/>
            <a:ext cx="361315" cy="506889"/>
          </a:xfrm>
          <a:prstGeom prst="rect">
            <a:avLst/>
          </a:prstGeom>
        </p:spPr>
      </p:pic>
      <p:pic>
        <p:nvPicPr>
          <p:cNvPr id="34" name="Pedestrian">
            <a:extLst>
              <a:ext uri="{FF2B5EF4-FFF2-40B4-BE49-F238E27FC236}">
                <a16:creationId xmlns:a16="http://schemas.microsoft.com/office/drawing/2014/main" id="{58FC13BB-9F2F-FB74-AE8E-4B4381A375D1}"/>
              </a:ext>
            </a:extLst>
          </p:cNvPr>
          <p:cNvPicPr>
            <a:picLocks noChangeAspect="1"/>
          </p:cNvPicPr>
          <p:nvPr/>
        </p:nvPicPr>
        <p:blipFill>
          <a:blip r:embed="rId8">
            <a:alphaModFix/>
            <a:extLst>
              <a:ext uri="{BEBA8EAE-BF5A-486C-A8C5-ECC9F3942E4B}">
                <a14:imgProps xmlns:a14="http://schemas.microsoft.com/office/drawing/2010/main">
                  <a14:imgLayer r:embed="rId9">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2030336" y="6061360"/>
            <a:ext cx="361315" cy="506889"/>
          </a:xfrm>
          <a:prstGeom prst="rect">
            <a:avLst/>
          </a:prstGeom>
        </p:spPr>
      </p:pic>
      <p:sp>
        <p:nvSpPr>
          <p:cNvPr id="35" name="TextBox 34">
            <a:extLst>
              <a:ext uri="{FF2B5EF4-FFF2-40B4-BE49-F238E27FC236}">
                <a16:creationId xmlns:a16="http://schemas.microsoft.com/office/drawing/2014/main" id="{BC665D62-F339-780B-496D-395BBECBBDFC}"/>
              </a:ext>
            </a:extLst>
          </p:cNvPr>
          <p:cNvSpPr txBox="1"/>
          <p:nvPr/>
        </p:nvSpPr>
        <p:spPr>
          <a:xfrm>
            <a:off x="2914357" y="5368943"/>
            <a:ext cx="2530869" cy="1200329"/>
          </a:xfrm>
          <a:prstGeom prst="rect">
            <a:avLst/>
          </a:prstGeom>
          <a:noFill/>
        </p:spPr>
        <p:txBody>
          <a:bodyPr wrap="square" rtlCol="0">
            <a:spAutoFit/>
          </a:bodyPr>
          <a:lstStyle/>
          <a:p>
            <a:r>
              <a:rPr lang="en-AU" u="sng" dirty="0"/>
              <a:t>Example:</a:t>
            </a:r>
          </a:p>
          <a:p>
            <a:r>
              <a:rPr lang="en-AU" dirty="0"/>
              <a:t>Pedestrians performing inspections of machines at go line. </a:t>
            </a:r>
          </a:p>
        </p:txBody>
      </p:sp>
      <p:pic>
        <p:nvPicPr>
          <p:cNvPr id="36" name="Helmet">
            <a:extLst>
              <a:ext uri="{FF2B5EF4-FFF2-40B4-BE49-F238E27FC236}">
                <a16:creationId xmlns:a16="http://schemas.microsoft.com/office/drawing/2014/main" id="{80C5376F-9C09-3D38-4578-3F5015A27691}"/>
              </a:ext>
            </a:extLst>
          </p:cNvPr>
          <p:cNvPicPr>
            <a:picLocks noChangeAspect="1"/>
          </p:cNvPicPr>
          <p:nvPr/>
        </p:nvPicPr>
        <p:blipFill>
          <a:blip r:embed="rId4"/>
          <a:stretch>
            <a:fillRect/>
          </a:stretch>
        </p:blipFill>
        <p:spPr>
          <a:xfrm rot="5400000">
            <a:off x="5696503" y="1065458"/>
            <a:ext cx="238024" cy="322153"/>
          </a:xfrm>
          <a:prstGeom prst="rect">
            <a:avLst/>
          </a:prstGeom>
        </p:spPr>
      </p:pic>
      <p:pic>
        <p:nvPicPr>
          <p:cNvPr id="40" name="Picture 39">
            <a:extLst>
              <a:ext uri="{FF2B5EF4-FFF2-40B4-BE49-F238E27FC236}">
                <a16:creationId xmlns:a16="http://schemas.microsoft.com/office/drawing/2014/main" id="{A36EEFDE-30EC-CFEA-912F-BC88B0968C50}"/>
              </a:ext>
            </a:extLst>
          </p:cNvPr>
          <p:cNvPicPr>
            <a:picLocks noChangeAspect="1"/>
          </p:cNvPicPr>
          <p:nvPr/>
        </p:nvPicPr>
        <p:blipFill>
          <a:blip r:embed="rId14"/>
          <a:stretch>
            <a:fillRect/>
          </a:stretch>
        </p:blipFill>
        <p:spPr>
          <a:xfrm>
            <a:off x="7911274" y="582183"/>
            <a:ext cx="3757859" cy="2587320"/>
          </a:xfrm>
          <a:prstGeom prst="rect">
            <a:avLst/>
          </a:prstGeom>
        </p:spPr>
      </p:pic>
      <p:sp>
        <p:nvSpPr>
          <p:cNvPr id="41" name="TextBox 40">
            <a:extLst>
              <a:ext uri="{FF2B5EF4-FFF2-40B4-BE49-F238E27FC236}">
                <a16:creationId xmlns:a16="http://schemas.microsoft.com/office/drawing/2014/main" id="{F262CD86-D701-2A2F-4D9F-2F27B96B7E91}"/>
              </a:ext>
            </a:extLst>
          </p:cNvPr>
          <p:cNvSpPr txBox="1"/>
          <p:nvPr/>
        </p:nvSpPr>
        <p:spPr>
          <a:xfrm>
            <a:off x="7847486" y="3232705"/>
            <a:ext cx="4005804" cy="923330"/>
          </a:xfrm>
          <a:prstGeom prst="rect">
            <a:avLst/>
          </a:prstGeom>
          <a:noFill/>
        </p:spPr>
        <p:txBody>
          <a:bodyPr wrap="square" rtlCol="0">
            <a:spAutoFit/>
          </a:bodyPr>
          <a:lstStyle/>
          <a:p>
            <a:r>
              <a:rPr lang="en-AU" dirty="0"/>
              <a:t>Consideration must be given for activities that involve pedestrians working in close proximity to machines.</a:t>
            </a:r>
          </a:p>
        </p:txBody>
      </p:sp>
    </p:spTree>
    <p:extLst>
      <p:ext uri="{BB962C8B-B14F-4D97-AF65-F5344CB8AC3E}">
        <p14:creationId xmlns:p14="http://schemas.microsoft.com/office/powerpoint/2010/main" val="349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27"/>
                                        </p:tgtEl>
                                      </p:cBhvr>
                                    </p:animEffect>
                                    <p:animScale>
                                      <p:cBhvr>
                                        <p:cTn id="10" dur="250" autoRev="1" fill="hold"/>
                                        <p:tgtEl>
                                          <p:spTgt spid="27"/>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28"/>
                                        </p:tgtEl>
                                      </p:cBhvr>
                                    </p:animEffect>
                                    <p:animScale>
                                      <p:cBhvr>
                                        <p:cTn id="13"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Control Improvement Project</a:t>
            </a:r>
          </a:p>
          <a:p>
            <a:pPr algn="l" rtl="0" fontAlgn="base">
              <a:lnSpc>
                <a:spcPct val="170000"/>
              </a:lnSpc>
            </a:pPr>
            <a:r>
              <a:rPr lang="en-US" sz="2800" b="0" i="0" u="none" strike="noStrike" dirty="0">
                <a:solidFill>
                  <a:srgbClr val="000000"/>
                </a:solidFill>
                <a:effectLst/>
                <a:latin typeface="+mn-lt"/>
              </a:rPr>
              <a:t>Underground Functional </a:t>
            </a:r>
            <a:r>
              <a:rPr lang="en-US" sz="2800" b="0" dirty="0">
                <a:solidFill>
                  <a:srgbClr val="000000"/>
                </a:solidFill>
                <a:latin typeface="+mn-lt"/>
              </a:rPr>
              <a:t>P</a:t>
            </a:r>
            <a:r>
              <a:rPr lang="en-US" sz="2800" b="0" i="0" u="none" strike="noStrike" dirty="0">
                <a:solidFill>
                  <a:srgbClr val="000000"/>
                </a:solidFill>
                <a:effectLst/>
                <a:latin typeface="+mn-lt"/>
              </a:rPr>
              <a:t>erformance Scenario Storyboards</a:t>
            </a:r>
          </a:p>
          <a:p>
            <a:pPr fontAlgn="base">
              <a:lnSpc>
                <a:spcPct val="170000"/>
              </a:lnSpc>
            </a:pPr>
            <a:r>
              <a:rPr lang="en-US" sz="2800" b="0" dirty="0">
                <a:solidFill>
                  <a:schemeClr val="accent2"/>
                </a:solidFill>
              </a:rPr>
              <a:t>Scenario 2: </a:t>
            </a:r>
            <a:r>
              <a:rPr lang="en-US" sz="2800" b="0" dirty="0">
                <a:solidFill>
                  <a:schemeClr val="accent2"/>
                </a:solidFill>
                <a:cs typeface="Poppins"/>
              </a:rPr>
              <a:t>Vehicle moving towards a Person / Equipment / Vehicle</a:t>
            </a: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278252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8779825"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Scenario 2</a:t>
            </a:r>
          </a:p>
          <a:p>
            <a:r>
              <a:rPr lang="en-US" sz="2800" b="0" dirty="0">
                <a:solidFill>
                  <a:schemeClr val="accent2"/>
                </a:solidFill>
                <a:latin typeface="+mj-lt"/>
                <a:cs typeface="Poppins"/>
              </a:rPr>
              <a:t>Vehicle moving towards a Person / Equipment / Vehicle</a:t>
            </a:r>
            <a:endParaRPr lang="en-US" sz="2800" dirty="0">
              <a:solidFill>
                <a:schemeClr val="accent2"/>
              </a:solidFill>
              <a:latin typeface="+mj-lt"/>
              <a:cs typeface="Poppins"/>
            </a:endParaRP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Static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8149"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p:nvPr/>
        </p:nvSpPr>
        <p:spPr>
          <a:xfrm>
            <a:off x="9276942"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p:nvPr/>
        </p:nvSpPr>
        <p:spPr>
          <a:xfrm>
            <a:off x="10356942"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0" name="RO Static Unsafe">
            <a:extLst>
              <a:ext uri="{FF2B5EF4-FFF2-40B4-BE49-F238E27FC236}">
                <a16:creationId xmlns:a16="http://schemas.microsoft.com/office/drawing/2014/main" id="{FE54D013-D291-63E8-1C9C-F3D4A6269942}"/>
              </a:ext>
            </a:extLst>
          </p:cNvPr>
          <p:cNvGrpSpPr/>
          <p:nvPr/>
        </p:nvGrpSpPr>
        <p:grpSpPr>
          <a:xfrm>
            <a:off x="8607672" y="942142"/>
            <a:ext cx="3224822" cy="1359323"/>
            <a:chOff x="8110057" y="2116613"/>
            <a:chExt cx="3224822" cy="1359323"/>
          </a:xfrm>
        </p:grpSpPr>
        <p:sp>
          <p:nvSpPr>
            <p:cNvPr id="55" name="A3 Envelope">
              <a:extLst>
                <a:ext uri="{FF2B5EF4-FFF2-40B4-BE49-F238E27FC236}">
                  <a16:creationId xmlns:a16="http://schemas.microsoft.com/office/drawing/2014/main" id="{1B80508E-5C88-F1DB-3DFA-078E1D07F523}"/>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9" name="RO" descr="Joy 22HD Hybrid Loader - Underground Hard Rock Mining - Australia | Komatsu  Mining Corp.">
              <a:extLst>
                <a:ext uri="{FF2B5EF4-FFF2-40B4-BE49-F238E27FC236}">
                  <a16:creationId xmlns:a16="http://schemas.microsoft.com/office/drawing/2014/main" id="{31FE07D1-7A8D-4745-DEB5-B35F329829E5}"/>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8" name="A2 Static Envelope">
            <a:extLst>
              <a:ext uri="{FF2B5EF4-FFF2-40B4-BE49-F238E27FC236}">
                <a16:creationId xmlns:a16="http://schemas.microsoft.com/office/drawing/2014/main" id="{8E65DCC4-D2D3-0D44-8732-819B7F82E3C3}"/>
              </a:ext>
            </a:extLst>
          </p:cNvPr>
          <p:cNvSpPr/>
          <p:nvPr/>
        </p:nvSpPr>
        <p:spPr>
          <a:xfrm>
            <a:off x="8321449" y="106743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78" name="RO M1">
            <a:extLst>
              <a:ext uri="{FF2B5EF4-FFF2-40B4-BE49-F238E27FC236}">
                <a16:creationId xmlns:a16="http://schemas.microsoft.com/office/drawing/2014/main" id="{204A1C01-88D4-B0A3-5547-ED011ABB0F36}"/>
              </a:ext>
            </a:extLst>
          </p:cNvPr>
          <p:cNvGrpSpPr/>
          <p:nvPr/>
        </p:nvGrpSpPr>
        <p:grpSpPr>
          <a:xfrm>
            <a:off x="7970874" y="943283"/>
            <a:ext cx="3865175" cy="1359323"/>
            <a:chOff x="8159209" y="2014782"/>
            <a:chExt cx="3865175" cy="1359323"/>
          </a:xfrm>
        </p:grpSpPr>
        <p:sp>
          <p:nvSpPr>
            <p:cNvPr id="73" name="A2 Envelope">
              <a:extLst>
                <a:ext uri="{FF2B5EF4-FFF2-40B4-BE49-F238E27FC236}">
                  <a16:creationId xmlns:a16="http://schemas.microsoft.com/office/drawing/2014/main" id="{23938ED7-5BE4-4E21-D774-6AEC5702F39A}"/>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5" name="A3 Envelope">
              <a:extLst>
                <a:ext uri="{FF2B5EF4-FFF2-40B4-BE49-F238E27FC236}">
                  <a16:creationId xmlns:a16="http://schemas.microsoft.com/office/drawing/2014/main" id="{0FCF1C38-B852-AAF8-8757-FCA96B1AFCF1}"/>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77" name="RO" descr="Joy 22HD Hybrid Loader - Underground Hard Rock Mining - Australia | Komatsu  Mining Corp.">
              <a:extLst>
                <a:ext uri="{FF2B5EF4-FFF2-40B4-BE49-F238E27FC236}">
                  <a16:creationId xmlns:a16="http://schemas.microsoft.com/office/drawing/2014/main" id="{949A1729-E28C-A4E5-5294-9EBCD6C7DC73}"/>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2" name="A2 Envelope">
            <a:extLst>
              <a:ext uri="{FF2B5EF4-FFF2-40B4-BE49-F238E27FC236}">
                <a16:creationId xmlns:a16="http://schemas.microsoft.com/office/drawing/2014/main" id="{024CB5D4-70BB-7498-026F-061C594416A0}"/>
              </a:ext>
            </a:extLst>
          </p:cNvPr>
          <p:cNvSpPr/>
          <p:nvPr/>
        </p:nvSpPr>
        <p:spPr>
          <a:xfrm>
            <a:off x="1322845" y="1185641"/>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67" name="RO M2">
            <a:extLst>
              <a:ext uri="{FF2B5EF4-FFF2-40B4-BE49-F238E27FC236}">
                <a16:creationId xmlns:a16="http://schemas.microsoft.com/office/drawing/2014/main" id="{0CA4A4C4-6FC0-344C-5D17-39017A6EE2EE}"/>
              </a:ext>
            </a:extLst>
          </p:cNvPr>
          <p:cNvGrpSpPr/>
          <p:nvPr/>
        </p:nvGrpSpPr>
        <p:grpSpPr>
          <a:xfrm>
            <a:off x="1961992" y="970403"/>
            <a:ext cx="3224822" cy="1359323"/>
            <a:chOff x="1969612" y="2047931"/>
            <a:chExt cx="3224822" cy="1359323"/>
          </a:xfrm>
        </p:grpSpPr>
        <p:sp>
          <p:nvSpPr>
            <p:cNvPr id="61" name="x A3 Envelope">
              <a:extLst>
                <a:ext uri="{FF2B5EF4-FFF2-40B4-BE49-F238E27FC236}">
                  <a16:creationId xmlns:a16="http://schemas.microsoft.com/office/drawing/2014/main" id="{0492CB06-AD23-520F-CAFD-AE3BF3A720D9}"/>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66" name="RO" descr="Joy 22HD Hybrid Loader - Underground Hard Rock Mining - Australia | Komatsu  Mining Corp.">
              <a:extLst>
                <a:ext uri="{FF2B5EF4-FFF2-40B4-BE49-F238E27FC236}">
                  <a16:creationId xmlns:a16="http://schemas.microsoft.com/office/drawing/2014/main" id="{C1C91196-718D-BD8F-6780-22464C14242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2" name="A3 Envelope">
            <a:extLst>
              <a:ext uri="{FF2B5EF4-FFF2-40B4-BE49-F238E27FC236}">
                <a16:creationId xmlns:a16="http://schemas.microsoft.com/office/drawing/2014/main" id="{547C6AB7-7E39-5840-5BF0-1D059D517884}"/>
              </a:ext>
            </a:extLst>
          </p:cNvPr>
          <p:cNvSpPr/>
          <p:nvPr/>
        </p:nvSpPr>
        <p:spPr>
          <a:xfrm>
            <a:off x="1154797" y="121075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1336004" y="97230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5" name="Pedestrian or Light Vehicle">
            <a:extLst>
              <a:ext uri="{FF2B5EF4-FFF2-40B4-BE49-F238E27FC236}">
                <a16:creationId xmlns:a16="http://schemas.microsoft.com/office/drawing/2014/main" id="{6BCF25A1-B684-4C7E-DC48-2B97374EE420}"/>
              </a:ext>
            </a:extLst>
          </p:cNvPr>
          <p:cNvGrpSpPr/>
          <p:nvPr/>
        </p:nvGrpSpPr>
        <p:grpSpPr>
          <a:xfrm>
            <a:off x="574121" y="1106531"/>
            <a:ext cx="994329" cy="1051706"/>
            <a:chOff x="764621" y="1083634"/>
            <a:chExt cx="1904344" cy="2130187"/>
          </a:xfrm>
        </p:grpSpPr>
        <p:pic>
          <p:nvPicPr>
            <p:cNvPr id="36" name="Pedestrian">
              <a:extLst>
                <a:ext uri="{FF2B5EF4-FFF2-40B4-BE49-F238E27FC236}">
                  <a16:creationId xmlns:a16="http://schemas.microsoft.com/office/drawing/2014/main" id="{522665D1-A746-2EC3-C10A-8B8311B06309}"/>
                </a:ext>
              </a:extLst>
            </p:cNvPr>
            <p:cNvPicPr>
              <a:picLocks noChangeAspect="1"/>
            </p:cNvPicPr>
            <p:nvPr/>
          </p:nvPicPr>
          <p:blipFill>
            <a:blip r:embed="rId10">
              <a:alphaModFix/>
              <a:extLst>
                <a:ext uri="{BEBA8EAE-BF5A-486C-A8C5-ECC9F3942E4B}">
                  <a14:imgProps xmlns:a14="http://schemas.microsoft.com/office/drawing/2010/main">
                    <a14:imgLayer r:embed="rId11">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1210704" y="1083634"/>
              <a:ext cx="691993" cy="1026683"/>
            </a:xfrm>
            <a:prstGeom prst="rect">
              <a:avLst/>
            </a:prstGeom>
          </p:spPr>
        </p:pic>
        <p:pic>
          <p:nvPicPr>
            <p:cNvPr id="37" name="Light Vehicle" descr="Silver Pick Truck Top View Isolated Stock Illustration 1604019403">
              <a:extLst>
                <a:ext uri="{FF2B5EF4-FFF2-40B4-BE49-F238E27FC236}">
                  <a16:creationId xmlns:a16="http://schemas.microsoft.com/office/drawing/2014/main" id="{AA61B959-1F37-01A3-FD51-5E3A23AC6D0D}"/>
                </a:ext>
              </a:extLst>
            </p:cNvPr>
            <p:cNvPicPr>
              <a:picLocks noChangeAspect="1" noChangeArrowheads="1"/>
            </p:cNvPicPr>
            <p:nvPr/>
          </p:nvPicPr>
          <p:blipFill rotWithShape="1">
            <a:blip r:embed="rId12">
              <a:alphaModFix amt="88000"/>
              <a:extLst>
                <a:ext uri="{BEBA8EAE-BF5A-486C-A8C5-ECC9F3942E4B}">
                  <a14:imgProps xmlns:a14="http://schemas.microsoft.com/office/drawing/2010/main">
                    <a14:imgLayer r:embed="rId1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764621" y="2426722"/>
              <a:ext cx="1904344" cy="787099"/>
            </a:xfrm>
            <a:prstGeom prst="rect">
              <a:avLst/>
            </a:prstGeom>
            <a:noFill/>
            <a:extLst>
              <a:ext uri="{909E8E84-426E-40DD-AFC4-6F175D3DCCD1}">
                <a14:hiddenFill xmlns:a14="http://schemas.microsoft.com/office/drawing/2010/main">
                  <a:solidFill>
                    <a:srgbClr val="FFFFFF"/>
                  </a:solidFill>
                </a14:hiddenFill>
              </a:ext>
            </a:extLst>
          </p:spPr>
        </p:pic>
        <p:sp>
          <p:nvSpPr>
            <p:cNvPr id="38" name="Or">
              <a:extLst>
                <a:ext uri="{FF2B5EF4-FFF2-40B4-BE49-F238E27FC236}">
                  <a16:creationId xmlns:a16="http://schemas.microsoft.com/office/drawing/2014/main" id="{85EC2968-ED4F-AFEB-9F9D-7E824353B4CD}"/>
                </a:ext>
              </a:extLst>
            </p:cNvPr>
            <p:cNvSpPr txBox="1"/>
            <p:nvPr/>
          </p:nvSpPr>
          <p:spPr>
            <a:xfrm>
              <a:off x="1312546" y="1998009"/>
              <a:ext cx="617700" cy="561050"/>
            </a:xfrm>
            <a:prstGeom prst="rect">
              <a:avLst/>
            </a:prstGeom>
            <a:noFill/>
          </p:spPr>
          <p:txBody>
            <a:bodyPr wrap="none" rtlCol="0">
              <a:spAutoFit/>
            </a:bodyPr>
            <a:lstStyle/>
            <a:p>
              <a:r>
                <a:rPr lang="en-AU" sz="1200" b="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199467" y="2733494"/>
            <a:ext cx="3633027" cy="954107"/>
          </a:xfrm>
          <a:prstGeom prst="rect">
            <a:avLst/>
          </a:prstGeom>
          <a:noFill/>
        </p:spPr>
        <p:txBody>
          <a:bodyPr wrap="square" rtlCol="0">
            <a:spAutoFit/>
          </a:bodyPr>
          <a:lstStyle/>
          <a:p>
            <a:r>
              <a:rPr lang="en-AU" sz="1400" b="1" u="sng" dirty="0"/>
              <a:t>Example Parameters to Consider:</a:t>
            </a:r>
            <a:r>
              <a:rPr lang="en-AU" sz="1400" dirty="0"/>
              <a:t> </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Mass of Machine</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Operating Speed of Machine</a:t>
            </a:r>
          </a:p>
          <a:p>
            <a:pPr marL="268288" indent="-268288">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Grade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has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292" y="3451501"/>
            <a:ext cx="5702300" cy="738664"/>
          </a:xfrm>
          <a:prstGeom prst="rect">
            <a:avLst/>
          </a:prstGeom>
          <a:noFill/>
        </p:spPr>
        <p:txBody>
          <a:bodyPr wrap="square" rtlCol="0">
            <a:spAutoFit/>
          </a:bodyPr>
          <a:lstStyle/>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1st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292" y="4089400"/>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2nd Zone</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21984" y="5147029"/>
            <a:ext cx="3633026" cy="954107"/>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into RO</a:t>
            </a:r>
          </a:p>
          <a:p>
            <a:pPr marL="285750" indent="-285750">
              <a:buFont typeface="Arial" panose="020B0604020202020204" pitchFamily="34" charset="0"/>
              <a:buChar char="•"/>
            </a:pPr>
            <a:r>
              <a:rPr lang="en-AU" sz="1400" dirty="0"/>
              <a:t>RO is moving as LO Approaches </a:t>
            </a:r>
          </a:p>
          <a:p>
            <a:pPr marL="285750" indent="-285750">
              <a:buFont typeface="Arial" panose="020B0604020202020204" pitchFamily="34" charset="0"/>
              <a:buChar char="•"/>
            </a:pPr>
            <a:r>
              <a:rPr lang="en-AU" sz="1400" dirty="0"/>
              <a:t>LO approaching a workshop or service bay</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18" name="Group 17">
            <a:extLst>
              <a:ext uri="{FF2B5EF4-FFF2-40B4-BE49-F238E27FC236}">
                <a16:creationId xmlns:a16="http://schemas.microsoft.com/office/drawing/2014/main" id="{7D3AF97E-388C-761C-38AE-E4B0A1B70DAA}"/>
              </a:ext>
            </a:extLst>
          </p:cNvPr>
          <p:cNvGrpSpPr/>
          <p:nvPr/>
        </p:nvGrpSpPr>
        <p:grpSpPr>
          <a:xfrm>
            <a:off x="4466030" y="2640316"/>
            <a:ext cx="2345213" cy="3854224"/>
            <a:chOff x="4778058" y="2640316"/>
            <a:chExt cx="2345213" cy="3854224"/>
          </a:xfrm>
        </p:grpSpPr>
        <p:pic>
          <p:nvPicPr>
            <p:cNvPr id="5" name="Picture 4">
              <a:extLst>
                <a:ext uri="{FF2B5EF4-FFF2-40B4-BE49-F238E27FC236}">
                  <a16:creationId xmlns:a16="http://schemas.microsoft.com/office/drawing/2014/main" id="{34C60D7C-7BC6-7EC8-126A-900A616DF1B6}"/>
                </a:ext>
              </a:extLst>
            </p:cNvPr>
            <p:cNvPicPr>
              <a:picLocks noChangeAspect="1"/>
            </p:cNvPicPr>
            <p:nvPr/>
          </p:nvPicPr>
          <p:blipFill>
            <a:blip r:embed="rId14"/>
            <a:stretch>
              <a:fillRect/>
            </a:stretch>
          </p:blipFill>
          <p:spPr>
            <a:xfrm>
              <a:off x="4778058" y="2640316"/>
              <a:ext cx="2345213" cy="3854224"/>
            </a:xfrm>
            <a:prstGeom prst="rect">
              <a:avLst/>
            </a:prstGeom>
          </p:spPr>
        </p:pic>
        <p:sp>
          <p:nvSpPr>
            <p:cNvPr id="15" name="Freeform: Shape 14">
              <a:extLst>
                <a:ext uri="{FF2B5EF4-FFF2-40B4-BE49-F238E27FC236}">
                  <a16:creationId xmlns:a16="http://schemas.microsoft.com/office/drawing/2014/main" id="{77D0EE53-7FCA-23F5-2BF4-AC60915AE13D}"/>
                </a:ext>
              </a:extLst>
            </p:cNvPr>
            <p:cNvSpPr/>
            <p:nvPr/>
          </p:nvSpPr>
          <p:spPr>
            <a:xfrm>
              <a:off x="5934426" y="4559808"/>
              <a:ext cx="142857" cy="1865376"/>
            </a:xfrm>
            <a:custGeom>
              <a:avLst/>
              <a:gdLst>
                <a:gd name="connsiteX0" fmla="*/ 135285 w 142857"/>
                <a:gd name="connsiteY0" fmla="*/ 1865376 h 1865376"/>
                <a:gd name="connsiteX1" fmla="*/ 141381 w 142857"/>
                <a:gd name="connsiteY1" fmla="*/ 1694688 h 1865376"/>
                <a:gd name="connsiteX2" fmla="*/ 110901 w 142857"/>
                <a:gd name="connsiteY2" fmla="*/ 1542288 h 1865376"/>
                <a:gd name="connsiteX3" fmla="*/ 68229 w 142857"/>
                <a:gd name="connsiteY3" fmla="*/ 1377696 h 1865376"/>
                <a:gd name="connsiteX4" fmla="*/ 13365 w 142857"/>
                <a:gd name="connsiteY4" fmla="*/ 1146048 h 1865376"/>
                <a:gd name="connsiteX5" fmla="*/ 1173 w 142857"/>
                <a:gd name="connsiteY5" fmla="*/ 969264 h 1865376"/>
                <a:gd name="connsiteX6" fmla="*/ 1173 w 142857"/>
                <a:gd name="connsiteY6" fmla="*/ 798576 h 1865376"/>
                <a:gd name="connsiteX7" fmla="*/ 7269 w 142857"/>
                <a:gd name="connsiteY7" fmla="*/ 652272 h 1865376"/>
                <a:gd name="connsiteX8" fmla="*/ 7269 w 142857"/>
                <a:gd name="connsiteY8" fmla="*/ 530352 h 1865376"/>
                <a:gd name="connsiteX9" fmla="*/ 37749 w 142857"/>
                <a:gd name="connsiteY9" fmla="*/ 353568 h 1865376"/>
                <a:gd name="connsiteX10" fmla="*/ 56037 w 142857"/>
                <a:gd name="connsiteY10" fmla="*/ 182880 h 1865376"/>
                <a:gd name="connsiteX11" fmla="*/ 49941 w 142857"/>
                <a:gd name="connsiteY11" fmla="*/ 0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57" h="1865376">
                  <a:moveTo>
                    <a:pt x="135285" y="1865376"/>
                  </a:moveTo>
                  <a:cubicBezTo>
                    <a:pt x="140365" y="1806956"/>
                    <a:pt x="145445" y="1748536"/>
                    <a:pt x="141381" y="1694688"/>
                  </a:cubicBezTo>
                  <a:cubicBezTo>
                    <a:pt x="137317" y="1640840"/>
                    <a:pt x="123093" y="1595120"/>
                    <a:pt x="110901" y="1542288"/>
                  </a:cubicBezTo>
                  <a:cubicBezTo>
                    <a:pt x="98709" y="1489456"/>
                    <a:pt x="84485" y="1443736"/>
                    <a:pt x="68229" y="1377696"/>
                  </a:cubicBezTo>
                  <a:cubicBezTo>
                    <a:pt x="51973" y="1311656"/>
                    <a:pt x="24541" y="1214120"/>
                    <a:pt x="13365" y="1146048"/>
                  </a:cubicBezTo>
                  <a:cubicBezTo>
                    <a:pt x="2189" y="1077976"/>
                    <a:pt x="3205" y="1027176"/>
                    <a:pt x="1173" y="969264"/>
                  </a:cubicBezTo>
                  <a:cubicBezTo>
                    <a:pt x="-859" y="911352"/>
                    <a:pt x="157" y="851408"/>
                    <a:pt x="1173" y="798576"/>
                  </a:cubicBezTo>
                  <a:cubicBezTo>
                    <a:pt x="2189" y="745744"/>
                    <a:pt x="6253" y="696976"/>
                    <a:pt x="7269" y="652272"/>
                  </a:cubicBezTo>
                  <a:cubicBezTo>
                    <a:pt x="8285" y="607568"/>
                    <a:pt x="2189" y="580136"/>
                    <a:pt x="7269" y="530352"/>
                  </a:cubicBezTo>
                  <a:cubicBezTo>
                    <a:pt x="12349" y="480568"/>
                    <a:pt x="29621" y="411480"/>
                    <a:pt x="37749" y="353568"/>
                  </a:cubicBezTo>
                  <a:cubicBezTo>
                    <a:pt x="45877" y="295656"/>
                    <a:pt x="54005" y="241808"/>
                    <a:pt x="56037" y="182880"/>
                  </a:cubicBezTo>
                  <a:cubicBezTo>
                    <a:pt x="58069" y="123952"/>
                    <a:pt x="54005" y="61976"/>
                    <a:pt x="49941"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Arrow: Up 15">
              <a:extLst>
                <a:ext uri="{FF2B5EF4-FFF2-40B4-BE49-F238E27FC236}">
                  <a16:creationId xmlns:a16="http://schemas.microsoft.com/office/drawing/2014/main" id="{8D4EC16C-6BD9-C8BC-2BE6-FA690415B8DA}"/>
                </a:ext>
              </a:extLst>
            </p:cNvPr>
            <p:cNvSpPr/>
            <p:nvPr/>
          </p:nvSpPr>
          <p:spPr>
            <a:xfrm>
              <a:off x="5940141" y="4507547"/>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Arrow: Up 18">
              <a:extLst>
                <a:ext uri="{FF2B5EF4-FFF2-40B4-BE49-F238E27FC236}">
                  <a16:creationId xmlns:a16="http://schemas.microsoft.com/office/drawing/2014/main" id="{5F567B87-88B7-1DBC-3FB4-B21200778F62}"/>
                </a:ext>
              </a:extLst>
            </p:cNvPr>
            <p:cNvSpPr/>
            <p:nvPr/>
          </p:nvSpPr>
          <p:spPr>
            <a:xfrm rot="10800000">
              <a:off x="5934426" y="4261802"/>
              <a:ext cx="97536" cy="188976"/>
            </a:xfrm>
            <a:prstGeom prs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TextBox 16">
            <a:extLst>
              <a:ext uri="{FF2B5EF4-FFF2-40B4-BE49-F238E27FC236}">
                <a16:creationId xmlns:a16="http://schemas.microsoft.com/office/drawing/2014/main" id="{67FCAD70-CFC3-4BA7-7139-50C19CC5404C}"/>
              </a:ext>
            </a:extLst>
          </p:cNvPr>
          <p:cNvSpPr txBox="1"/>
          <p:nvPr/>
        </p:nvSpPr>
        <p:spPr>
          <a:xfrm>
            <a:off x="5979657" y="5790562"/>
            <a:ext cx="4695972" cy="954107"/>
          </a:xfrm>
          <a:prstGeom prst="rect">
            <a:avLst/>
          </a:prstGeom>
          <a:noFill/>
        </p:spPr>
        <p:txBody>
          <a:bodyPr wrap="square" rtlCol="0">
            <a:spAutoFit/>
          </a:bodyPr>
          <a:lstStyle/>
          <a:p>
            <a:r>
              <a:rPr lang="en-AU" sz="1400" dirty="0"/>
              <a:t>Underground tunnels are rarely perfectly straight.  Consideration must be given for the constant change in shape of the tunnel. Additionally, the tunnel may not be flat, but may dip or crest.</a:t>
            </a:r>
          </a:p>
        </p:txBody>
      </p:sp>
      <p:grpSp>
        <p:nvGrpSpPr>
          <p:cNvPr id="34" name="Group 33">
            <a:extLst>
              <a:ext uri="{FF2B5EF4-FFF2-40B4-BE49-F238E27FC236}">
                <a16:creationId xmlns:a16="http://schemas.microsoft.com/office/drawing/2014/main" id="{5C482DFE-4826-382F-2429-DDBF207A1677}"/>
              </a:ext>
            </a:extLst>
          </p:cNvPr>
          <p:cNvGrpSpPr/>
          <p:nvPr/>
        </p:nvGrpSpPr>
        <p:grpSpPr>
          <a:xfrm>
            <a:off x="7241536" y="3532877"/>
            <a:ext cx="4455164" cy="1359323"/>
            <a:chOff x="7241536" y="3532877"/>
            <a:chExt cx="4455164" cy="1359323"/>
          </a:xfrm>
        </p:grpSpPr>
        <p:sp>
          <p:nvSpPr>
            <p:cNvPr id="25" name="A2 Envelope">
              <a:extLst>
                <a:ext uri="{FF2B5EF4-FFF2-40B4-BE49-F238E27FC236}">
                  <a16:creationId xmlns:a16="http://schemas.microsoft.com/office/drawing/2014/main" id="{60C6A153-8233-CBA1-CB65-65D3D4A03367}"/>
                </a:ext>
              </a:extLst>
            </p:cNvPr>
            <p:cNvSpPr/>
            <p:nvPr/>
          </p:nvSpPr>
          <p:spPr>
            <a:xfrm rot="10800000">
              <a:off x="9323628" y="3756432"/>
              <a:ext cx="23730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4" name="Pedestrian">
              <a:extLst>
                <a:ext uri="{FF2B5EF4-FFF2-40B4-BE49-F238E27FC236}">
                  <a16:creationId xmlns:a16="http://schemas.microsoft.com/office/drawing/2014/main" id="{55A1D310-E99E-FE0C-2660-F27B10C94AC9}"/>
                </a:ext>
              </a:extLst>
            </p:cNvPr>
            <p:cNvPicPr>
              <a:picLocks noChangeAspect="1"/>
            </p:cNvPicPr>
            <p:nvPr/>
          </p:nvPicPr>
          <p:blipFill>
            <a:blip r:embed="rId10">
              <a:alphaModFix/>
              <a:extLst>
                <a:ext uri="{BEBA8EAE-BF5A-486C-A8C5-ECC9F3942E4B}">
                  <a14:imgProps xmlns:a14="http://schemas.microsoft.com/office/drawing/2010/main">
                    <a14:imgLayer r:embed="rId11">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11022605" y="3959095"/>
              <a:ext cx="361315" cy="506889"/>
            </a:xfrm>
            <a:prstGeom prst="rect">
              <a:avLst/>
            </a:prstGeom>
          </p:spPr>
        </p:pic>
        <p:sp>
          <p:nvSpPr>
            <p:cNvPr id="27" name="x A3 Envelope">
              <a:extLst>
                <a:ext uri="{FF2B5EF4-FFF2-40B4-BE49-F238E27FC236}">
                  <a16:creationId xmlns:a16="http://schemas.microsoft.com/office/drawing/2014/main" id="{E49757F8-3B50-9D27-CD53-8CE9FF4CE48F}"/>
                </a:ext>
              </a:extLst>
            </p:cNvPr>
            <p:cNvSpPr/>
            <p:nvPr/>
          </p:nvSpPr>
          <p:spPr>
            <a:xfrm rot="10800000">
              <a:off x="7241536" y="3774845"/>
              <a:ext cx="3594104"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8" name="RO" descr="Joy 22HD Hybrid Loader - Underground Hard Rock Mining - Australia | Komatsu  Mining Corp.">
              <a:extLst>
                <a:ext uri="{FF2B5EF4-FFF2-40B4-BE49-F238E27FC236}">
                  <a16:creationId xmlns:a16="http://schemas.microsoft.com/office/drawing/2014/main" id="{C9FBDE8B-1222-FD34-7767-AF6E20A8E938}"/>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10800000">
              <a:off x="7513806" y="353287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Light Vehicle" descr="Silver Pick Truck Top View Isolated Stock Illustration 1604019403">
              <a:extLst>
                <a:ext uri="{FF2B5EF4-FFF2-40B4-BE49-F238E27FC236}">
                  <a16:creationId xmlns:a16="http://schemas.microsoft.com/office/drawing/2014/main" id="{9F7E8B74-D886-F72F-EC9D-D47C4352974F}"/>
                </a:ext>
              </a:extLst>
            </p:cNvPr>
            <p:cNvPicPr>
              <a:picLocks noChangeAspect="1" noChangeArrowheads="1"/>
            </p:cNvPicPr>
            <p:nvPr/>
          </p:nvPicPr>
          <p:blipFill rotWithShape="1">
            <a:blip r:embed="rId12">
              <a:alphaModFix amt="88000"/>
              <a:extLst>
                <a:ext uri="{BEBA8EAE-BF5A-486C-A8C5-ECC9F3942E4B}">
                  <a14:imgProps xmlns:a14="http://schemas.microsoft.com/office/drawing/2010/main">
                    <a14:imgLayer r:embed="rId13">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a:off x="10139344" y="4036459"/>
              <a:ext cx="925631" cy="361754"/>
            </a:xfrm>
            <a:prstGeom prst="rect">
              <a:avLst/>
            </a:prstGeom>
            <a:noFill/>
            <a:extLst>
              <a:ext uri="{909E8E84-426E-40DD-AFC4-6F175D3DCCD1}">
                <a14:hiddenFill xmlns:a14="http://schemas.microsoft.com/office/drawing/2010/main">
                  <a:solidFill>
                    <a:srgbClr val="FFFFFF"/>
                  </a:solidFill>
                </a14:hiddenFill>
              </a:ext>
            </a:extLst>
          </p:spPr>
        </p:pic>
        <p:sp>
          <p:nvSpPr>
            <p:cNvPr id="30" name="Callout: Up Arrow 29">
              <a:extLst>
                <a:ext uri="{FF2B5EF4-FFF2-40B4-BE49-F238E27FC236}">
                  <a16:creationId xmlns:a16="http://schemas.microsoft.com/office/drawing/2014/main" id="{D14F7DB4-8830-0AFE-5B3F-FDD361DE8A48}"/>
                </a:ext>
              </a:extLst>
            </p:cNvPr>
            <p:cNvSpPr/>
            <p:nvPr/>
          </p:nvSpPr>
          <p:spPr>
            <a:xfrm>
              <a:off x="10132458" y="4436092"/>
              <a:ext cx="1133475" cy="333450"/>
            </a:xfrm>
            <a:prstGeom prst="upArrowCallout">
              <a:avLst>
                <a:gd name="adj1" fmla="val 25000"/>
                <a:gd name="adj2" fmla="val 25000"/>
                <a:gd name="adj3" fmla="val 25571"/>
                <a:gd name="adj4" fmla="val 472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50" dirty="0"/>
                <a:t>Inactive Vehicle</a:t>
              </a:r>
            </a:p>
          </p:txBody>
        </p:sp>
      </p:grpSp>
      <p:sp>
        <p:nvSpPr>
          <p:cNvPr id="31" name="TextBox 30">
            <a:extLst>
              <a:ext uri="{FF2B5EF4-FFF2-40B4-BE49-F238E27FC236}">
                <a16:creationId xmlns:a16="http://schemas.microsoft.com/office/drawing/2014/main" id="{44B68C59-501B-DAC6-7A9D-6131851A5190}"/>
              </a:ext>
            </a:extLst>
          </p:cNvPr>
          <p:cNvSpPr txBox="1"/>
          <p:nvPr/>
        </p:nvSpPr>
        <p:spPr>
          <a:xfrm>
            <a:off x="6220148" y="4727598"/>
            <a:ext cx="5979886" cy="738664"/>
          </a:xfrm>
          <a:prstGeom prst="rect">
            <a:avLst/>
          </a:prstGeom>
          <a:noFill/>
        </p:spPr>
        <p:txBody>
          <a:bodyPr wrap="square" rtlCol="0">
            <a:spAutoFit/>
          </a:bodyPr>
          <a:lstStyle/>
          <a:p>
            <a:r>
              <a:rPr lang="en-AU" sz="1400" dirty="0"/>
              <a:t>Consideration should be given to the variation of this scenario involving a pedestrian behind an inactive vehicle.  The LO should still detect the RO behind the vehicle and ensure that the inactive vehicle is not “pushed” onto the RO.</a:t>
            </a:r>
          </a:p>
        </p:txBody>
      </p:sp>
    </p:spTree>
    <p:extLst>
      <p:ext uri="{BB962C8B-B14F-4D97-AF65-F5344CB8AC3E}">
        <p14:creationId xmlns:p14="http://schemas.microsoft.com/office/powerpoint/2010/main" val="34347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68"/>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60"/>
                                        </p:tgtEl>
                                        <p:attrNameLst>
                                          <p:attrName>style.visibility</p:attrName>
                                        </p:attrNameLst>
                                      </p:cBhvr>
                                      <p:to>
                                        <p:strVal val="hidden"/>
                                      </p:to>
                                    </p:set>
                                  </p:childTnLst>
                                </p:cTn>
                              </p:par>
                              <p:par>
                                <p:cTn id="35" presetID="1" presetClass="exit" presetSubtype="0" fill="hold" grpId="1" nodeType="withEffect">
                                  <p:stCondLst>
                                    <p:cond delay="100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78"/>
                                        </p:tgtEl>
                                        <p:attrNameLst>
                                          <p:attrName>style.visibility</p:attrName>
                                        </p:attrNameLst>
                                      </p:cBhvr>
                                      <p:to>
                                        <p:strVal val="visible"/>
                                      </p:to>
                                    </p:set>
                                  </p:childTnLst>
                                </p:cTn>
                              </p:par>
                              <p:par>
                                <p:cTn id="39" presetID="42" presetClass="path" presetSubtype="0" accel="50000" decel="50000" fill="hold" nodeType="withEffect">
                                  <p:stCondLst>
                                    <p:cond delay="1000"/>
                                  </p:stCondLst>
                                  <p:childTnLst>
                                    <p:animMotion origin="layout" path="M 4.16667E-7 -4.07407E-6 L -0.54401 0.00417 " pathEditMode="relative" rAng="0" ptsTypes="AA">
                                      <p:cBhvr>
                                        <p:cTn id="40" dur="3000" fill="hold"/>
                                        <p:tgtEl>
                                          <p:spTgt spid="78"/>
                                        </p:tgtEl>
                                        <p:attrNameLst>
                                          <p:attrName>ppt_x</p:attrName>
                                          <p:attrName>ppt_y</p:attrName>
                                        </p:attrNameLst>
                                      </p:cBhvr>
                                      <p:rCtr x="-27201" y="208"/>
                                    </p:animMotion>
                                  </p:childTnLst>
                                </p:cTn>
                              </p:par>
                            </p:childTnLst>
                          </p:cTn>
                        </p:par>
                        <p:par>
                          <p:cTn id="41" fill="hold">
                            <p:stCondLst>
                              <p:cond delay="6000"/>
                            </p:stCondLst>
                            <p:childTnLst>
                              <p:par>
                                <p:cTn id="42" presetID="1" presetClass="exit" presetSubtype="0" fill="hold" nodeType="afterEffect">
                                  <p:stCondLst>
                                    <p:cond delay="0"/>
                                  </p:stCondLst>
                                  <p:childTnLst>
                                    <p:set>
                                      <p:cBhvr>
                                        <p:cTn id="43" dur="1" fill="hold">
                                          <p:stCondLst>
                                            <p:cond delay="0"/>
                                          </p:stCondLst>
                                        </p:cTn>
                                        <p:tgtEl>
                                          <p:spTgt spid="7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26" presetClass="emph" presetSubtype="0" repeatCount="indefinite" fill="hold" grpId="2" nodeType="withEffect">
                                  <p:stCondLst>
                                    <p:cond delay="0"/>
                                  </p:stCondLst>
                                  <p:endCondLst>
                                    <p:cond evt="onNext" delay="0">
                                      <p:tgtEl>
                                        <p:sldTgt/>
                                      </p:tgtEl>
                                    </p:cond>
                                  </p:endCondLst>
                                  <p:childTnLst>
                                    <p:animEffect transition="out" filter="fade">
                                      <p:cBhvr>
                                        <p:cTn id="49" dur="1000" tmFilter="0, 0; .2, .5; .8, .5; 1, 0"/>
                                        <p:tgtEl>
                                          <p:spTgt spid="42"/>
                                        </p:tgtEl>
                                      </p:cBhvr>
                                    </p:animEffect>
                                    <p:animScale>
                                      <p:cBhvr>
                                        <p:cTn id="50" dur="500" autoRev="1" fill="hold"/>
                                        <p:tgtEl>
                                          <p:spTgt spid="42"/>
                                        </p:tgtEl>
                                      </p:cBhvr>
                                      <p:by x="105000" y="105000"/>
                                    </p:animScale>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56" dur="250" autoRev="1" fill="remove"/>
                                        <p:tgtEl>
                                          <p:spTgt spid="72"/>
                                        </p:tgtEl>
                                        <p:attrNameLst>
                                          <p:attrName>style.color</p:attrName>
                                        </p:attrNameLst>
                                      </p:cBhvr>
                                      <p:to>
                                        <a:schemeClr val="bg1"/>
                                      </p:to>
                                    </p:animClr>
                                    <p:animClr clrSpc="rgb" dir="cw">
                                      <p:cBhvr>
                                        <p:cTn id="57" dur="250" autoRev="1" fill="remove"/>
                                        <p:tgtEl>
                                          <p:spTgt spid="72"/>
                                        </p:tgtEl>
                                        <p:attrNameLst>
                                          <p:attrName>fillcolor</p:attrName>
                                        </p:attrNameLst>
                                      </p:cBhvr>
                                      <p:to>
                                        <a:schemeClr val="bg1"/>
                                      </p:to>
                                    </p:animClr>
                                    <p:set>
                                      <p:cBhvr>
                                        <p:cTn id="58" dur="250" autoRev="1" fill="remove"/>
                                        <p:tgtEl>
                                          <p:spTgt spid="72"/>
                                        </p:tgtEl>
                                        <p:attrNameLst>
                                          <p:attrName>fill.type</p:attrName>
                                        </p:attrNameLst>
                                      </p:cBhvr>
                                      <p:to>
                                        <p:strVal val="solid"/>
                                      </p:to>
                                    </p:set>
                                    <p:set>
                                      <p:cBhvr>
                                        <p:cTn id="59" dur="250" autoRev="1" fill="remove"/>
                                        <p:tgtEl>
                                          <p:spTgt spid="72"/>
                                        </p:tgtEl>
                                        <p:attrNameLst>
                                          <p:attrName>fill.on</p:attrName>
                                        </p:attrNameLst>
                                      </p:cBhvr>
                                      <p:to>
                                        <p:strVal val="true"/>
                                      </p:to>
                                    </p:set>
                                  </p:childTnLst>
                                </p:cTn>
                              </p:par>
                              <p:par>
                                <p:cTn id="60" presetID="1" presetClass="entr" presetSubtype="0"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childTnLst>
                                </p:cTn>
                              </p:par>
                            </p:childTnLst>
                          </p:cTn>
                        </p:par>
                        <p:par>
                          <p:cTn id="62" fill="hold">
                            <p:stCondLst>
                              <p:cond delay="7000"/>
                            </p:stCondLst>
                            <p:childTnLst>
                              <p:par>
                                <p:cTn id="63" presetID="42" presetClass="path" presetSubtype="0" accel="50000" decel="50000" fill="hold" nodeType="afterEffect">
                                  <p:stCondLst>
                                    <p:cond delay="1000"/>
                                  </p:stCondLst>
                                  <p:childTnLst>
                                    <p:animMotion origin="layout" path="M 1.04167E-6 7.40741E-7 L -0.06589 0.00069 " pathEditMode="relative" rAng="0" ptsTypes="AA">
                                      <p:cBhvr>
                                        <p:cTn id="64" dur="2000" fill="hold"/>
                                        <p:tgtEl>
                                          <p:spTgt spid="67"/>
                                        </p:tgtEl>
                                        <p:attrNameLst>
                                          <p:attrName>ppt_x</p:attrName>
                                          <p:attrName>ppt_y</p:attrName>
                                        </p:attrNameLst>
                                      </p:cBhvr>
                                      <p:rCtr x="-3294" y="23"/>
                                    </p:animMotion>
                                  </p:childTnLst>
                                </p:cTn>
                              </p:par>
                              <p:par>
                                <p:cTn id="65" presetID="42" presetClass="path" presetSubtype="0" accel="50000" decel="50000" fill="hold" grpId="2" nodeType="withEffect">
                                  <p:stCondLst>
                                    <p:cond delay="1000"/>
                                  </p:stCondLst>
                                  <p:childTnLst>
                                    <p:animMotion origin="layout" path="M -1.45833E-6 -3.33333E-6 L -0.06614 -3.33333E-6 " pathEditMode="relative" rAng="0" ptsTypes="AA">
                                      <p:cBhvr>
                                        <p:cTn id="66" dur="2000" fill="hold"/>
                                        <p:tgtEl>
                                          <p:spTgt spid="72"/>
                                        </p:tgtEl>
                                        <p:attrNameLst>
                                          <p:attrName>ppt_x</p:attrName>
                                          <p:attrName>ppt_y</p:attrName>
                                        </p:attrNameLst>
                                      </p:cBhvr>
                                      <p:rCtr x="-3307" y="0"/>
                                    </p:animMotion>
                                  </p:childTnLst>
                                </p:cTn>
                              </p:par>
                            </p:childTnLst>
                          </p:cTn>
                        </p:par>
                        <p:par>
                          <p:cTn id="67" fill="hold">
                            <p:stCondLst>
                              <p:cond delay="10000"/>
                            </p:stCondLst>
                            <p:childTnLst>
                              <p:par>
                                <p:cTn id="68" presetID="1" presetClass="exit" presetSubtype="0" fill="hold" nodeType="afterEffect">
                                  <p:stCondLst>
                                    <p:cond delay="0"/>
                                  </p:stCondLst>
                                  <p:childTnLst>
                                    <p:set>
                                      <p:cBhvr>
                                        <p:cTn id="69" dur="1" fill="hold">
                                          <p:stCondLst>
                                            <p:cond delay="0"/>
                                          </p:stCondLst>
                                        </p:cTn>
                                        <p:tgtEl>
                                          <p:spTgt spid="6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2"/>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26" presetClass="emph" presetSubtype="0" repeatCount="indefinite" fill="hold" grpId="1" nodeType="withEffect">
                                  <p:stCondLst>
                                    <p:cond delay="0"/>
                                  </p:stCondLst>
                                  <p:endCondLst>
                                    <p:cond evt="onNext" delay="0">
                                      <p:tgtEl>
                                        <p:sldTgt/>
                                      </p:tgtEl>
                                    </p:cond>
                                  </p:endCondLst>
                                  <p:childTnLst>
                                    <p:animEffect transition="out" filter="fade">
                                      <p:cBhvr>
                                        <p:cTn id="75" dur="500" tmFilter="0, 0; .2, .5; .8, .5; 1, 0"/>
                                        <p:tgtEl>
                                          <p:spTgt spid="43"/>
                                        </p:tgtEl>
                                      </p:cBhvr>
                                    </p:animEffect>
                                    <p:animScale>
                                      <p:cBhvr>
                                        <p:cTn id="76" dur="250" autoRev="1" fill="hold"/>
                                        <p:tgtEl>
                                          <p:spTgt spid="43"/>
                                        </p:tgtEl>
                                      </p:cBhvr>
                                      <p:by x="105000" y="105000"/>
                                    </p:animScale>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4" dur="250" autoRev="1" fill="remove"/>
                                        <p:tgtEl>
                                          <p:spTgt spid="62"/>
                                        </p:tgtEl>
                                        <p:attrNameLst>
                                          <p:attrName>style.color</p:attrName>
                                        </p:attrNameLst>
                                      </p:cBhvr>
                                      <p:to>
                                        <a:schemeClr val="bg1"/>
                                      </p:to>
                                    </p:animClr>
                                    <p:animClr clrSpc="rgb" dir="cw">
                                      <p:cBhvr>
                                        <p:cTn id="85" dur="250" autoRev="1" fill="remove"/>
                                        <p:tgtEl>
                                          <p:spTgt spid="62"/>
                                        </p:tgtEl>
                                        <p:attrNameLst>
                                          <p:attrName>fillcolor</p:attrName>
                                        </p:attrNameLst>
                                      </p:cBhvr>
                                      <p:to>
                                        <a:schemeClr val="bg1"/>
                                      </p:to>
                                    </p:animClr>
                                    <p:set>
                                      <p:cBhvr>
                                        <p:cTn id="86" dur="250" autoRev="1" fill="remove"/>
                                        <p:tgtEl>
                                          <p:spTgt spid="62"/>
                                        </p:tgtEl>
                                        <p:attrNameLst>
                                          <p:attrName>fill.type</p:attrName>
                                        </p:attrNameLst>
                                      </p:cBhvr>
                                      <p:to>
                                        <p:strVal val="solid"/>
                                      </p:to>
                                    </p:set>
                                    <p:set>
                                      <p:cBhvr>
                                        <p:cTn id="87" dur="250" autoRev="1" fill="remove"/>
                                        <p:tgtEl>
                                          <p:spTgt spid="62"/>
                                        </p:tgtEl>
                                        <p:attrNameLst>
                                          <p:attrName>fill.on</p:attrName>
                                        </p:attrNameLst>
                                      </p:cBhvr>
                                      <p:to>
                                        <p:strVal val="true"/>
                                      </p:to>
                                    </p:set>
                                  </p:childTnLst>
                                </p:cTn>
                              </p:par>
                              <p:par>
                                <p:cTn id="88" presetID="1" presetClass="exit" presetSubtype="0" fill="hold" grpId="2" nodeType="withEffect">
                                  <p:stCondLst>
                                    <p:cond delay="0"/>
                                  </p:stCondLst>
                                  <p:childTnLst>
                                    <p:set>
                                      <p:cBhvr>
                                        <p:cTn id="89" dur="1" fill="hold">
                                          <p:stCondLst>
                                            <p:cond delay="0"/>
                                          </p:stCondLst>
                                        </p:cTn>
                                        <p:tgtEl>
                                          <p:spTgt spid="10"/>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68" grpId="0" animBg="1"/>
      <p:bldP spid="68" grpId="1" animBg="1"/>
      <p:bldP spid="72" grpId="0" animBg="1"/>
      <p:bldP spid="72" grpId="1" animBg="1"/>
      <p:bldP spid="72" grpId="2" animBg="1"/>
      <p:bldP spid="62" grpId="0" animBg="1"/>
      <p:bldP spid="62"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1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599" y="249525"/>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
        <p:nvSpPr>
          <p:cNvPr id="6" name="Title 1">
            <a:extLst>
              <a:ext uri="{FF2B5EF4-FFF2-40B4-BE49-F238E27FC236}">
                <a16:creationId xmlns:a16="http://schemas.microsoft.com/office/drawing/2014/main" id="{C33AD1A3-9C68-1EC3-5B95-E475D777954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rPr>
              <a:t>Scenario 3: Two vehicles approaching each other</a:t>
            </a:r>
            <a:endParaRPr lang="en-US" sz="2800" b="0" dirty="0">
              <a:solidFill>
                <a:schemeClr val="accent2"/>
              </a:solidFill>
              <a:cs typeface="Poppins"/>
            </a:endParaRPr>
          </a:p>
        </p:txBody>
      </p:sp>
    </p:spTree>
    <p:extLst>
      <p:ext uri="{BB962C8B-B14F-4D97-AF65-F5344CB8AC3E}">
        <p14:creationId xmlns:p14="http://schemas.microsoft.com/office/powerpoint/2010/main" val="341421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75074"/>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Scenario 3</a:t>
            </a:r>
          </a:p>
          <a:p>
            <a:r>
              <a:rPr lang="en-US" sz="2800" dirty="0">
                <a:solidFill>
                  <a:schemeClr val="accent2"/>
                </a:solidFill>
                <a:latin typeface="+mj-lt"/>
                <a:cs typeface="Poppins"/>
              </a:rPr>
              <a:t>Two vehicles approaching each other</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72020" y="931065"/>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a:spLocks noGrp="1" noRot="1" noMove="1" noResize="1" noEditPoints="1" noAdjustHandles="1" noChangeArrowheads="1" noChangeShapeType="1"/>
          </p:cNvSpPr>
          <p:nvPr/>
        </p:nvSpPr>
        <p:spPr>
          <a:xfrm>
            <a:off x="10342718" y="106513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a:spLocks noGrp="1" noRot="1" noMove="1" noResize="1" noEditPoints="1" noAdjustHandles="1" noChangeArrowheads="1" noChangeShapeType="1"/>
          </p:cNvSpPr>
          <p:nvPr/>
        </p:nvSpPr>
        <p:spPr>
          <a:xfrm>
            <a:off x="9262718" y="1065055"/>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x RO Safe" descr="Joy 22HD Hybrid Loader - Underground Hard Rock Mining - Australia | Komatsu  Mining Corp.">
            <a:extLst>
              <a:ext uri="{FF2B5EF4-FFF2-40B4-BE49-F238E27FC236}">
                <a16:creationId xmlns:a16="http://schemas.microsoft.com/office/drawing/2014/main" id="{F322011D-A4BE-28D6-EEFC-7FF94EDBC614}"/>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10800000">
            <a:off x="733191" y="933150"/>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x Safe State 1">
            <a:extLst>
              <a:ext uri="{FF2B5EF4-FFF2-40B4-BE49-F238E27FC236}">
                <a16:creationId xmlns:a16="http://schemas.microsoft.com/office/drawing/2014/main" id="{C0327A71-BD5C-8574-E061-E7B5244C4B0A}"/>
              </a:ext>
            </a:extLst>
          </p:cNvPr>
          <p:cNvSpPr>
            <a:spLocks noGrp="1" noRot="1" noMove="1" noResize="1" noEditPoints="1" noAdjustHandles="1" noChangeArrowheads="1" noChangeShapeType="1"/>
          </p:cNvSpPr>
          <p:nvPr/>
        </p:nvSpPr>
        <p:spPr>
          <a:xfrm rot="10800000">
            <a:off x="1968609" y="1067224"/>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x Safe State 2">
            <a:extLst>
              <a:ext uri="{FF2B5EF4-FFF2-40B4-BE49-F238E27FC236}">
                <a16:creationId xmlns:a16="http://schemas.microsoft.com/office/drawing/2014/main" id="{4A3EFDC8-C167-1E24-F71A-52ACBA4A649E}"/>
              </a:ext>
            </a:extLst>
          </p:cNvPr>
          <p:cNvSpPr>
            <a:spLocks noGrp="1" noRot="1" noMove="1" noResize="1" noEditPoints="1" noAdjustHandles="1" noChangeArrowheads="1" noChangeShapeType="1"/>
          </p:cNvSpPr>
          <p:nvPr/>
        </p:nvSpPr>
        <p:spPr>
          <a:xfrm rot="10800000">
            <a:off x="888609" y="1067140"/>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FB4E3282-F567-4467-BC58-8A86A888474F}"/>
              </a:ext>
            </a:extLst>
          </p:cNvPr>
          <p:cNvGrpSpPr>
            <a:grpSpLocks noGrp="1" noUngrp="1" noRot="1" noMove="1" noResize="1"/>
          </p:cNvGrpSpPr>
          <p:nvPr/>
        </p:nvGrpSpPr>
        <p:grpSpPr>
          <a:xfrm>
            <a:off x="8591627" y="932503"/>
            <a:ext cx="3224822" cy="1359323"/>
            <a:chOff x="8110057" y="2116613"/>
            <a:chExt cx="3224822" cy="1359323"/>
          </a:xfrm>
        </p:grpSpPr>
        <p:sp>
          <p:nvSpPr>
            <p:cNvPr id="24" name="A3 Envelope">
              <a:extLst>
                <a:ext uri="{FF2B5EF4-FFF2-40B4-BE49-F238E27FC236}">
                  <a16:creationId xmlns:a16="http://schemas.microsoft.com/office/drawing/2014/main" id="{669811D9-3FB3-B924-B7C1-812AB61552C0}"/>
                </a:ext>
              </a:extLst>
            </p:cNvPr>
            <p:cNvSpPr>
              <a:spLocks noGrp="1" noRot="1" noMove="1" noResize="1" noEditPoints="1" noAdjustHandles="1" noChangeArrowheads="1" noChangeShapeType="1"/>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0" name="RO" descr="Joy 22HD Hybrid Loader - Underground Hard Rock Mining - Australia | Komatsu  Mining Corp.">
              <a:extLst>
                <a:ext uri="{FF2B5EF4-FFF2-40B4-BE49-F238E27FC236}">
                  <a16:creationId xmlns:a16="http://schemas.microsoft.com/office/drawing/2014/main" id="{9CC95861-F2F7-4A7D-F5DC-3B0BF3523111}"/>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x RO Static Unsafe">
            <a:extLst>
              <a:ext uri="{FF2B5EF4-FFF2-40B4-BE49-F238E27FC236}">
                <a16:creationId xmlns:a16="http://schemas.microsoft.com/office/drawing/2014/main" id="{69F4EC46-894B-30CF-FE0B-389172DECE4E}"/>
              </a:ext>
            </a:extLst>
          </p:cNvPr>
          <p:cNvGrpSpPr/>
          <p:nvPr/>
        </p:nvGrpSpPr>
        <p:grpSpPr>
          <a:xfrm rot="10800000">
            <a:off x="463074" y="935856"/>
            <a:ext cx="3224822" cy="1359323"/>
            <a:chOff x="8110057" y="2116613"/>
            <a:chExt cx="3224822" cy="1359323"/>
          </a:xfrm>
        </p:grpSpPr>
        <p:sp>
          <p:nvSpPr>
            <p:cNvPr id="44" name="A3 Envelope">
              <a:extLst>
                <a:ext uri="{FF2B5EF4-FFF2-40B4-BE49-F238E27FC236}">
                  <a16:creationId xmlns:a16="http://schemas.microsoft.com/office/drawing/2014/main" id="{AD950388-252B-949E-2EF4-F7FB111201FC}"/>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1" name="RO" descr="Joy 22HD Hybrid Loader - Underground Hard Rock Mining - Australia | Komatsu  Mining Corp.">
              <a:extLst>
                <a:ext uri="{FF2B5EF4-FFF2-40B4-BE49-F238E27FC236}">
                  <a16:creationId xmlns:a16="http://schemas.microsoft.com/office/drawing/2014/main" id="{29B293DA-7E72-558D-1CC1-6FF50565274B}"/>
                </a:ext>
              </a:extLst>
            </p:cNvPr>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8" name="x A2 Static Envelope">
            <a:extLst>
              <a:ext uri="{FF2B5EF4-FFF2-40B4-BE49-F238E27FC236}">
                <a16:creationId xmlns:a16="http://schemas.microsoft.com/office/drawing/2014/main" id="{1F03BA54-444F-4ACF-7834-87BB3C3FDAFC}"/>
              </a:ext>
            </a:extLst>
          </p:cNvPr>
          <p:cNvSpPr/>
          <p:nvPr/>
        </p:nvSpPr>
        <p:spPr>
          <a:xfrm flipH="1">
            <a:off x="246853" y="1058399"/>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5" name="A2 Static Envelope">
            <a:extLst>
              <a:ext uri="{FF2B5EF4-FFF2-40B4-BE49-F238E27FC236}">
                <a16:creationId xmlns:a16="http://schemas.microsoft.com/office/drawing/2014/main" id="{000C1B7D-D3B4-33EE-EB4F-7DC15AFA4D46}"/>
              </a:ext>
            </a:extLst>
          </p:cNvPr>
          <p:cNvSpPr/>
          <p:nvPr/>
        </p:nvSpPr>
        <p:spPr>
          <a:xfrm>
            <a:off x="8301153" y="1049176"/>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52" name="RO M1">
            <a:extLst>
              <a:ext uri="{FF2B5EF4-FFF2-40B4-BE49-F238E27FC236}">
                <a16:creationId xmlns:a16="http://schemas.microsoft.com/office/drawing/2014/main" id="{14D96930-475D-BCF7-8A10-79F9FE2D5360}"/>
              </a:ext>
            </a:extLst>
          </p:cNvPr>
          <p:cNvGrpSpPr/>
          <p:nvPr/>
        </p:nvGrpSpPr>
        <p:grpSpPr>
          <a:xfrm>
            <a:off x="7955777" y="930635"/>
            <a:ext cx="3865175" cy="1359323"/>
            <a:chOff x="8159209" y="2014782"/>
            <a:chExt cx="3865175" cy="1359323"/>
          </a:xfrm>
        </p:grpSpPr>
        <p:sp>
          <p:nvSpPr>
            <p:cNvPr id="53" name="A2 Envelope">
              <a:extLst>
                <a:ext uri="{FF2B5EF4-FFF2-40B4-BE49-F238E27FC236}">
                  <a16:creationId xmlns:a16="http://schemas.microsoft.com/office/drawing/2014/main" id="{058F0692-6073-EDE0-D520-8483A0E9CC2D}"/>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A3 Envelope">
              <a:extLst>
                <a:ext uri="{FF2B5EF4-FFF2-40B4-BE49-F238E27FC236}">
                  <a16:creationId xmlns:a16="http://schemas.microsoft.com/office/drawing/2014/main" id="{C3475433-5994-3FE7-1C03-FA97A38949B0}"/>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72" name="RO" descr="Joy 22HD Hybrid Loader - Underground Hard Rock Mining - Australia | Komatsu  Mining Corp.">
              <a:extLst>
                <a:ext uri="{FF2B5EF4-FFF2-40B4-BE49-F238E27FC236}">
                  <a16:creationId xmlns:a16="http://schemas.microsoft.com/office/drawing/2014/main" id="{6931C771-F8AC-3792-A3EA-6F09C8499BBF}"/>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x RO M1">
            <a:extLst>
              <a:ext uri="{FF2B5EF4-FFF2-40B4-BE49-F238E27FC236}">
                <a16:creationId xmlns:a16="http://schemas.microsoft.com/office/drawing/2014/main" id="{2F7C29EC-6D63-C96A-0B02-E1A592897A55}"/>
              </a:ext>
            </a:extLst>
          </p:cNvPr>
          <p:cNvGrpSpPr/>
          <p:nvPr/>
        </p:nvGrpSpPr>
        <p:grpSpPr>
          <a:xfrm rot="10800000">
            <a:off x="460274" y="932540"/>
            <a:ext cx="3865175" cy="1359323"/>
            <a:chOff x="8159209" y="2014782"/>
            <a:chExt cx="3865175" cy="1359323"/>
          </a:xfrm>
        </p:grpSpPr>
        <p:sp>
          <p:nvSpPr>
            <p:cNvPr id="74" name="A2 Envelope">
              <a:extLst>
                <a:ext uri="{FF2B5EF4-FFF2-40B4-BE49-F238E27FC236}">
                  <a16:creationId xmlns:a16="http://schemas.microsoft.com/office/drawing/2014/main" id="{0625355A-1394-9897-9D72-806F4A2068C9}"/>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5" name="A3 Envelope">
              <a:extLst>
                <a:ext uri="{FF2B5EF4-FFF2-40B4-BE49-F238E27FC236}">
                  <a16:creationId xmlns:a16="http://schemas.microsoft.com/office/drawing/2014/main" id="{9A563F9F-1C82-111B-3FAB-57C1ECCD063A}"/>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76" name="RO" descr="Joy 22HD Hybrid Loader - Underground Hard Rock Mining - Australia | Komatsu  Mining Corp.">
              <a:extLst>
                <a:ext uri="{FF2B5EF4-FFF2-40B4-BE49-F238E27FC236}">
                  <a16:creationId xmlns:a16="http://schemas.microsoft.com/office/drawing/2014/main" id="{6BF74A39-B0D4-158B-9A10-0FB7971BDFA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7" name="A2 Envelope">
            <a:extLst>
              <a:ext uri="{FF2B5EF4-FFF2-40B4-BE49-F238E27FC236}">
                <a16:creationId xmlns:a16="http://schemas.microsoft.com/office/drawing/2014/main" id="{E8A1FE83-8449-3346-3CF2-75F9982C2D33}"/>
              </a:ext>
            </a:extLst>
          </p:cNvPr>
          <p:cNvSpPr/>
          <p:nvPr/>
        </p:nvSpPr>
        <p:spPr>
          <a:xfrm>
            <a:off x="5013240" y="1168596"/>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8" name="x A2 Envelope">
            <a:extLst>
              <a:ext uri="{FF2B5EF4-FFF2-40B4-BE49-F238E27FC236}">
                <a16:creationId xmlns:a16="http://schemas.microsoft.com/office/drawing/2014/main" id="{87361631-D439-8449-B54D-6CDAB05F1796}"/>
              </a:ext>
            </a:extLst>
          </p:cNvPr>
          <p:cNvSpPr/>
          <p:nvPr/>
        </p:nvSpPr>
        <p:spPr>
          <a:xfrm rot="10800000">
            <a:off x="4345530" y="1155289"/>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7" name="A2  M2">
            <a:extLst>
              <a:ext uri="{FF2B5EF4-FFF2-40B4-BE49-F238E27FC236}">
                <a16:creationId xmlns:a16="http://schemas.microsoft.com/office/drawing/2014/main" id="{77FE9F45-F064-500A-23B8-C9555943FD83}"/>
              </a:ext>
            </a:extLst>
          </p:cNvPr>
          <p:cNvSpPr/>
          <p:nvPr/>
        </p:nvSpPr>
        <p:spPr>
          <a:xfrm>
            <a:off x="5013979" y="1167320"/>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8" name="x A2 M2">
            <a:extLst>
              <a:ext uri="{FF2B5EF4-FFF2-40B4-BE49-F238E27FC236}">
                <a16:creationId xmlns:a16="http://schemas.microsoft.com/office/drawing/2014/main" id="{10CDF48A-5663-4F26-2558-52E846226A63}"/>
              </a:ext>
            </a:extLst>
          </p:cNvPr>
          <p:cNvSpPr/>
          <p:nvPr/>
        </p:nvSpPr>
        <p:spPr>
          <a:xfrm rot="10800000">
            <a:off x="4349539" y="1161605"/>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9" name="A3 Envelope">
            <a:extLst>
              <a:ext uri="{FF2B5EF4-FFF2-40B4-BE49-F238E27FC236}">
                <a16:creationId xmlns:a16="http://schemas.microsoft.com/office/drawing/2014/main" id="{12A47D7F-7C00-2852-2A00-C0C425A0B02E}"/>
              </a:ext>
            </a:extLst>
          </p:cNvPr>
          <p:cNvSpPr/>
          <p:nvPr/>
        </p:nvSpPr>
        <p:spPr>
          <a:xfrm>
            <a:off x="5022798" y="118448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0" name="x A3 Envelope">
            <a:extLst>
              <a:ext uri="{FF2B5EF4-FFF2-40B4-BE49-F238E27FC236}">
                <a16:creationId xmlns:a16="http://schemas.microsoft.com/office/drawing/2014/main" id="{8A275780-E6C0-27E9-2270-882B73BB7168}"/>
              </a:ext>
            </a:extLst>
          </p:cNvPr>
          <p:cNvSpPr/>
          <p:nvPr/>
        </p:nvSpPr>
        <p:spPr>
          <a:xfrm rot="10800000">
            <a:off x="2597200" y="1167289"/>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81" name="RO M2">
            <a:extLst>
              <a:ext uri="{FF2B5EF4-FFF2-40B4-BE49-F238E27FC236}">
                <a16:creationId xmlns:a16="http://schemas.microsoft.com/office/drawing/2014/main" id="{88CB098A-6C9E-EBF5-1E32-F046741A02C6}"/>
              </a:ext>
            </a:extLst>
          </p:cNvPr>
          <p:cNvGrpSpPr/>
          <p:nvPr/>
        </p:nvGrpSpPr>
        <p:grpSpPr>
          <a:xfrm>
            <a:off x="5653961" y="947530"/>
            <a:ext cx="3224822" cy="1359323"/>
            <a:chOff x="1969612" y="2047931"/>
            <a:chExt cx="3224822" cy="1359323"/>
          </a:xfrm>
        </p:grpSpPr>
        <p:sp>
          <p:nvSpPr>
            <p:cNvPr id="82" name="x A3 Envelope">
              <a:extLst>
                <a:ext uri="{FF2B5EF4-FFF2-40B4-BE49-F238E27FC236}">
                  <a16:creationId xmlns:a16="http://schemas.microsoft.com/office/drawing/2014/main" id="{498B5754-B2F4-7DA9-117E-A41869F036E5}"/>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83" name="RO" descr="Joy 22HD Hybrid Loader - Underground Hard Rock Mining - Australia | Komatsu  Mining Corp.">
              <a:extLst>
                <a:ext uri="{FF2B5EF4-FFF2-40B4-BE49-F238E27FC236}">
                  <a16:creationId xmlns:a16="http://schemas.microsoft.com/office/drawing/2014/main" id="{B8365152-913B-CF11-60F9-D1C6EA1D298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4" name="x RO M2">
            <a:extLst>
              <a:ext uri="{FF2B5EF4-FFF2-40B4-BE49-F238E27FC236}">
                <a16:creationId xmlns:a16="http://schemas.microsoft.com/office/drawing/2014/main" id="{3ECE1012-82B7-78AC-72A8-2CF8C42EC2FF}"/>
              </a:ext>
            </a:extLst>
          </p:cNvPr>
          <p:cNvGrpSpPr/>
          <p:nvPr/>
        </p:nvGrpSpPr>
        <p:grpSpPr>
          <a:xfrm rot="10800000">
            <a:off x="2280697" y="938255"/>
            <a:ext cx="3224822" cy="1359323"/>
            <a:chOff x="1969612" y="2047931"/>
            <a:chExt cx="3224822" cy="1359323"/>
          </a:xfrm>
        </p:grpSpPr>
        <p:sp>
          <p:nvSpPr>
            <p:cNvPr id="85" name="x A3 Envelope">
              <a:extLst>
                <a:ext uri="{FF2B5EF4-FFF2-40B4-BE49-F238E27FC236}">
                  <a16:creationId xmlns:a16="http://schemas.microsoft.com/office/drawing/2014/main" id="{54CF1467-CD06-5B81-2506-FF73B1C565C9}"/>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86" name="RO" descr="Joy 22HD Hybrid Loader - Underground Hard Rock Mining - Australia | Komatsu  Mining Corp.">
              <a:extLst>
                <a:ext uri="{FF2B5EF4-FFF2-40B4-BE49-F238E27FC236}">
                  <a16:creationId xmlns:a16="http://schemas.microsoft.com/office/drawing/2014/main" id="{F36FD9E7-7C79-3C04-834A-8D6936F481B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0">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202913" y="946485"/>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 name="x RO Unsafe A3" descr="Joy 22HD Hybrid Loader - Underground Hard Rock Mining - Australia | Komatsu  Mining Corp.">
            <a:extLst>
              <a:ext uri="{FF2B5EF4-FFF2-40B4-BE49-F238E27FC236}">
                <a16:creationId xmlns:a16="http://schemas.microsoft.com/office/drawing/2014/main" id="{72E81789-4DE7-F65F-41D1-F014499B68F7}"/>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1">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rot="10800000">
            <a:off x="2881485" y="927435"/>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5" name="x A1 Awareness">
            <a:extLst>
              <a:ext uri="{FF2B5EF4-FFF2-40B4-BE49-F238E27FC236}">
                <a16:creationId xmlns:a16="http://schemas.microsoft.com/office/drawing/2014/main" id="{E3E27EEF-BA99-9EB6-D122-577A9A6E8052}"/>
              </a:ext>
            </a:extLst>
          </p:cNvPr>
          <p:cNvSpPr/>
          <p:nvPr/>
        </p:nvSpPr>
        <p:spPr>
          <a:xfrm>
            <a:off x="2442980" y="2202547"/>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RO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6" name="x A2 Alert">
            <a:extLst>
              <a:ext uri="{FF2B5EF4-FFF2-40B4-BE49-F238E27FC236}">
                <a16:creationId xmlns:a16="http://schemas.microsoft.com/office/drawing/2014/main" id="{3EFD478A-9DD7-F27D-AAD1-E70AA6B3F0C3}"/>
              </a:ext>
            </a:extLst>
          </p:cNvPr>
          <p:cNvSpPr/>
          <p:nvPr/>
        </p:nvSpPr>
        <p:spPr>
          <a:xfrm>
            <a:off x="2441153" y="2205735"/>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RO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7" name="x A3 Alarm">
            <a:extLst>
              <a:ext uri="{FF2B5EF4-FFF2-40B4-BE49-F238E27FC236}">
                <a16:creationId xmlns:a16="http://schemas.microsoft.com/office/drawing/2014/main" id="{0F92322D-19BA-7A0B-6559-98FF98AFD284}"/>
              </a:ext>
            </a:extLst>
          </p:cNvPr>
          <p:cNvSpPr/>
          <p:nvPr/>
        </p:nvSpPr>
        <p:spPr>
          <a:xfrm>
            <a:off x="2444242"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RO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083990" y="2635722"/>
            <a:ext cx="3633027" cy="954107"/>
          </a:xfrm>
          <a:prstGeom prst="rect">
            <a:avLst/>
          </a:prstGeom>
          <a:noFill/>
        </p:spPr>
        <p:txBody>
          <a:bodyPr wrap="square" rtlCol="0">
            <a:spAutoFit/>
          </a:bodyPr>
          <a:lstStyle/>
          <a:p>
            <a:r>
              <a:rPr lang="en-AU" sz="1400" b="1" u="sng" dirty="0"/>
              <a:t>Example Parameters to Consider:</a:t>
            </a:r>
            <a:r>
              <a:rPr lang="en-AU" sz="1400" dirty="0"/>
              <a:t> </a:t>
            </a:r>
          </a:p>
          <a:p>
            <a:pPr marL="285750" indent="-285750">
              <a:buFont typeface="Arial" panose="020B0604020202020204" pitchFamily="34" charset="0"/>
              <a:buChar char="•"/>
            </a:pPr>
            <a:r>
              <a:rPr lang="en-AU" sz="1400" dirty="0"/>
              <a:t>Mass of the Machines</a:t>
            </a:r>
          </a:p>
          <a:p>
            <a:pPr marL="285750" indent="-285750">
              <a:buFont typeface="Arial" panose="020B0604020202020204" pitchFamily="34" charset="0"/>
              <a:buChar char="•"/>
            </a:pPr>
            <a:r>
              <a:rPr lang="en-AU" sz="1400" dirty="0"/>
              <a:t>Operating Speed of Machines</a:t>
            </a:r>
          </a:p>
          <a:p>
            <a:pPr marL="285750" indent="-285750">
              <a:buFont typeface="Arial" panose="020B0604020202020204" pitchFamily="34" charset="0"/>
              <a:buChar char="•"/>
            </a:pPr>
            <a:r>
              <a:rPr lang="en-AU" sz="1400" dirty="0"/>
              <a:t>Grade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954107"/>
          </a:xfrm>
          <a:prstGeom prst="rect">
            <a:avLst/>
          </a:prstGeom>
          <a:noFill/>
        </p:spPr>
        <p:txBody>
          <a:bodyPr wrap="square" rtlCol="0">
            <a:spAutoFit/>
          </a:bodyPr>
          <a:lstStyle/>
          <a:p>
            <a:pPr marL="268288" indent="-268288">
              <a:buFont typeface="Arial" panose="020B0604020202020204" pitchFamily="34" charset="0"/>
              <a:buChar char="•"/>
            </a:pPr>
            <a:r>
              <a:rPr lang="en-US" sz="1400" dirty="0">
                <a:latin typeface="Calibri" panose="020F0502020204030204" pitchFamily="34" charset="0"/>
                <a:cs typeface="Calibri" panose="020F0502020204030204" pitchFamily="34" charset="0"/>
              </a:rPr>
              <a:t>LO approaching RO in a roadway</a:t>
            </a:r>
          </a:p>
          <a:p>
            <a:pPr marL="268288" indent="-268288">
              <a:buFont typeface="Arial" panose="020B0604020202020204" pitchFamily="34" charset="0"/>
              <a:buChar char="•"/>
            </a:pPr>
            <a:r>
              <a:rPr lang="en-US" sz="1400" dirty="0">
                <a:latin typeface="Calibri" panose="020F0502020204030204" pitchFamily="34" charset="0"/>
                <a:cs typeface="Calibri" panose="020F0502020204030204" pitchFamily="34" charset="0"/>
              </a:rPr>
              <a:t>Intention is  for both vehicles to continue on straight course</a:t>
            </a:r>
          </a:p>
          <a:p>
            <a:pPr marL="268288" indent="-268288">
              <a:buFont typeface="Arial" panose="020B0604020202020204" pitchFamily="34" charset="0"/>
              <a:buChar char="•"/>
            </a:pPr>
            <a:r>
              <a:rPr lang="en-US" sz="1400" dirty="0">
                <a:latin typeface="Calibri" panose="020F0502020204030204" pitchFamily="34" charset="0"/>
                <a:cs typeface="Calibri" panose="020F0502020204030204" pitchFamily="34" charset="0"/>
              </a:rPr>
              <a:t>Operating state of LO is visible to RO and vice versa</a:t>
            </a:r>
          </a:p>
          <a:p>
            <a:pPr marL="268288" indent="-268288">
              <a:buFont typeface="Arial" panose="020B0604020202020204" pitchFamily="34" charset="0"/>
              <a:buChar char="•"/>
            </a:pPr>
            <a:r>
              <a:rPr lang="en-US" sz="1400" dirty="0">
                <a:latin typeface="Calibri" panose="020F0502020204030204" pitchFamily="34" charset="0"/>
                <a:cs typeface="Calibri" panose="020F0502020204030204" pitchFamily="34" charset="0"/>
              </a:rPr>
              <a:t>RO has A1 and LO has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 on both RO and LO</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and 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984" y="442212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 on both RO and LO</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RO and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329424"/>
            <a:ext cx="4192750" cy="738664"/>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Head to Head, Head to Tail and Tail to Tail</a:t>
            </a:r>
          </a:p>
          <a:p>
            <a:pPr marL="285750" indent="-285750">
              <a:buFont typeface="Arial" panose="020B0604020202020204" pitchFamily="34" charset="0"/>
              <a:buChar char="•"/>
            </a:pPr>
            <a:r>
              <a:rPr lang="en-AU" sz="1400" dirty="0"/>
              <a:t>RO is moving or stationary as LO Approaches</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8" name="Group 7">
            <a:extLst>
              <a:ext uri="{FF2B5EF4-FFF2-40B4-BE49-F238E27FC236}">
                <a16:creationId xmlns:a16="http://schemas.microsoft.com/office/drawing/2014/main" id="{978EC790-5C9C-57AB-334D-0C3077A16E58}"/>
              </a:ext>
            </a:extLst>
          </p:cNvPr>
          <p:cNvGrpSpPr/>
          <p:nvPr/>
        </p:nvGrpSpPr>
        <p:grpSpPr>
          <a:xfrm>
            <a:off x="5324766" y="2649704"/>
            <a:ext cx="2345213" cy="3854224"/>
            <a:chOff x="4778058" y="2640316"/>
            <a:chExt cx="2345213" cy="3854224"/>
          </a:xfrm>
        </p:grpSpPr>
        <p:pic>
          <p:nvPicPr>
            <p:cNvPr id="15" name="Picture 14">
              <a:extLst>
                <a:ext uri="{FF2B5EF4-FFF2-40B4-BE49-F238E27FC236}">
                  <a16:creationId xmlns:a16="http://schemas.microsoft.com/office/drawing/2014/main" id="{FB13703F-4F6D-BF32-CBBF-D5028F148EA4}"/>
                </a:ext>
              </a:extLst>
            </p:cNvPr>
            <p:cNvPicPr>
              <a:picLocks noChangeAspect="1"/>
            </p:cNvPicPr>
            <p:nvPr/>
          </p:nvPicPr>
          <p:blipFill>
            <a:blip r:embed="rId12"/>
            <a:stretch>
              <a:fillRect/>
            </a:stretch>
          </p:blipFill>
          <p:spPr>
            <a:xfrm>
              <a:off x="4778058" y="2640316"/>
              <a:ext cx="2345213" cy="3854224"/>
            </a:xfrm>
            <a:prstGeom prst="rect">
              <a:avLst/>
            </a:prstGeom>
          </p:spPr>
        </p:pic>
        <p:sp>
          <p:nvSpPr>
            <p:cNvPr id="16" name="Freeform: Shape 15">
              <a:extLst>
                <a:ext uri="{FF2B5EF4-FFF2-40B4-BE49-F238E27FC236}">
                  <a16:creationId xmlns:a16="http://schemas.microsoft.com/office/drawing/2014/main" id="{C7FAA220-FB2C-88A1-2A70-322B98F6174D}"/>
                </a:ext>
              </a:extLst>
            </p:cNvPr>
            <p:cNvSpPr/>
            <p:nvPr/>
          </p:nvSpPr>
          <p:spPr>
            <a:xfrm>
              <a:off x="5934426" y="4559808"/>
              <a:ext cx="142857" cy="1865376"/>
            </a:xfrm>
            <a:custGeom>
              <a:avLst/>
              <a:gdLst>
                <a:gd name="connsiteX0" fmla="*/ 135285 w 142857"/>
                <a:gd name="connsiteY0" fmla="*/ 1865376 h 1865376"/>
                <a:gd name="connsiteX1" fmla="*/ 141381 w 142857"/>
                <a:gd name="connsiteY1" fmla="*/ 1694688 h 1865376"/>
                <a:gd name="connsiteX2" fmla="*/ 110901 w 142857"/>
                <a:gd name="connsiteY2" fmla="*/ 1542288 h 1865376"/>
                <a:gd name="connsiteX3" fmla="*/ 68229 w 142857"/>
                <a:gd name="connsiteY3" fmla="*/ 1377696 h 1865376"/>
                <a:gd name="connsiteX4" fmla="*/ 13365 w 142857"/>
                <a:gd name="connsiteY4" fmla="*/ 1146048 h 1865376"/>
                <a:gd name="connsiteX5" fmla="*/ 1173 w 142857"/>
                <a:gd name="connsiteY5" fmla="*/ 969264 h 1865376"/>
                <a:gd name="connsiteX6" fmla="*/ 1173 w 142857"/>
                <a:gd name="connsiteY6" fmla="*/ 798576 h 1865376"/>
                <a:gd name="connsiteX7" fmla="*/ 7269 w 142857"/>
                <a:gd name="connsiteY7" fmla="*/ 652272 h 1865376"/>
                <a:gd name="connsiteX8" fmla="*/ 7269 w 142857"/>
                <a:gd name="connsiteY8" fmla="*/ 530352 h 1865376"/>
                <a:gd name="connsiteX9" fmla="*/ 37749 w 142857"/>
                <a:gd name="connsiteY9" fmla="*/ 353568 h 1865376"/>
                <a:gd name="connsiteX10" fmla="*/ 56037 w 142857"/>
                <a:gd name="connsiteY10" fmla="*/ 182880 h 1865376"/>
                <a:gd name="connsiteX11" fmla="*/ 49941 w 142857"/>
                <a:gd name="connsiteY11" fmla="*/ 0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57" h="1865376">
                  <a:moveTo>
                    <a:pt x="135285" y="1865376"/>
                  </a:moveTo>
                  <a:cubicBezTo>
                    <a:pt x="140365" y="1806956"/>
                    <a:pt x="145445" y="1748536"/>
                    <a:pt x="141381" y="1694688"/>
                  </a:cubicBezTo>
                  <a:cubicBezTo>
                    <a:pt x="137317" y="1640840"/>
                    <a:pt x="123093" y="1595120"/>
                    <a:pt x="110901" y="1542288"/>
                  </a:cubicBezTo>
                  <a:cubicBezTo>
                    <a:pt x="98709" y="1489456"/>
                    <a:pt x="84485" y="1443736"/>
                    <a:pt x="68229" y="1377696"/>
                  </a:cubicBezTo>
                  <a:cubicBezTo>
                    <a:pt x="51973" y="1311656"/>
                    <a:pt x="24541" y="1214120"/>
                    <a:pt x="13365" y="1146048"/>
                  </a:cubicBezTo>
                  <a:cubicBezTo>
                    <a:pt x="2189" y="1077976"/>
                    <a:pt x="3205" y="1027176"/>
                    <a:pt x="1173" y="969264"/>
                  </a:cubicBezTo>
                  <a:cubicBezTo>
                    <a:pt x="-859" y="911352"/>
                    <a:pt x="157" y="851408"/>
                    <a:pt x="1173" y="798576"/>
                  </a:cubicBezTo>
                  <a:cubicBezTo>
                    <a:pt x="2189" y="745744"/>
                    <a:pt x="6253" y="696976"/>
                    <a:pt x="7269" y="652272"/>
                  </a:cubicBezTo>
                  <a:cubicBezTo>
                    <a:pt x="8285" y="607568"/>
                    <a:pt x="2189" y="580136"/>
                    <a:pt x="7269" y="530352"/>
                  </a:cubicBezTo>
                  <a:cubicBezTo>
                    <a:pt x="12349" y="480568"/>
                    <a:pt x="29621" y="411480"/>
                    <a:pt x="37749" y="353568"/>
                  </a:cubicBezTo>
                  <a:cubicBezTo>
                    <a:pt x="45877" y="295656"/>
                    <a:pt x="54005" y="241808"/>
                    <a:pt x="56037" y="182880"/>
                  </a:cubicBezTo>
                  <a:cubicBezTo>
                    <a:pt x="58069" y="123952"/>
                    <a:pt x="54005" y="61976"/>
                    <a:pt x="49941"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Arrow: Up 16">
              <a:extLst>
                <a:ext uri="{FF2B5EF4-FFF2-40B4-BE49-F238E27FC236}">
                  <a16:creationId xmlns:a16="http://schemas.microsoft.com/office/drawing/2014/main" id="{51148035-876E-59C4-D02E-DA6FC54621C4}"/>
                </a:ext>
              </a:extLst>
            </p:cNvPr>
            <p:cNvSpPr/>
            <p:nvPr/>
          </p:nvSpPr>
          <p:spPr>
            <a:xfrm>
              <a:off x="5940141" y="4507547"/>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Arrow: Up 18">
              <a:extLst>
                <a:ext uri="{FF2B5EF4-FFF2-40B4-BE49-F238E27FC236}">
                  <a16:creationId xmlns:a16="http://schemas.microsoft.com/office/drawing/2014/main" id="{5C0E2B11-297B-2077-51AC-6A0F2A4F163A}"/>
                </a:ext>
              </a:extLst>
            </p:cNvPr>
            <p:cNvSpPr/>
            <p:nvPr/>
          </p:nvSpPr>
          <p:spPr>
            <a:xfrm rot="10800000">
              <a:off x="5934426" y="4261802"/>
              <a:ext cx="97536" cy="188976"/>
            </a:xfrm>
            <a:prstGeom prs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0" name="TextBox 19">
            <a:extLst>
              <a:ext uri="{FF2B5EF4-FFF2-40B4-BE49-F238E27FC236}">
                <a16:creationId xmlns:a16="http://schemas.microsoft.com/office/drawing/2014/main" id="{371CEF91-81A3-D339-2FD9-66DCB4D6BD4A}"/>
              </a:ext>
            </a:extLst>
          </p:cNvPr>
          <p:cNvSpPr txBox="1"/>
          <p:nvPr/>
        </p:nvSpPr>
        <p:spPr>
          <a:xfrm>
            <a:off x="7030454" y="5556165"/>
            <a:ext cx="5036737" cy="738664"/>
          </a:xfrm>
          <a:prstGeom prst="rect">
            <a:avLst/>
          </a:prstGeom>
          <a:noFill/>
        </p:spPr>
        <p:txBody>
          <a:bodyPr wrap="square" rtlCol="0">
            <a:spAutoFit/>
          </a:bodyPr>
          <a:lstStyle/>
          <a:p>
            <a:r>
              <a:rPr lang="en-AU" sz="1400" dirty="0"/>
              <a:t>Underground tunnels are rarely perfectly straight.  Consideration must be given for the constant change in shape of the tunnel.</a:t>
            </a:r>
          </a:p>
          <a:p>
            <a:r>
              <a:rPr lang="en-AU" sz="1400" dirty="0"/>
              <a:t>Additionally, the tunnel may not be flat, but may dip or crest.</a:t>
            </a:r>
          </a:p>
        </p:txBody>
      </p:sp>
    </p:spTree>
    <p:extLst>
      <p:ext uri="{BB962C8B-B14F-4D97-AF65-F5344CB8AC3E}">
        <p14:creationId xmlns:p14="http://schemas.microsoft.com/office/powerpoint/2010/main" val="1236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36"/>
                                        </p:tgtEl>
                                      </p:cBhvr>
                                    </p:animEffect>
                                    <p:animScale>
                                      <p:cBhvr>
                                        <p:cTn id="19" dur="250" autoRev="1" fill="hold"/>
                                        <p:tgtEl>
                                          <p:spTgt spid="36"/>
                                        </p:tgtEl>
                                      </p:cBhvr>
                                      <p:by x="105000" y="105000"/>
                                    </p:animScale>
                                  </p:childTnLst>
                                </p:cTn>
                              </p:par>
                              <p:par>
                                <p:cTn id="20" presetID="26" presetClass="emph" presetSubtype="0" repeatCount="indefinite" fill="hold" grpId="0" nodeType="withEffect">
                                  <p:stCondLst>
                                    <p:cond delay="250"/>
                                  </p:stCondLst>
                                  <p:endCondLst>
                                    <p:cond evt="onNext" delay="0">
                                      <p:tgtEl>
                                        <p:sldTgt/>
                                      </p:tgtEl>
                                    </p:cond>
                                  </p:endCondLst>
                                  <p:childTnLst>
                                    <p:animEffect transition="out" filter="fade">
                                      <p:cBhvr>
                                        <p:cTn id="21" dur="500" tmFilter="0, 0; .2, .5; .8, .5; 1, 0"/>
                                        <p:tgtEl>
                                          <p:spTgt spid="33"/>
                                        </p:tgtEl>
                                      </p:cBhvr>
                                    </p:animEffect>
                                    <p:animScale>
                                      <p:cBhvr>
                                        <p:cTn id="22" dur="250" autoRev="1" fill="hold"/>
                                        <p:tgtEl>
                                          <p:spTgt spid="33"/>
                                        </p:tgtEl>
                                      </p:cBhvr>
                                      <p:by x="105000" y="105000"/>
                                    </p:animScale>
                                  </p:childTnLst>
                                </p:cTn>
                              </p:par>
                              <p:par>
                                <p:cTn id="23" presetID="26" presetClass="emph" presetSubtype="0" repeatCount="indefinite" fill="hold" grpId="0" nodeType="withEffect">
                                  <p:stCondLst>
                                    <p:cond delay="250"/>
                                  </p:stCondLst>
                                  <p:endCondLst>
                                    <p:cond evt="onNext" delay="0">
                                      <p:tgtEl>
                                        <p:sldTgt/>
                                      </p:tgtEl>
                                    </p:cond>
                                  </p:end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par>
                                <p:cTn id="26" presetID="1" presetClass="entr" presetSubtype="0" fill="hold" grpId="0" nodeType="withEffect">
                                  <p:stCondLst>
                                    <p:cond delay="200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xit" presetSubtype="0" fill="hold" nodeType="withEffect">
                                  <p:stCondLst>
                                    <p:cond delay="200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2000"/>
                                  </p:stCondLst>
                                  <p:childTnLst>
                                    <p:set>
                                      <p:cBhvr>
                                        <p:cTn id="33" dur="1" fill="hold">
                                          <p:stCondLst>
                                            <p:cond delay="0"/>
                                          </p:stCondLst>
                                        </p:cTn>
                                        <p:tgtEl>
                                          <p:spTgt spid="14"/>
                                        </p:tgtEl>
                                        <p:attrNameLst>
                                          <p:attrName>style.visibility</p:attrName>
                                        </p:attrNameLst>
                                      </p:cBhvr>
                                      <p:to>
                                        <p:strVal val="hidden"/>
                                      </p:to>
                                    </p:set>
                                  </p:childTnLst>
                                </p:cTn>
                              </p:par>
                              <p:par>
                                <p:cTn id="34" presetID="1" presetClass="exit" presetSubtype="0" fill="hold" grpId="1" nodeType="withEffect">
                                  <p:stCondLst>
                                    <p:cond delay="200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xit" presetSubtype="0" fill="hold" grpId="1" nodeType="withEffect">
                                  <p:stCondLst>
                                    <p:cond delay="200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grpId="1" nodeType="withEffect">
                                  <p:stCondLst>
                                    <p:cond delay="2000"/>
                                  </p:stCondLst>
                                  <p:childTnLst>
                                    <p:set>
                                      <p:cBhvr>
                                        <p:cTn id="39" dur="1" fill="hold">
                                          <p:stCondLst>
                                            <p:cond delay="0"/>
                                          </p:stCondLst>
                                        </p:cTn>
                                        <p:tgtEl>
                                          <p:spTgt spid="33"/>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ntr" presetSubtype="0" fill="hold" nodeType="withEffect">
                                  <p:stCondLst>
                                    <p:cond delay="200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2000"/>
                                  </p:stCondLst>
                                  <p:childTnLst>
                                    <p:set>
                                      <p:cBhvr>
                                        <p:cTn id="45" dur="1" fill="hold">
                                          <p:stCondLst>
                                            <p:cond delay="0"/>
                                          </p:stCondLst>
                                        </p:cTn>
                                        <p:tgtEl>
                                          <p:spTgt spid="35"/>
                                        </p:tgtEl>
                                        <p:attrNameLst>
                                          <p:attrName>style.visibility</p:attrName>
                                        </p:attrNameLst>
                                      </p:cBhvr>
                                      <p:to>
                                        <p:strVal val="visible"/>
                                      </p:to>
                                    </p:set>
                                  </p:childTnLst>
                                </p:cTn>
                              </p:par>
                              <p:par>
                                <p:cTn id="46" presetID="1" presetClass="entr" presetSubtype="0"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childTnLst>
                                </p:cTn>
                              </p:par>
                              <p:par>
                                <p:cTn id="48" presetID="1" presetClass="entr" presetSubtype="0" fill="hold" nodeType="withEffect">
                                  <p:stCondLst>
                                    <p:cond delay="2000"/>
                                  </p:stCondLst>
                                  <p:childTnLst>
                                    <p:set>
                                      <p:cBhvr>
                                        <p:cTn id="49" dur="1" fill="hold">
                                          <p:stCondLst>
                                            <p:cond delay="0"/>
                                          </p:stCondLst>
                                        </p:cTn>
                                        <p:tgtEl>
                                          <p:spTgt spid="39"/>
                                        </p:tgtEl>
                                        <p:attrNameLst>
                                          <p:attrName>style.visibility</p:attrName>
                                        </p:attrNameLst>
                                      </p:cBhvr>
                                      <p:to>
                                        <p:strVal val="visible"/>
                                      </p:to>
                                    </p:set>
                                  </p:childTnLst>
                                </p:cTn>
                              </p:par>
                            </p:childTnLst>
                          </p:cTn>
                        </p:par>
                        <p:par>
                          <p:cTn id="50" fill="hold">
                            <p:stCondLst>
                              <p:cond delay="2000"/>
                            </p:stCondLst>
                            <p:childTnLst>
                              <p:par>
                                <p:cTn id="51" presetID="1" presetClass="exit" presetSubtype="0" fill="hold" nodeType="afterEffect">
                                  <p:stCondLst>
                                    <p:cond delay="100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1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1" nodeType="withEffect">
                                  <p:stCondLst>
                                    <p:cond delay="100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xit" presetSubtype="0" fill="hold" nodeType="withEffect">
                                  <p:stCondLst>
                                    <p:cond delay="1000"/>
                                  </p:stCondLst>
                                  <p:childTnLst>
                                    <p:set>
                                      <p:cBhvr>
                                        <p:cTn id="58" dur="1" fill="hold">
                                          <p:stCondLst>
                                            <p:cond delay="0"/>
                                          </p:stCondLst>
                                        </p:cTn>
                                        <p:tgtEl>
                                          <p:spTgt spid="39"/>
                                        </p:tgtEl>
                                        <p:attrNameLst>
                                          <p:attrName>style.visibility</p:attrName>
                                        </p:attrNameLst>
                                      </p:cBhvr>
                                      <p:to>
                                        <p:strVal val="hidden"/>
                                      </p:to>
                                    </p:se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par>
                          <p:cTn id="62" fill="hold">
                            <p:stCondLst>
                              <p:cond delay="3000"/>
                            </p:stCondLst>
                            <p:childTnLst>
                              <p:par>
                                <p:cTn id="63" presetID="1"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par>
                          <p:cTn id="65" fill="hold">
                            <p:stCondLst>
                              <p:cond delay="3000"/>
                            </p:stCondLst>
                            <p:childTnLst>
                              <p:par>
                                <p:cTn id="66" presetID="42" presetClass="path" presetSubtype="0" accel="50000" decel="50000" fill="hold" nodeType="afterEffect">
                                  <p:stCondLst>
                                    <p:cond delay="1000"/>
                                  </p:stCondLst>
                                  <p:childTnLst>
                                    <p:animMotion origin="layout" path="M 2.29167E-6 -2.22222E-6 L -0.24063 0.00278 " pathEditMode="relative" rAng="0" ptsTypes="AA">
                                      <p:cBhvr>
                                        <p:cTn id="67" dur="3000" fill="hold"/>
                                        <p:tgtEl>
                                          <p:spTgt spid="52"/>
                                        </p:tgtEl>
                                        <p:attrNameLst>
                                          <p:attrName>ppt_x</p:attrName>
                                          <p:attrName>ppt_y</p:attrName>
                                        </p:attrNameLst>
                                      </p:cBhvr>
                                      <p:rCtr x="-12031" y="139"/>
                                    </p:animMotion>
                                  </p:childTnLst>
                                </p:cTn>
                              </p:par>
                              <p:par>
                                <p:cTn id="68" presetID="42" presetClass="path" presetSubtype="0" accel="50000" decel="50000" fill="hold" nodeType="withEffect">
                                  <p:stCondLst>
                                    <p:cond delay="1000"/>
                                  </p:stCondLst>
                                  <p:childTnLst>
                                    <p:animMotion origin="layout" path="M -3.95833E-6 -3.7037E-6 L 0.14857 -0.00023 " pathEditMode="relative" rAng="0" ptsTypes="AA">
                                      <p:cBhvr>
                                        <p:cTn id="69" dur="2000" fill="hold"/>
                                        <p:tgtEl>
                                          <p:spTgt spid="73"/>
                                        </p:tgtEl>
                                        <p:attrNameLst>
                                          <p:attrName>ppt_x</p:attrName>
                                          <p:attrName>ppt_y</p:attrName>
                                        </p:attrNameLst>
                                      </p:cBhvr>
                                      <p:rCtr x="7422" y="-23"/>
                                    </p:animMotion>
                                  </p:childTnLst>
                                </p:cTn>
                              </p:par>
                            </p:childTnLst>
                          </p:cTn>
                        </p:par>
                        <p:par>
                          <p:cTn id="70" fill="hold">
                            <p:stCondLst>
                              <p:cond delay="7000"/>
                            </p:stCondLst>
                            <p:childTnLst>
                              <p:par>
                                <p:cTn id="71" presetID="1" presetClass="exit" presetSubtype="0" fill="hold" nodeType="afterEffect">
                                  <p:stCondLst>
                                    <p:cond delay="0"/>
                                  </p:stCondLst>
                                  <p:childTnLst>
                                    <p:set>
                                      <p:cBhvr>
                                        <p:cTn id="72" dur="1" fill="hold">
                                          <p:stCondLst>
                                            <p:cond delay="0"/>
                                          </p:stCondLst>
                                        </p:cTn>
                                        <p:tgtEl>
                                          <p:spTgt spid="52"/>
                                        </p:tgtEl>
                                        <p:attrNameLst>
                                          <p:attrName>style.visibility</p:attrName>
                                        </p:attrNameLst>
                                      </p:cBhvr>
                                      <p:to>
                                        <p:strVal val="hidden"/>
                                      </p:to>
                                    </p:set>
                                  </p:childTnLst>
                                </p:cTn>
                              </p:par>
                            </p:childTnLst>
                          </p:cTn>
                        </p:par>
                        <p:par>
                          <p:cTn id="73" fill="hold">
                            <p:stCondLst>
                              <p:cond delay="7000"/>
                            </p:stCondLst>
                            <p:childTnLst>
                              <p:par>
                                <p:cTn id="74" presetID="1" presetClass="exit" presetSubtype="0" fill="hold" nodeType="afterEffect">
                                  <p:stCondLst>
                                    <p:cond delay="0"/>
                                  </p:stCondLst>
                                  <p:childTnLst>
                                    <p:set>
                                      <p:cBhvr>
                                        <p:cTn id="75" dur="1" fill="hold">
                                          <p:stCondLst>
                                            <p:cond delay="0"/>
                                          </p:stCondLst>
                                        </p:cTn>
                                        <p:tgtEl>
                                          <p:spTgt spid="73"/>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0"/>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par>
                                <p:cTn id="82" presetID="26" presetClass="emph" presetSubtype="0" repeatCount="indefinite" fill="hold" grpId="2" nodeType="withEffect">
                                  <p:stCondLst>
                                    <p:cond delay="0"/>
                                  </p:stCondLst>
                                  <p:endCondLst>
                                    <p:cond evt="onNext" delay="0">
                                      <p:tgtEl>
                                        <p:sldTgt/>
                                      </p:tgtEl>
                                    </p:cond>
                                  </p:endCondLst>
                                  <p:childTnLst>
                                    <p:animEffect transition="out" filter="fade">
                                      <p:cBhvr>
                                        <p:cTn id="83" dur="1000" tmFilter="0, 0; .2, .5; .8, .5; 1, 0"/>
                                        <p:tgtEl>
                                          <p:spTgt spid="42"/>
                                        </p:tgtEl>
                                      </p:cBhvr>
                                    </p:animEffect>
                                    <p:animScale>
                                      <p:cBhvr>
                                        <p:cTn id="84" dur="500" autoRev="1" fill="hold"/>
                                        <p:tgtEl>
                                          <p:spTgt spid="42"/>
                                        </p:tgtEl>
                                      </p:cBhvr>
                                      <p:by x="105000" y="105000"/>
                                    </p:animScale>
                                  </p:childTnLst>
                                </p:cTn>
                              </p:par>
                              <p:par>
                                <p:cTn id="85" presetID="1" presetClass="entr" presetSubtype="0"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cTn>
                              </p:par>
                              <p:par>
                                <p:cTn id="87" presetID="26" presetClass="emph" presetSubtype="0" repeatCount="indefinite" fill="hold" grpId="2" nodeType="withEffect">
                                  <p:stCondLst>
                                    <p:cond delay="0"/>
                                  </p:stCondLst>
                                  <p:endCondLst>
                                    <p:cond evt="onNext" delay="0">
                                      <p:tgtEl>
                                        <p:sldTgt/>
                                      </p:tgtEl>
                                    </p:cond>
                                  </p:endCondLst>
                                  <p:childTnLst>
                                    <p:animEffect transition="out" filter="fade">
                                      <p:cBhvr>
                                        <p:cTn id="88" dur="1000" tmFilter="0, 0; .2, .5; .8, .5; 1, 0"/>
                                        <p:tgtEl>
                                          <p:spTgt spid="6"/>
                                        </p:tgtEl>
                                      </p:cBhvr>
                                    </p:animEffect>
                                    <p:animScale>
                                      <p:cBhvr>
                                        <p:cTn id="89" dur="500" autoRev="1" fill="hold"/>
                                        <p:tgtEl>
                                          <p:spTgt spid="6"/>
                                        </p:tgtEl>
                                      </p:cBhvr>
                                      <p:by x="105000" y="105000"/>
                                    </p:animScale>
                                  </p:childTnLst>
                                </p:cTn>
                              </p:par>
                              <p:par>
                                <p:cTn id="90" presetID="1"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1"/>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childTnLst>
                                </p:cTn>
                              </p:par>
                              <p:par>
                                <p:cTn id="100"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1" dur="250" autoRev="1" fill="remove"/>
                                        <p:tgtEl>
                                          <p:spTgt spid="77"/>
                                        </p:tgtEl>
                                        <p:attrNameLst>
                                          <p:attrName>style.color</p:attrName>
                                        </p:attrNameLst>
                                      </p:cBhvr>
                                      <p:to>
                                        <a:schemeClr val="bg1"/>
                                      </p:to>
                                    </p:animClr>
                                    <p:animClr clrSpc="rgb" dir="cw">
                                      <p:cBhvr>
                                        <p:cTn id="102" dur="250" autoRev="1" fill="remove"/>
                                        <p:tgtEl>
                                          <p:spTgt spid="77"/>
                                        </p:tgtEl>
                                        <p:attrNameLst>
                                          <p:attrName>fillcolor</p:attrName>
                                        </p:attrNameLst>
                                      </p:cBhvr>
                                      <p:to>
                                        <a:schemeClr val="bg1"/>
                                      </p:to>
                                    </p:animClr>
                                    <p:set>
                                      <p:cBhvr>
                                        <p:cTn id="103" dur="250" autoRev="1" fill="remove"/>
                                        <p:tgtEl>
                                          <p:spTgt spid="77"/>
                                        </p:tgtEl>
                                        <p:attrNameLst>
                                          <p:attrName>fill.type</p:attrName>
                                        </p:attrNameLst>
                                      </p:cBhvr>
                                      <p:to>
                                        <p:strVal val="solid"/>
                                      </p:to>
                                    </p:set>
                                    <p:set>
                                      <p:cBhvr>
                                        <p:cTn id="104" dur="250" autoRev="1" fill="remove"/>
                                        <p:tgtEl>
                                          <p:spTgt spid="77"/>
                                        </p:tgtEl>
                                        <p:attrNameLst>
                                          <p:attrName>fill.on</p:attrName>
                                        </p:attrNameLst>
                                      </p:cBhvr>
                                      <p:to>
                                        <p:strVal val="true"/>
                                      </p:to>
                                    </p:set>
                                  </p:childTnLst>
                                </p:cTn>
                              </p:par>
                              <p:par>
                                <p:cTn id="10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6" dur="250" autoRev="1" fill="remove"/>
                                        <p:tgtEl>
                                          <p:spTgt spid="78"/>
                                        </p:tgtEl>
                                        <p:attrNameLst>
                                          <p:attrName>style.color</p:attrName>
                                        </p:attrNameLst>
                                      </p:cBhvr>
                                      <p:to>
                                        <a:schemeClr val="bg1"/>
                                      </p:to>
                                    </p:animClr>
                                    <p:animClr clrSpc="rgb" dir="cw">
                                      <p:cBhvr>
                                        <p:cTn id="107" dur="250" autoRev="1" fill="remove"/>
                                        <p:tgtEl>
                                          <p:spTgt spid="78"/>
                                        </p:tgtEl>
                                        <p:attrNameLst>
                                          <p:attrName>fillcolor</p:attrName>
                                        </p:attrNameLst>
                                      </p:cBhvr>
                                      <p:to>
                                        <a:schemeClr val="bg1"/>
                                      </p:to>
                                    </p:animClr>
                                    <p:set>
                                      <p:cBhvr>
                                        <p:cTn id="108" dur="250" autoRev="1" fill="remove"/>
                                        <p:tgtEl>
                                          <p:spTgt spid="78"/>
                                        </p:tgtEl>
                                        <p:attrNameLst>
                                          <p:attrName>fill.type</p:attrName>
                                        </p:attrNameLst>
                                      </p:cBhvr>
                                      <p:to>
                                        <p:strVal val="solid"/>
                                      </p:to>
                                    </p:set>
                                    <p:set>
                                      <p:cBhvr>
                                        <p:cTn id="109" dur="250" autoRev="1" fill="remove"/>
                                        <p:tgtEl>
                                          <p:spTgt spid="78"/>
                                        </p:tgtEl>
                                        <p:attrNameLst>
                                          <p:attrName>fill.on</p:attrName>
                                        </p:attrNameLst>
                                      </p:cBhvr>
                                      <p:to>
                                        <p:strVal val="true"/>
                                      </p:to>
                                    </p:set>
                                  </p:childTnLst>
                                </p:cTn>
                              </p:par>
                              <p:par>
                                <p:cTn id="110" presetID="1" presetClass="entr" presetSubtype="0" fill="hold" grpId="0" nodeType="withEffect">
                                  <p:stCondLst>
                                    <p:cond delay="4000"/>
                                  </p:stCondLst>
                                  <p:childTnLst>
                                    <p:set>
                                      <p:cBhvr>
                                        <p:cTn id="111" dur="1" fill="hold">
                                          <p:stCondLst>
                                            <p:cond delay="0"/>
                                          </p:stCondLst>
                                        </p:cTn>
                                        <p:tgtEl>
                                          <p:spTgt spid="88"/>
                                        </p:tgtEl>
                                        <p:attrNameLst>
                                          <p:attrName>style.visibility</p:attrName>
                                        </p:attrNameLst>
                                      </p:cBhvr>
                                      <p:to>
                                        <p:strVal val="visible"/>
                                      </p:to>
                                    </p:set>
                                  </p:childTnLst>
                                </p:cTn>
                              </p:par>
                              <p:par>
                                <p:cTn id="112" presetID="1" presetClass="entr" presetSubtype="0" fill="hold" grpId="0" nodeType="withEffect">
                                  <p:stCondLst>
                                    <p:cond delay="4000"/>
                                  </p:stCondLst>
                                  <p:childTnLst>
                                    <p:set>
                                      <p:cBhvr>
                                        <p:cTn id="113" dur="1" fill="hold">
                                          <p:stCondLst>
                                            <p:cond delay="0"/>
                                          </p:stCondLst>
                                        </p:cTn>
                                        <p:tgtEl>
                                          <p:spTgt spid="87"/>
                                        </p:tgtEl>
                                        <p:attrNameLst>
                                          <p:attrName>style.visibility</p:attrName>
                                        </p:attrNameLst>
                                      </p:cBhvr>
                                      <p:to>
                                        <p:strVal val="visible"/>
                                      </p:to>
                                    </p:set>
                                  </p:childTnLst>
                                </p:cTn>
                              </p:par>
                              <p:par>
                                <p:cTn id="114" presetID="1" presetClass="exit" presetSubtype="0" fill="hold" grpId="2" nodeType="withEffect">
                                  <p:stCondLst>
                                    <p:cond delay="4000"/>
                                  </p:stCondLst>
                                  <p:childTnLst>
                                    <p:set>
                                      <p:cBhvr>
                                        <p:cTn id="115" dur="1" fill="hold">
                                          <p:stCondLst>
                                            <p:cond delay="0"/>
                                          </p:stCondLst>
                                        </p:cTn>
                                        <p:tgtEl>
                                          <p:spTgt spid="77"/>
                                        </p:tgtEl>
                                        <p:attrNameLst>
                                          <p:attrName>style.visibility</p:attrName>
                                        </p:attrNameLst>
                                      </p:cBhvr>
                                      <p:to>
                                        <p:strVal val="hidden"/>
                                      </p:to>
                                    </p:set>
                                  </p:childTnLst>
                                </p:cTn>
                              </p:par>
                              <p:par>
                                <p:cTn id="116" presetID="1" presetClass="exit" presetSubtype="0" fill="hold" grpId="2" nodeType="withEffect">
                                  <p:stCondLst>
                                    <p:cond delay="4000"/>
                                  </p:stCondLst>
                                  <p:childTnLst>
                                    <p:set>
                                      <p:cBhvr>
                                        <p:cTn id="117" dur="1" fill="hold">
                                          <p:stCondLst>
                                            <p:cond delay="0"/>
                                          </p:stCondLst>
                                        </p:cTn>
                                        <p:tgtEl>
                                          <p:spTgt spid="78"/>
                                        </p:tgtEl>
                                        <p:attrNameLst>
                                          <p:attrName>style.visibility</p:attrName>
                                        </p:attrNameLst>
                                      </p:cBhvr>
                                      <p:to>
                                        <p:strVal val="hidden"/>
                                      </p:to>
                                    </p:set>
                                  </p:childTnLst>
                                </p:cTn>
                              </p:par>
                              <p:par>
                                <p:cTn id="118" presetID="42" presetClass="path" presetSubtype="0" accel="50000" decel="50000" fill="hold" nodeType="withEffect">
                                  <p:stCondLst>
                                    <p:cond delay="4000"/>
                                  </p:stCondLst>
                                  <p:childTnLst>
                                    <p:animMotion origin="layout" path="M -3.54167E-6 1.48148E-6 L -0.05195 -0.00023 " pathEditMode="relative" rAng="0" ptsTypes="AA">
                                      <p:cBhvr>
                                        <p:cTn id="119" dur="2000" fill="hold"/>
                                        <p:tgtEl>
                                          <p:spTgt spid="81"/>
                                        </p:tgtEl>
                                        <p:attrNameLst>
                                          <p:attrName>ppt_x</p:attrName>
                                          <p:attrName>ppt_y</p:attrName>
                                        </p:attrNameLst>
                                      </p:cBhvr>
                                      <p:rCtr x="-2604" y="-23"/>
                                    </p:animMotion>
                                  </p:childTnLst>
                                </p:cTn>
                              </p:par>
                              <p:par>
                                <p:cTn id="120" presetID="42" presetClass="path" presetSubtype="0" accel="50000" decel="50000" fill="hold" nodeType="withEffect">
                                  <p:stCondLst>
                                    <p:cond delay="4000"/>
                                  </p:stCondLst>
                                  <p:childTnLst>
                                    <p:animMotion origin="layout" path="M -8.33333E-7 3.7037E-7 L 0.02669 -0.00069 " pathEditMode="relative" rAng="0" ptsTypes="AA">
                                      <p:cBhvr>
                                        <p:cTn id="121" dur="2000" fill="hold"/>
                                        <p:tgtEl>
                                          <p:spTgt spid="84"/>
                                        </p:tgtEl>
                                        <p:attrNameLst>
                                          <p:attrName>ppt_x</p:attrName>
                                          <p:attrName>ppt_y</p:attrName>
                                        </p:attrNameLst>
                                      </p:cBhvr>
                                      <p:rCtr x="1328" y="-46"/>
                                    </p:animMotion>
                                  </p:childTnLst>
                                </p:cTn>
                              </p:par>
                              <p:par>
                                <p:cTn id="122" presetID="42" presetClass="path" presetSubtype="0" accel="50000" decel="50000" fill="hold" grpId="1" nodeType="withEffect">
                                  <p:stCondLst>
                                    <p:cond delay="4000"/>
                                  </p:stCondLst>
                                  <p:childTnLst>
                                    <p:animMotion origin="layout" path="M 4.16667E-6 4.44444E-6 L -0.04831 -0.00024 " pathEditMode="relative" rAng="0" ptsTypes="AA">
                                      <p:cBhvr>
                                        <p:cTn id="123" dur="2000" fill="hold"/>
                                        <p:tgtEl>
                                          <p:spTgt spid="87"/>
                                        </p:tgtEl>
                                        <p:attrNameLst>
                                          <p:attrName>ppt_x</p:attrName>
                                          <p:attrName>ppt_y</p:attrName>
                                        </p:attrNameLst>
                                      </p:cBhvr>
                                      <p:rCtr x="-2422" y="-23"/>
                                    </p:animMotion>
                                  </p:childTnLst>
                                </p:cTn>
                              </p:par>
                              <p:par>
                                <p:cTn id="124" presetID="42" presetClass="path" presetSubtype="0" accel="50000" decel="50000" fill="hold" grpId="1" nodeType="withEffect">
                                  <p:stCondLst>
                                    <p:cond delay="4000"/>
                                  </p:stCondLst>
                                  <p:childTnLst>
                                    <p:animMotion origin="layout" path="M 1.25E-6 -1.11111E-6 L 0.0263 -0.00092 " pathEditMode="relative" rAng="0" ptsTypes="AA">
                                      <p:cBhvr>
                                        <p:cTn id="125" dur="2000" fill="hold"/>
                                        <p:tgtEl>
                                          <p:spTgt spid="88"/>
                                        </p:tgtEl>
                                        <p:attrNameLst>
                                          <p:attrName>ppt_x</p:attrName>
                                          <p:attrName>ppt_y</p:attrName>
                                        </p:attrNameLst>
                                      </p:cBhvr>
                                      <p:rCtr x="1315" y="-46"/>
                                    </p:animMotion>
                                  </p:childTnLst>
                                </p:cTn>
                              </p:par>
                              <p:par>
                                <p:cTn id="126" presetID="27" presetClass="emph" presetSubtype="0" repeatCount="indefinite" fill="remove" grpId="2" nodeType="withEffect">
                                  <p:stCondLst>
                                    <p:cond delay="4000"/>
                                  </p:stCondLst>
                                  <p:endCondLst>
                                    <p:cond evt="onNext" delay="0">
                                      <p:tgtEl>
                                        <p:sldTgt/>
                                      </p:tgtEl>
                                    </p:cond>
                                  </p:endCondLst>
                                  <p:childTnLst>
                                    <p:animClr clrSpc="rgb" dir="cw">
                                      <p:cBhvr override="childStyle">
                                        <p:cTn id="127" dur="250" autoRev="1" fill="remove"/>
                                        <p:tgtEl>
                                          <p:spTgt spid="87"/>
                                        </p:tgtEl>
                                        <p:attrNameLst>
                                          <p:attrName>style.color</p:attrName>
                                        </p:attrNameLst>
                                      </p:cBhvr>
                                      <p:to>
                                        <a:schemeClr val="bg1"/>
                                      </p:to>
                                    </p:animClr>
                                    <p:animClr clrSpc="rgb" dir="cw">
                                      <p:cBhvr>
                                        <p:cTn id="128" dur="250" autoRev="1" fill="remove"/>
                                        <p:tgtEl>
                                          <p:spTgt spid="87"/>
                                        </p:tgtEl>
                                        <p:attrNameLst>
                                          <p:attrName>fillcolor</p:attrName>
                                        </p:attrNameLst>
                                      </p:cBhvr>
                                      <p:to>
                                        <a:schemeClr val="bg1"/>
                                      </p:to>
                                    </p:animClr>
                                    <p:set>
                                      <p:cBhvr>
                                        <p:cTn id="129" dur="250" autoRev="1" fill="remove"/>
                                        <p:tgtEl>
                                          <p:spTgt spid="87"/>
                                        </p:tgtEl>
                                        <p:attrNameLst>
                                          <p:attrName>fill.type</p:attrName>
                                        </p:attrNameLst>
                                      </p:cBhvr>
                                      <p:to>
                                        <p:strVal val="solid"/>
                                      </p:to>
                                    </p:set>
                                    <p:set>
                                      <p:cBhvr>
                                        <p:cTn id="130" dur="250" autoRev="1" fill="remove"/>
                                        <p:tgtEl>
                                          <p:spTgt spid="87"/>
                                        </p:tgtEl>
                                        <p:attrNameLst>
                                          <p:attrName>fill.on</p:attrName>
                                        </p:attrNameLst>
                                      </p:cBhvr>
                                      <p:to>
                                        <p:strVal val="true"/>
                                      </p:to>
                                    </p:set>
                                  </p:childTnLst>
                                </p:cTn>
                              </p:par>
                              <p:par>
                                <p:cTn id="131" presetID="27" presetClass="emph" presetSubtype="0" repeatCount="indefinite" fill="remove" grpId="2" nodeType="withEffect">
                                  <p:stCondLst>
                                    <p:cond delay="4000"/>
                                  </p:stCondLst>
                                  <p:endCondLst>
                                    <p:cond evt="onNext" delay="0">
                                      <p:tgtEl>
                                        <p:sldTgt/>
                                      </p:tgtEl>
                                    </p:cond>
                                  </p:endCondLst>
                                  <p:childTnLst>
                                    <p:animClr clrSpc="rgb" dir="cw">
                                      <p:cBhvr override="childStyle">
                                        <p:cTn id="132" dur="250" autoRev="1" fill="remove"/>
                                        <p:tgtEl>
                                          <p:spTgt spid="88"/>
                                        </p:tgtEl>
                                        <p:attrNameLst>
                                          <p:attrName>style.color</p:attrName>
                                        </p:attrNameLst>
                                      </p:cBhvr>
                                      <p:to>
                                        <a:schemeClr val="bg1"/>
                                      </p:to>
                                    </p:animClr>
                                    <p:animClr clrSpc="rgb" dir="cw">
                                      <p:cBhvr>
                                        <p:cTn id="133" dur="250" autoRev="1" fill="remove"/>
                                        <p:tgtEl>
                                          <p:spTgt spid="88"/>
                                        </p:tgtEl>
                                        <p:attrNameLst>
                                          <p:attrName>fillcolor</p:attrName>
                                        </p:attrNameLst>
                                      </p:cBhvr>
                                      <p:to>
                                        <a:schemeClr val="bg1"/>
                                      </p:to>
                                    </p:animClr>
                                    <p:set>
                                      <p:cBhvr>
                                        <p:cTn id="134" dur="250" autoRev="1" fill="remove"/>
                                        <p:tgtEl>
                                          <p:spTgt spid="88"/>
                                        </p:tgtEl>
                                        <p:attrNameLst>
                                          <p:attrName>fill.type</p:attrName>
                                        </p:attrNameLst>
                                      </p:cBhvr>
                                      <p:to>
                                        <p:strVal val="solid"/>
                                      </p:to>
                                    </p:set>
                                    <p:set>
                                      <p:cBhvr>
                                        <p:cTn id="135" dur="250" autoRev="1" fill="remove"/>
                                        <p:tgtEl>
                                          <p:spTgt spid="88"/>
                                        </p:tgtEl>
                                        <p:attrNameLst>
                                          <p:attrName>fill.on</p:attrName>
                                        </p:attrNameLst>
                                      </p:cBhvr>
                                      <p:to>
                                        <p:strVal val="true"/>
                                      </p:to>
                                    </p:set>
                                  </p:childTnLst>
                                </p:cTn>
                              </p:par>
                            </p:childTnLst>
                          </p:cTn>
                        </p:par>
                        <p:par>
                          <p:cTn id="136" fill="hold">
                            <p:stCondLst>
                              <p:cond delay="13000"/>
                            </p:stCondLst>
                            <p:childTnLst>
                              <p:par>
                                <p:cTn id="137" presetID="1" presetClass="exit" presetSubtype="0" fill="hold" nodeType="afterEffect">
                                  <p:stCondLst>
                                    <p:cond delay="0"/>
                                  </p:stCondLst>
                                  <p:childTnLst>
                                    <p:set>
                                      <p:cBhvr>
                                        <p:cTn id="138" dur="1" fill="hold">
                                          <p:stCondLst>
                                            <p:cond delay="0"/>
                                          </p:stCondLst>
                                        </p:cTn>
                                        <p:tgtEl>
                                          <p:spTgt spid="8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4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6"/>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par>
                                <p:cTn id="147" presetID="26" presetClass="emph" presetSubtype="0" repeatCount="indefinite" fill="hold" grpId="1" nodeType="withEffect">
                                  <p:stCondLst>
                                    <p:cond delay="0"/>
                                  </p:stCondLst>
                                  <p:endCondLst>
                                    <p:cond evt="onNext" delay="0">
                                      <p:tgtEl>
                                        <p:sldTgt/>
                                      </p:tgtEl>
                                    </p:cond>
                                  </p:endCondLst>
                                  <p:childTnLst>
                                    <p:animEffect transition="out" filter="fade">
                                      <p:cBhvr>
                                        <p:cTn id="148" dur="500" tmFilter="0, 0; .2, .5; .8, .5; 1, 0"/>
                                        <p:tgtEl>
                                          <p:spTgt spid="43"/>
                                        </p:tgtEl>
                                      </p:cBhvr>
                                    </p:animEffect>
                                    <p:animScale>
                                      <p:cBhvr>
                                        <p:cTn id="149" dur="250" autoRev="1" fill="hold"/>
                                        <p:tgtEl>
                                          <p:spTgt spid="43"/>
                                        </p:tgtEl>
                                      </p:cBhvr>
                                      <p:by x="105000" y="105000"/>
                                    </p:animScale>
                                  </p:childTnLst>
                                </p:cTn>
                              </p:par>
                              <p:par>
                                <p:cTn id="150" presetID="1" presetClass="entr" presetSubtype="0" fill="hold" grpId="0" nodeType="withEffect">
                                  <p:stCondLst>
                                    <p:cond delay="0"/>
                                  </p:stCondLst>
                                  <p:childTnLst>
                                    <p:set>
                                      <p:cBhvr>
                                        <p:cTn id="151" dur="1" fill="hold">
                                          <p:stCondLst>
                                            <p:cond delay="0"/>
                                          </p:stCondLst>
                                        </p:cTn>
                                        <p:tgtEl>
                                          <p:spTgt spid="7"/>
                                        </p:tgtEl>
                                        <p:attrNameLst>
                                          <p:attrName>style.visibility</p:attrName>
                                        </p:attrNameLst>
                                      </p:cBhvr>
                                      <p:to>
                                        <p:strVal val="visible"/>
                                      </p:to>
                                    </p:set>
                                  </p:childTnLst>
                                </p:cTn>
                              </p:par>
                              <p:par>
                                <p:cTn id="152" presetID="26" presetClass="emph" presetSubtype="0" repeatCount="indefinite" fill="hold" grpId="1" nodeType="withEffect">
                                  <p:stCondLst>
                                    <p:cond delay="0"/>
                                  </p:stCondLst>
                                  <p:endCondLst>
                                    <p:cond evt="onNext" delay="0">
                                      <p:tgtEl>
                                        <p:sldTgt/>
                                      </p:tgtEl>
                                    </p:cond>
                                  </p:endCondLst>
                                  <p:childTnLst>
                                    <p:animEffect transition="out" filter="fade">
                                      <p:cBhvr>
                                        <p:cTn id="153" dur="500" tmFilter="0, 0; .2, .5; .8, .5; 1, 0"/>
                                        <p:tgtEl>
                                          <p:spTgt spid="7"/>
                                        </p:tgtEl>
                                      </p:cBhvr>
                                    </p:animEffect>
                                    <p:animScale>
                                      <p:cBhvr>
                                        <p:cTn id="154" dur="250" autoRev="1" fill="hold"/>
                                        <p:tgtEl>
                                          <p:spTgt spid="7"/>
                                        </p:tgtEl>
                                      </p:cBhvr>
                                      <p:by x="105000" y="105000"/>
                                    </p:animScale>
                                  </p:childTnLst>
                                </p:cTn>
                              </p:par>
                              <p:par>
                                <p:cTn id="155" presetID="1"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7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0"/>
                                        </p:tgtEl>
                                        <p:attrNameLst>
                                          <p:attrName>style.visibility</p:attrName>
                                        </p:attrNameLst>
                                      </p:cBhvr>
                                      <p:to>
                                        <p:strVal val="visible"/>
                                      </p:to>
                                    </p:set>
                                  </p:childTnLst>
                                </p:cTn>
                              </p:par>
                              <p:par>
                                <p:cTn id="16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6" dur="250" autoRev="1" fill="remove"/>
                                        <p:tgtEl>
                                          <p:spTgt spid="79"/>
                                        </p:tgtEl>
                                        <p:attrNameLst>
                                          <p:attrName>style.color</p:attrName>
                                        </p:attrNameLst>
                                      </p:cBhvr>
                                      <p:to>
                                        <a:schemeClr val="bg1"/>
                                      </p:to>
                                    </p:animClr>
                                    <p:animClr clrSpc="rgb" dir="cw">
                                      <p:cBhvr>
                                        <p:cTn id="167" dur="250" autoRev="1" fill="remove"/>
                                        <p:tgtEl>
                                          <p:spTgt spid="79"/>
                                        </p:tgtEl>
                                        <p:attrNameLst>
                                          <p:attrName>fillcolor</p:attrName>
                                        </p:attrNameLst>
                                      </p:cBhvr>
                                      <p:to>
                                        <a:schemeClr val="bg1"/>
                                      </p:to>
                                    </p:animClr>
                                    <p:set>
                                      <p:cBhvr>
                                        <p:cTn id="168" dur="250" autoRev="1" fill="remove"/>
                                        <p:tgtEl>
                                          <p:spTgt spid="79"/>
                                        </p:tgtEl>
                                        <p:attrNameLst>
                                          <p:attrName>fill.type</p:attrName>
                                        </p:attrNameLst>
                                      </p:cBhvr>
                                      <p:to>
                                        <p:strVal val="solid"/>
                                      </p:to>
                                    </p:set>
                                    <p:set>
                                      <p:cBhvr>
                                        <p:cTn id="169" dur="250" autoRev="1" fill="remove"/>
                                        <p:tgtEl>
                                          <p:spTgt spid="79"/>
                                        </p:tgtEl>
                                        <p:attrNameLst>
                                          <p:attrName>fill.on</p:attrName>
                                        </p:attrNameLst>
                                      </p:cBhvr>
                                      <p:to>
                                        <p:strVal val="true"/>
                                      </p:to>
                                    </p:set>
                                  </p:childTnLst>
                                </p:cTn>
                              </p:par>
                              <p:par>
                                <p:cTn id="170"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1" dur="250" autoRev="1" fill="remove"/>
                                        <p:tgtEl>
                                          <p:spTgt spid="80"/>
                                        </p:tgtEl>
                                        <p:attrNameLst>
                                          <p:attrName>style.color</p:attrName>
                                        </p:attrNameLst>
                                      </p:cBhvr>
                                      <p:to>
                                        <a:schemeClr val="bg1"/>
                                      </p:to>
                                    </p:animClr>
                                    <p:animClr clrSpc="rgb" dir="cw">
                                      <p:cBhvr>
                                        <p:cTn id="172" dur="250" autoRev="1" fill="remove"/>
                                        <p:tgtEl>
                                          <p:spTgt spid="80"/>
                                        </p:tgtEl>
                                        <p:attrNameLst>
                                          <p:attrName>fillcolor</p:attrName>
                                        </p:attrNameLst>
                                      </p:cBhvr>
                                      <p:to>
                                        <a:schemeClr val="bg1"/>
                                      </p:to>
                                    </p:animClr>
                                    <p:set>
                                      <p:cBhvr>
                                        <p:cTn id="173" dur="250" autoRev="1" fill="remove"/>
                                        <p:tgtEl>
                                          <p:spTgt spid="80"/>
                                        </p:tgtEl>
                                        <p:attrNameLst>
                                          <p:attrName>fill.type</p:attrName>
                                        </p:attrNameLst>
                                      </p:cBhvr>
                                      <p:to>
                                        <p:strVal val="solid"/>
                                      </p:to>
                                    </p:set>
                                    <p:set>
                                      <p:cBhvr>
                                        <p:cTn id="174" dur="250" autoRev="1" fill="remove"/>
                                        <p:tgtEl>
                                          <p:spTgt spid="80"/>
                                        </p:tgtEl>
                                        <p:attrNameLst>
                                          <p:attrName>fill.on</p:attrName>
                                        </p:attrNameLst>
                                      </p:cBhvr>
                                      <p:to>
                                        <p:strVal val="true"/>
                                      </p:to>
                                    </p:set>
                                  </p:childTnLst>
                                </p:cTn>
                              </p:par>
                              <p:par>
                                <p:cTn id="175" presetID="1" presetClass="exit" presetSubtype="0" fill="hold" grpId="2" nodeType="withEffect">
                                  <p:stCondLst>
                                    <p:cond delay="0"/>
                                  </p:stCondLst>
                                  <p:childTnLst>
                                    <p:set>
                                      <p:cBhvr>
                                        <p:cTn id="176" dur="1" fill="hold">
                                          <p:stCondLst>
                                            <p:cond delay="0"/>
                                          </p:stCondLst>
                                        </p:cTn>
                                        <p:tgtEl>
                                          <p:spTgt spid="10"/>
                                        </p:tgtEl>
                                        <p:attrNameLst>
                                          <p:attrName>style.visibility</p:attrName>
                                        </p:attrNameLst>
                                      </p:cBhvr>
                                      <p:to>
                                        <p:strVal val="hidden"/>
                                      </p:to>
                                    </p:set>
                                  </p:childTnLst>
                                </p:cTn>
                              </p:par>
                              <p:par>
                                <p:cTn id="177" presetID="1" presetClass="entr" presetSubtype="0" fill="hold" grpId="0" nodeType="withEffect">
                                  <p:stCondLst>
                                    <p:cond delay="0"/>
                                  </p:stCondLst>
                                  <p:childTnLst>
                                    <p:set>
                                      <p:cBhvr>
                                        <p:cTn id="178" dur="1" fill="hold">
                                          <p:stCondLst>
                                            <p:cond delay="0"/>
                                          </p:stCondLst>
                                        </p:cTn>
                                        <p:tgtEl>
                                          <p:spTgt spid="11"/>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5"/>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18" grpId="0" animBg="1"/>
      <p:bldP spid="18" grpId="1" animBg="1"/>
      <p:bldP spid="36" grpId="0" animBg="1"/>
      <p:bldP spid="36" grpId="1" animBg="1"/>
      <p:bldP spid="38" grpId="0" animBg="1"/>
      <p:bldP spid="38" grpId="1" animBg="1"/>
      <p:bldP spid="35" grpId="0" animBg="1"/>
      <p:bldP spid="35" grpId="1" animBg="1"/>
      <p:bldP spid="77" grpId="0" animBg="1"/>
      <p:bldP spid="77" grpId="1" animBg="1"/>
      <p:bldP spid="77" grpId="2" animBg="1"/>
      <p:bldP spid="78" grpId="0" animBg="1"/>
      <p:bldP spid="78" grpId="1" animBg="1"/>
      <p:bldP spid="78" grpId="2" animBg="1"/>
      <p:bldP spid="87" grpId="0" animBg="1"/>
      <p:bldP spid="87" grpId="1" animBg="1"/>
      <p:bldP spid="87" grpId="2" animBg="1"/>
      <p:bldP spid="88" grpId="0" animBg="1"/>
      <p:bldP spid="88" grpId="1" animBg="1"/>
      <p:bldP spid="88" grpId="2" animBg="1"/>
      <p:bldP spid="79" grpId="0" animBg="1"/>
      <p:bldP spid="79" grpId="1" animBg="1"/>
      <p:bldP spid="80" grpId="0" animBg="1"/>
      <p:bldP spid="80" grpId="1" animBg="1"/>
      <p:bldP spid="40" grpId="0" animBg="1"/>
      <p:bldP spid="40" grpId="1" animBg="1"/>
      <p:bldP spid="5" grpId="0" animBg="1"/>
      <p:bldP spid="5" grpId="1" animBg="1"/>
      <p:bldP spid="42" grpId="0" animBg="1"/>
      <p:bldP spid="42" grpId="1" animBg="1"/>
      <p:bldP spid="42" grpId="2" animBg="1"/>
      <p:bldP spid="6" grpId="0" animBg="1"/>
      <p:bldP spid="6" grpId="1" animBg="1"/>
      <p:bldP spid="6" grpId="2" animBg="1"/>
      <p:bldP spid="43" grpId="0" animBg="1"/>
      <p:bldP spid="43" grpId="1" animBg="1"/>
      <p:bldP spid="7" grpId="0" animBg="1"/>
      <p:bldP spid="7" grpId="1" animBg="1"/>
      <p:bldP spid="45" grpId="0"/>
      <p:bldP spid="48" grpId="0"/>
      <p:bldP spid="49" grpId="0"/>
      <p:bldP spid="50" grpId="0"/>
      <p:bldP spid="9" grpId="0" animBg="1"/>
      <p:bldP spid="10" grpId="0" animBg="1"/>
      <p:bldP spid="10" grpId="1" animBg="1"/>
      <p:bldP spid="10" grpId="2" animBg="1"/>
      <p:bldP spid="11"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CDF9-8AC8-60CD-20DD-AF95D733DF8A}"/>
            </a:ext>
          </a:extLst>
        </p:cNvPr>
        <p:cNvGrpSpPr/>
        <p:nvPr/>
      </p:nvGrpSpPr>
      <p:grpSpPr>
        <a:xfrm>
          <a:off x="0" y="0"/>
          <a:ext cx="0" cy="0"/>
          <a:chOff x="0" y="0"/>
          <a:chExt cx="0" cy="0"/>
        </a:xfrm>
      </p:grpSpPr>
      <p:sp>
        <p:nvSpPr>
          <p:cNvPr id="3" name="Title Block">
            <a:extLst>
              <a:ext uri="{FF2B5EF4-FFF2-40B4-BE49-F238E27FC236}">
                <a16:creationId xmlns:a16="http://schemas.microsoft.com/office/drawing/2014/main" id="{14C74FEF-9A3B-3E0B-A024-B855F8396100}"/>
              </a:ext>
            </a:extLst>
          </p:cNvPr>
          <p:cNvSpPr/>
          <p:nvPr/>
        </p:nvSpPr>
        <p:spPr>
          <a:xfrm>
            <a:off x="221293" y="105896"/>
            <a:ext cx="7515548"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2 – False Trigger</a:t>
            </a:r>
          </a:p>
          <a:p>
            <a:r>
              <a:rPr lang="en-US" sz="2800" dirty="0">
                <a:solidFill>
                  <a:schemeClr val="accent2"/>
                </a:solidFill>
                <a:latin typeface="+mj-lt"/>
                <a:cs typeface="Poppins"/>
              </a:rPr>
              <a:t>Congestion</a:t>
            </a:r>
          </a:p>
        </p:txBody>
      </p:sp>
      <p:sp>
        <p:nvSpPr>
          <p:cNvPr id="2" name="Main Roadway">
            <a:extLst>
              <a:ext uri="{FF2B5EF4-FFF2-40B4-BE49-F238E27FC236}">
                <a16:creationId xmlns:a16="http://schemas.microsoft.com/office/drawing/2014/main" id="{DD35D841-E13E-5B2D-8625-2183BEFD49A7}"/>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B A1 Actions">
            <a:extLst>
              <a:ext uri="{FF2B5EF4-FFF2-40B4-BE49-F238E27FC236}">
                <a16:creationId xmlns:a16="http://schemas.microsoft.com/office/drawing/2014/main" id="{7E861A84-5CB2-9620-E8AB-15D74D750E4C}"/>
              </a:ext>
            </a:extLst>
          </p:cNvPr>
          <p:cNvSpPr txBox="1"/>
          <p:nvPr/>
        </p:nvSpPr>
        <p:spPr>
          <a:xfrm>
            <a:off x="221292" y="2681522"/>
            <a:ext cx="5369473" cy="2462213"/>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Multiple vehicles seeking to perform similar maneuver</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Portal access, key intersection, go line exit</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One or more LO’s approaching one or more RO’s</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and RO has A1 Awareness on approach</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Depending on level of proximity achieved by each vehicle</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625475" lvl="1" indent="-357188">
              <a:buFont typeface="System Font Regular"/>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800100" lvl="1" indent="-34290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0A420705-2869-C66E-7A9D-4E7167613C30}"/>
              </a:ext>
            </a:extLst>
          </p:cNvPr>
          <p:cNvSpPr txBox="1"/>
          <p:nvPr/>
        </p:nvSpPr>
        <p:spPr>
          <a:xfrm>
            <a:off x="3177108" y="4935384"/>
            <a:ext cx="3633026" cy="1600438"/>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Portal Access</a:t>
            </a:r>
          </a:p>
          <a:p>
            <a:pPr marL="285750" indent="-285750">
              <a:buFont typeface="Arial" panose="020B0604020202020204" pitchFamily="34" charset="0"/>
              <a:buChar char="•"/>
            </a:pPr>
            <a:r>
              <a:rPr lang="en-AU" sz="1400" dirty="0"/>
              <a:t>Heavy Vehicle Go Lines</a:t>
            </a:r>
          </a:p>
          <a:p>
            <a:pPr marL="285750" indent="-285750">
              <a:buFont typeface="Arial" panose="020B0604020202020204" pitchFamily="34" charset="0"/>
              <a:buChar char="•"/>
            </a:pPr>
            <a:r>
              <a:rPr lang="en-AU" sz="1400" dirty="0"/>
              <a:t>Light Vehicle parking bays</a:t>
            </a:r>
          </a:p>
          <a:p>
            <a:pPr marL="285750" indent="-285750">
              <a:buFont typeface="Arial" panose="020B0604020202020204" pitchFamily="34" charset="0"/>
              <a:buChar char="•"/>
            </a:pPr>
            <a:r>
              <a:rPr lang="en-AU" sz="1400" dirty="0"/>
              <a:t>Key intersections through mine</a:t>
            </a:r>
          </a:p>
          <a:p>
            <a:pPr marL="285750" indent="-285750">
              <a:buFont typeface="Arial" panose="020B0604020202020204" pitchFamily="34" charset="0"/>
              <a:buChar char="•"/>
            </a:pPr>
            <a:r>
              <a:rPr lang="en-AU" sz="1400" dirty="0"/>
              <a:t>Workshops and Maintenance Bays</a:t>
            </a:r>
          </a:p>
          <a:p>
            <a:pPr marL="285750" indent="-285750">
              <a:buFont typeface="Arial" panose="020B0604020202020204" pitchFamily="34" charset="0"/>
              <a:buChar char="•"/>
            </a:pPr>
            <a:r>
              <a:rPr lang="en-AU" sz="1400" dirty="0"/>
              <a:t>Lunch rooms and Refuge Stations</a:t>
            </a:r>
          </a:p>
        </p:txBody>
      </p:sp>
      <p:sp>
        <p:nvSpPr>
          <p:cNvPr id="9" name="Box Start Animation">
            <a:extLst>
              <a:ext uri="{FF2B5EF4-FFF2-40B4-BE49-F238E27FC236}">
                <a16:creationId xmlns:a16="http://schemas.microsoft.com/office/drawing/2014/main" id="{7EB62317-1C53-78AC-1F28-5562E8576C59}"/>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8B0A9B55-28EA-DEAC-C5B7-539E464DEC4D}"/>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F27AA5B0-E490-7A4E-F1DB-F3C4CEBBB21A}"/>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17" name="TextBox 16">
            <a:extLst>
              <a:ext uri="{FF2B5EF4-FFF2-40B4-BE49-F238E27FC236}">
                <a16:creationId xmlns:a16="http://schemas.microsoft.com/office/drawing/2014/main" id="{16DCAC41-B8CD-7BF5-4B13-621D02F36E74}"/>
              </a:ext>
            </a:extLst>
          </p:cNvPr>
          <p:cNvSpPr txBox="1"/>
          <p:nvPr/>
        </p:nvSpPr>
        <p:spPr>
          <a:xfrm>
            <a:off x="5965602" y="2724351"/>
            <a:ext cx="4487368" cy="954107"/>
          </a:xfrm>
          <a:prstGeom prst="rect">
            <a:avLst/>
          </a:prstGeom>
          <a:noFill/>
        </p:spPr>
        <p:txBody>
          <a:bodyPr wrap="square" rtlCol="0">
            <a:spAutoFit/>
          </a:bodyPr>
          <a:lstStyle/>
          <a:p>
            <a:r>
              <a:rPr lang="en-AU" sz="1400" dirty="0"/>
              <a:t>Congestion can occur at key locations in a mine where multiple vehicles are waiting to proceed.</a:t>
            </a:r>
          </a:p>
          <a:p>
            <a:r>
              <a:rPr lang="en-AU" sz="1400" dirty="0"/>
              <a:t>Consideration should be given to allowing vehicles to queue in close proximity and move forward once able to.    </a:t>
            </a:r>
          </a:p>
        </p:txBody>
      </p:sp>
      <p:sp>
        <p:nvSpPr>
          <p:cNvPr id="68" name="A2 Static Envelope">
            <a:extLst>
              <a:ext uri="{FF2B5EF4-FFF2-40B4-BE49-F238E27FC236}">
                <a16:creationId xmlns:a16="http://schemas.microsoft.com/office/drawing/2014/main" id="{8DD738C8-EDB8-DA68-4291-DCDDDEA2CB23}"/>
              </a:ext>
            </a:extLst>
          </p:cNvPr>
          <p:cNvSpPr/>
          <p:nvPr/>
        </p:nvSpPr>
        <p:spPr>
          <a:xfrm>
            <a:off x="8321449" y="106743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 name="A2 Static Envelope">
            <a:extLst>
              <a:ext uri="{FF2B5EF4-FFF2-40B4-BE49-F238E27FC236}">
                <a16:creationId xmlns:a16="http://schemas.microsoft.com/office/drawing/2014/main" id="{E0524910-0E92-52F0-D755-4494CB84E221}"/>
              </a:ext>
            </a:extLst>
          </p:cNvPr>
          <p:cNvSpPr/>
          <p:nvPr/>
        </p:nvSpPr>
        <p:spPr>
          <a:xfrm>
            <a:off x="5883964" y="106743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A2 Static Envelope">
            <a:extLst>
              <a:ext uri="{FF2B5EF4-FFF2-40B4-BE49-F238E27FC236}">
                <a16:creationId xmlns:a16="http://schemas.microsoft.com/office/drawing/2014/main" id="{2A0C996D-6965-5546-EDA1-B59A557BD000}"/>
              </a:ext>
            </a:extLst>
          </p:cNvPr>
          <p:cNvSpPr/>
          <p:nvPr/>
        </p:nvSpPr>
        <p:spPr>
          <a:xfrm>
            <a:off x="3479798" y="1067438"/>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5" name="A3 Envelope">
            <a:extLst>
              <a:ext uri="{FF2B5EF4-FFF2-40B4-BE49-F238E27FC236}">
                <a16:creationId xmlns:a16="http://schemas.microsoft.com/office/drawing/2014/main" id="{B3841979-5A20-87F5-CE71-B2C44779F897}"/>
              </a:ext>
            </a:extLst>
          </p:cNvPr>
          <p:cNvSpPr/>
          <p:nvPr/>
        </p:nvSpPr>
        <p:spPr>
          <a:xfrm>
            <a:off x="8607672" y="118027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 name="A3 Envelope">
            <a:extLst>
              <a:ext uri="{FF2B5EF4-FFF2-40B4-BE49-F238E27FC236}">
                <a16:creationId xmlns:a16="http://schemas.microsoft.com/office/drawing/2014/main" id="{0D0EE002-29CD-B5C3-A86D-F0300648F96C}"/>
              </a:ext>
            </a:extLst>
          </p:cNvPr>
          <p:cNvSpPr/>
          <p:nvPr/>
        </p:nvSpPr>
        <p:spPr>
          <a:xfrm>
            <a:off x="6170187" y="118027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 name="A3 Envelope">
            <a:extLst>
              <a:ext uri="{FF2B5EF4-FFF2-40B4-BE49-F238E27FC236}">
                <a16:creationId xmlns:a16="http://schemas.microsoft.com/office/drawing/2014/main" id="{596BCCF1-41C0-60D5-6976-45F476588B53}"/>
              </a:ext>
            </a:extLst>
          </p:cNvPr>
          <p:cNvSpPr/>
          <p:nvPr/>
        </p:nvSpPr>
        <p:spPr>
          <a:xfrm>
            <a:off x="3766021" y="1180277"/>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9" name="RO" descr="Joy 22HD Hybrid Loader - Underground Hard Rock Mining - Australia | Komatsu  Mining Corp.">
            <a:extLst>
              <a:ext uri="{FF2B5EF4-FFF2-40B4-BE49-F238E27FC236}">
                <a16:creationId xmlns:a16="http://schemas.microsoft.com/office/drawing/2014/main" id="{8E062E86-E90A-3DD4-861E-92E4EE13E41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8426" y="94214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RO" descr="Joy 22HD Hybrid Loader - Underground Hard Rock Mining - Australia | Komatsu  Mining Corp.">
            <a:extLst>
              <a:ext uri="{FF2B5EF4-FFF2-40B4-BE49-F238E27FC236}">
                <a16:creationId xmlns:a16="http://schemas.microsoft.com/office/drawing/2014/main" id="{7720E3D1-7D6B-910A-D2CD-D6EA2FD6D437}"/>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6350941" y="94214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RO" descr="Joy 22HD Hybrid Loader - Underground Hard Rock Mining - Australia | Komatsu  Mining Corp.">
            <a:extLst>
              <a:ext uri="{FF2B5EF4-FFF2-40B4-BE49-F238E27FC236}">
                <a16:creationId xmlns:a16="http://schemas.microsoft.com/office/drawing/2014/main" id="{CD2292FC-1E11-91AD-3F3D-46F8C2B06635}"/>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3946775" y="94214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A3 Alarm">
            <a:extLst>
              <a:ext uri="{FF2B5EF4-FFF2-40B4-BE49-F238E27FC236}">
                <a16:creationId xmlns:a16="http://schemas.microsoft.com/office/drawing/2014/main" id="{96F45C1B-0B1B-A3E2-AABB-89E490A25DC6}"/>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pic>
        <p:nvPicPr>
          <p:cNvPr id="1026" name="Picture 2" descr="Northbridge Tunnel closure to impact CBD motorists">
            <a:extLst>
              <a:ext uri="{FF2B5EF4-FFF2-40B4-BE49-F238E27FC236}">
                <a16:creationId xmlns:a16="http://schemas.microsoft.com/office/drawing/2014/main" id="{20D64704-864D-3A32-D0C5-A99002E4DD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2" y="4953702"/>
            <a:ext cx="2707310" cy="152395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8621AF4-B4A6-C2D2-5F19-FC94BC5A6F30}"/>
              </a:ext>
            </a:extLst>
          </p:cNvPr>
          <p:cNvGrpSpPr/>
          <p:nvPr/>
        </p:nvGrpSpPr>
        <p:grpSpPr>
          <a:xfrm>
            <a:off x="8761728" y="4177061"/>
            <a:ext cx="2918931" cy="1370501"/>
            <a:chOff x="6718574" y="3804549"/>
            <a:chExt cx="3854224" cy="1917213"/>
          </a:xfrm>
        </p:grpSpPr>
        <p:pic>
          <p:nvPicPr>
            <p:cNvPr id="5" name="Picture 4">
              <a:extLst>
                <a:ext uri="{FF2B5EF4-FFF2-40B4-BE49-F238E27FC236}">
                  <a16:creationId xmlns:a16="http://schemas.microsoft.com/office/drawing/2014/main" id="{EBA34C7E-E7FC-70C0-E366-BC2CF45EBCCC}"/>
                </a:ext>
              </a:extLst>
            </p:cNvPr>
            <p:cNvPicPr>
              <a:picLocks noChangeAspect="1"/>
            </p:cNvPicPr>
            <p:nvPr/>
          </p:nvPicPr>
          <p:blipFill rotWithShape="1">
            <a:blip r:embed="rId9"/>
            <a:srcRect l="14206" t="7515" r="14206" b="7515"/>
            <a:stretch/>
          </p:blipFill>
          <p:spPr>
            <a:xfrm rot="5400000">
              <a:off x="7687079" y="2836044"/>
              <a:ext cx="1917213" cy="3854224"/>
            </a:xfrm>
            <a:prstGeom prst="rect">
              <a:avLst/>
            </a:prstGeom>
          </p:spPr>
        </p:pic>
        <p:sp>
          <p:nvSpPr>
            <p:cNvPr id="16" name="Arrow: Up 15">
              <a:extLst>
                <a:ext uri="{FF2B5EF4-FFF2-40B4-BE49-F238E27FC236}">
                  <a16:creationId xmlns:a16="http://schemas.microsoft.com/office/drawing/2014/main" id="{722B412D-1C3E-8F49-CB99-7529589166C0}"/>
                </a:ext>
              </a:extLst>
            </p:cNvPr>
            <p:cNvSpPr/>
            <p:nvPr/>
          </p:nvSpPr>
          <p:spPr>
            <a:xfrm rot="6779318">
              <a:off x="9905953" y="4965726"/>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rrow: Up 19">
              <a:extLst>
                <a:ext uri="{FF2B5EF4-FFF2-40B4-BE49-F238E27FC236}">
                  <a16:creationId xmlns:a16="http://schemas.microsoft.com/office/drawing/2014/main" id="{F8212E4B-0DFA-32A3-2EFF-638C44922413}"/>
                </a:ext>
              </a:extLst>
            </p:cNvPr>
            <p:cNvSpPr/>
            <p:nvPr/>
          </p:nvSpPr>
          <p:spPr>
            <a:xfrm rot="6779318">
              <a:off x="9660000" y="4859172"/>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Arrow: Up 20">
              <a:extLst>
                <a:ext uri="{FF2B5EF4-FFF2-40B4-BE49-F238E27FC236}">
                  <a16:creationId xmlns:a16="http://schemas.microsoft.com/office/drawing/2014/main" id="{B99891F5-7CF8-A657-2195-E7AB027A3A36}"/>
                </a:ext>
              </a:extLst>
            </p:cNvPr>
            <p:cNvSpPr/>
            <p:nvPr/>
          </p:nvSpPr>
          <p:spPr>
            <a:xfrm rot="6177321">
              <a:off x="9416159" y="4790463"/>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Arrow: Up 21">
              <a:extLst>
                <a:ext uri="{FF2B5EF4-FFF2-40B4-BE49-F238E27FC236}">
                  <a16:creationId xmlns:a16="http://schemas.microsoft.com/office/drawing/2014/main" id="{919BDE82-DCD7-607C-508D-44696B5A91E7}"/>
                </a:ext>
              </a:extLst>
            </p:cNvPr>
            <p:cNvSpPr/>
            <p:nvPr/>
          </p:nvSpPr>
          <p:spPr>
            <a:xfrm rot="5651974">
              <a:off x="9126599" y="4727067"/>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Arrow: Up 23">
              <a:extLst>
                <a:ext uri="{FF2B5EF4-FFF2-40B4-BE49-F238E27FC236}">
                  <a16:creationId xmlns:a16="http://schemas.microsoft.com/office/drawing/2014/main" id="{C5714FB2-5EB1-E676-8F33-EC5704743D17}"/>
                </a:ext>
              </a:extLst>
            </p:cNvPr>
            <p:cNvSpPr/>
            <p:nvPr/>
          </p:nvSpPr>
          <p:spPr>
            <a:xfrm rot="10800000">
              <a:off x="10164325" y="4813935"/>
              <a:ext cx="97536" cy="18897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5" name="Picture 1">
            <a:extLst>
              <a:ext uri="{FF2B5EF4-FFF2-40B4-BE49-F238E27FC236}">
                <a16:creationId xmlns:a16="http://schemas.microsoft.com/office/drawing/2014/main" id="{1E39785C-3CA5-4662-3C3D-9D0B2E2AE8B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95" t="33980" r="1747" b="12814"/>
          <a:stretch/>
        </p:blipFill>
        <p:spPr bwMode="auto">
          <a:xfrm>
            <a:off x="6055415" y="4676733"/>
            <a:ext cx="2599541" cy="18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1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6" presetClass="emph" presetSubtype="0" repeatCount="indefinite" fill="hold" grpId="0" nodeType="withEffect">
                                  <p:stCondLst>
                                    <p:cond delay="0"/>
                                  </p:stCondLst>
                                  <p:endCondLst>
                                    <p:cond evt="onNext" delay="0">
                                      <p:tgtEl>
                                        <p:sldTgt/>
                                      </p:tgtEl>
                                    </p:cond>
                                  </p:end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par>
                                <p:cTn id="12" presetID="26" presetClass="emph" presetSubtype="0" repeatCount="indefinite" fill="hold" grpId="0" nodeType="withEffect">
                                  <p:stCondLst>
                                    <p:cond delay="250"/>
                                  </p:stCondLst>
                                  <p:endCondLst>
                                    <p:cond evt="onNext" delay="0">
                                      <p:tgtEl>
                                        <p:sldTgt/>
                                      </p:tgtEl>
                                    </p:cond>
                                  </p:end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repeatCount="indefinite" fill="hold" grpId="0" nodeType="withEffect">
                                  <p:stCondLst>
                                    <p:cond delay="0"/>
                                  </p:stCondLst>
                                  <p:endCondLst>
                                    <p:cond evt="onNext" delay="0">
                                      <p:tgtEl>
                                        <p:sldTgt/>
                                      </p:tgtEl>
                                    </p:cond>
                                  </p:endCondLst>
                                  <p:childTnLst>
                                    <p:animEffect transition="out" filter="fade">
                                      <p:cBhvr>
                                        <p:cTn id="16" dur="500" tmFilter="0, 0; .2, .5; .8, .5; 1, 0"/>
                                        <p:tgtEl>
                                          <p:spTgt spid="68"/>
                                        </p:tgtEl>
                                      </p:cBhvr>
                                    </p:animEffect>
                                    <p:animScale>
                                      <p:cBhvr>
                                        <p:cTn id="17" dur="250" autoRev="1" fill="hold"/>
                                        <p:tgtEl>
                                          <p:spTgt spid="68"/>
                                        </p:tgtEl>
                                      </p:cBhvr>
                                      <p:by x="105000" y="105000"/>
                                    </p:animScale>
                                  </p:childTnLst>
                                </p:cTn>
                              </p:par>
                              <p:par>
                                <p:cTn id="18" presetID="26" presetClass="emph" presetSubtype="0" repeatCount="indefinite" fill="hold" grpId="0" nodeType="withEffect">
                                  <p:stCondLst>
                                    <p:cond delay="0"/>
                                  </p:stCondLst>
                                  <p:endCondLst>
                                    <p:cond evt="onNext" delay="0">
                                      <p:tgtEl>
                                        <p:sldTgt/>
                                      </p:tgtEl>
                                    </p:cond>
                                  </p:endCondLst>
                                  <p:childTnLst>
                                    <p:animEffect transition="out" filter="fade">
                                      <p:cBhvr>
                                        <p:cTn id="19" dur="1000" tmFilter="0, 0; .2, .5; .8, .5; 1, 0"/>
                                        <p:tgtEl>
                                          <p:spTgt spid="55"/>
                                        </p:tgtEl>
                                      </p:cBhvr>
                                    </p:animEffect>
                                    <p:animScale>
                                      <p:cBhvr>
                                        <p:cTn id="20" dur="500" autoRev="1" fill="hold"/>
                                        <p:tgtEl>
                                          <p:spTgt spid="55"/>
                                        </p:tgtEl>
                                      </p:cBhvr>
                                      <p:by x="105000" y="105000"/>
                                    </p:animScale>
                                  </p:childTnLst>
                                </p:cTn>
                              </p:par>
                              <p:par>
                                <p:cTn id="21" presetID="26" presetClass="emph" presetSubtype="0" repeatCount="indefinite" fill="hold" grpId="0" nodeType="withEffect">
                                  <p:stCondLst>
                                    <p:cond delay="0"/>
                                  </p:stCondLst>
                                  <p:endCondLst>
                                    <p:cond evt="onNext" delay="0">
                                      <p:tgtEl>
                                        <p:sldTgt/>
                                      </p:tgtEl>
                                    </p:cond>
                                  </p:end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1000" tmFilter="0, 0; .2, .5; .8, .5; 1, 0"/>
                                        <p:tgtEl>
                                          <p:spTgt spid="8"/>
                                        </p:tgtEl>
                                      </p:cBhvr>
                                    </p:animEffect>
                                    <p:animScale>
                                      <p:cBhvr>
                                        <p:cTn id="26" dur="500" autoRev="1" fill="hold"/>
                                        <p:tgtEl>
                                          <p:spTgt spid="8"/>
                                        </p:tgtEl>
                                      </p:cBhvr>
                                      <p:by x="105000" y="105000"/>
                                    </p:animScale>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26" presetClass="emph" presetSubtype="0" repeatCount="indefinite" fill="hold" grpId="1" nodeType="withEffect">
                                  <p:stCondLst>
                                    <p:cond delay="0"/>
                                  </p:stCondLst>
                                  <p:endCondLst>
                                    <p:cond evt="onNext" delay="0">
                                      <p:tgtEl>
                                        <p:sldTgt/>
                                      </p:tgtEl>
                                    </p:cond>
                                  </p:endCondLst>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8" grpId="0" animBg="1"/>
      <p:bldP spid="7" grpId="0" animBg="1"/>
      <p:bldP spid="14" grpId="0" animBg="1"/>
      <p:bldP spid="55" grpId="0" animBg="1"/>
      <p:bldP spid="4" grpId="0" animBg="1"/>
      <p:bldP spid="8" grpId="0"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rPr>
              <a:t>Scenario 4: Vehicle turning towards a Person / Equipment / Vehicle</a:t>
            </a:r>
            <a:endParaRPr lang="en-US" sz="2800" b="0" dirty="0">
              <a:solidFill>
                <a:schemeClr val="accent2"/>
              </a:solidFill>
              <a:cs typeface="Poppins"/>
            </a:endParaRP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3974361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dro Theme">
  <a:themeElements>
    <a:clrScheme name="ICMM">
      <a:dk1>
        <a:srgbClr val="000000"/>
      </a:dk1>
      <a:lt1>
        <a:srgbClr val="FFFFFF"/>
      </a:lt1>
      <a:dk2>
        <a:srgbClr val="003C3C"/>
      </a:dk2>
      <a:lt2>
        <a:srgbClr val="B9C8C3"/>
      </a:lt2>
      <a:accent1>
        <a:srgbClr val="00C8AA"/>
      </a:accent1>
      <a:accent2>
        <a:srgbClr val="003C3C"/>
      </a:accent2>
      <a:accent3>
        <a:srgbClr val="B4E1D7"/>
      </a:accent3>
      <a:accent4>
        <a:srgbClr val="EBE623"/>
      </a:accent4>
      <a:accent5>
        <a:srgbClr val="FF5A5A"/>
      </a:accent5>
      <a:accent6>
        <a:srgbClr val="5F7878"/>
      </a:accent6>
      <a:hlink>
        <a:srgbClr val="003C3C"/>
      </a:hlink>
      <a:folHlink>
        <a:srgbClr val="5F7878"/>
      </a:folHlink>
    </a:clrScheme>
    <a:fontScheme name="ICMM">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solidFill>
              <a:schemeClr val="tx2"/>
            </a:solidFill>
          </a:defRPr>
        </a:defPPr>
      </a:lstStyle>
    </a:txDef>
  </a:objectDefaults>
  <a:extraClrSchemeLst/>
  <a:extLst>
    <a:ext uri="{05A4C25C-085E-4340-85A3-A5531E510DB2}">
      <thm15:themeFamily xmlns:thm15="http://schemas.microsoft.com/office/thememl/2012/main" name="PPT.pptx" id="{51D56A91-C787-43AF-8184-51A6FFB0D06E}" vid="{00FA3DBC-A62C-4CA8-B86D-98CB22527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a5bce02d-2058-40a1-a6ff-0a112af09d9f" xsi:nil="true"/>
    <lcf76f155ced4ddcb4097134ff3c332f xmlns="a5bce02d-2058-40a1-a6ff-0a112af09d9f">
      <Terms xmlns="http://schemas.microsoft.com/office/infopath/2007/PartnerControls"/>
    </lcf76f155ced4ddcb4097134ff3c332f>
    <TaxCatchAll xmlns="72697c1a-bd28-4733-a57b-b00ad0f48605" xsi:nil="true"/>
  </documentManagement>
</p:properties>
</file>

<file path=customXml/itemProps1.xml><?xml version="1.0" encoding="utf-8"?>
<ds:datastoreItem xmlns:ds="http://schemas.openxmlformats.org/officeDocument/2006/customXml" ds:itemID="{9F9E6F1B-D00B-474A-B72B-23BBCCFF10F3}">
  <ds:schemaRefs>
    <ds:schemaRef ds:uri="http://schemas.microsoft.com/sharepoint/v3/contenttype/forms"/>
  </ds:schemaRefs>
</ds:datastoreItem>
</file>

<file path=customXml/itemProps2.xml><?xml version="1.0" encoding="utf-8"?>
<ds:datastoreItem xmlns:ds="http://schemas.openxmlformats.org/officeDocument/2006/customXml" ds:itemID="{D4B5076F-7005-41D1-B819-E58A820E4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ce02d-2058-40a1-a6ff-0a112af09d9f"/>
    <ds:schemaRef ds:uri="72697c1a-bd28-4733-a57b-b00ad0f48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BD54F-2605-453B-8175-AD07CC555325}">
  <ds:schemaRefs>
    <ds:schemaRef ds:uri="http://purl.org/dc/elements/1.1/"/>
    <ds:schemaRef ds:uri="http://purl.org/dc/terms/"/>
    <ds:schemaRef ds:uri="http://schemas.microsoft.com/office/2006/documentManagement/types"/>
    <ds:schemaRef ds:uri="http://www.w3.org/XML/1998/namespace"/>
    <ds:schemaRef ds:uri="72697c1a-bd28-4733-a57b-b00ad0f48605"/>
    <ds:schemaRef ds:uri="http://purl.org/dc/dcmitype/"/>
    <ds:schemaRef ds:uri="http://schemas.openxmlformats.org/package/2006/metadata/core-properties"/>
    <ds:schemaRef ds:uri="http://schemas.microsoft.com/office/2006/metadata/properties"/>
    <ds:schemaRef ds:uri="a5bce02d-2058-40a1-a6ff-0a112af09d9f"/>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650</TotalTime>
  <Words>2168</Words>
  <Application>Microsoft Macintosh PowerPoint</Application>
  <PresentationFormat>Widescreen</PresentationFormat>
  <Paragraphs>344</Paragraphs>
  <Slides>18</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Montserrat</vt:lpstr>
      <vt:lpstr>Montserrat Light</vt:lpstr>
      <vt:lpstr>Poppins</vt:lpstr>
      <vt:lpstr>Roboto</vt:lpstr>
      <vt:lpstr>System Font Regular</vt:lpstr>
      <vt:lpstr>Office Theme</vt:lpstr>
      <vt:lpstr>Hydro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McDonald</dc:creator>
  <cp:lastModifiedBy>Eve McDonald</cp:lastModifiedBy>
  <cp:revision>43</cp:revision>
  <dcterms:created xsi:type="dcterms:W3CDTF">2023-12-07T02:27:51Z</dcterms:created>
  <dcterms:modified xsi:type="dcterms:W3CDTF">2024-05-15T06:20:53Z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0x010100055D11B3BF8F004CAD0AB8E5D727FBEA</vt:lpwstr>
  </property>
  <property fmtid="{D5CDD505-2E9C-101B-9397-08002B2CF9AE}" pid="3" name="MediaServiceImageTags">
    <vt:lpwstr/>
  </property>
</Properties>
</file>