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10"/>
  </p:notesMasterIdLst>
  <p:sldIdLst>
    <p:sldId id="2147477610" r:id="rId6"/>
    <p:sldId id="1508" r:id="rId7"/>
    <p:sldId id="1501" r:id="rId8"/>
    <p:sldId id="21474776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A9B100-46E4-EE94-AF10-9313411BFA13}" name="Wakeford, Matthew" initials="WM" userId="S::matthew.wakeford_angloamerican.com#ext#@emesrt.onmicrosoft.com::b095e971-37d4-49fb-8d28-0aa4d2d3348e" providerId="AD"/>
  <p188:author id="{8B4E2D55-F48D-10E9-AECC-7ECFCAE5A110}" name="peter.standish" initials="pe" userId="S::peter.standish_riskmentor.com.au#ext#@emesrt.onmicrosoft.com::767670ab-1477-47b2-8438-db517903081e" providerId="AD"/>
  <p188:author id="{022C3B90-1938-6CB5-BC00-5D4579291020}" name="Ferris, Adam  (Mount Isa Mines - AU)" initials="AFerris" userId="Ferris, Adam  (Mount Isa Mines - AU)" providerId="None"/>
  <p188:author id="{B4A218E4-3BED-A0A2-0E75-9E4C7223AFCF}" name="Peter Standish" initials="PS" userId="S::peter.standish@riskmentor.com.au::7c30c3bd-0dfa-4a6f-b08c-4252c67806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17C"/>
    <a:srgbClr val="FD8D37"/>
    <a:srgbClr val="FD8D39"/>
    <a:srgbClr val="FFC971"/>
    <a:srgbClr val="E2711D"/>
    <a:srgbClr val="4376AB"/>
    <a:srgbClr val="5F5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37"/>
    <p:restoredTop sz="97680" autoAdjust="0"/>
  </p:normalViewPr>
  <p:slideViewPr>
    <p:cSldViewPr snapToGrid="0">
      <p:cViewPr varScale="1">
        <p:scale>
          <a:sx n="151" d="100"/>
          <a:sy n="151" d="100"/>
        </p:scale>
        <p:origin x="224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D7ADB-A8ED-9944-8508-589F98582C27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09735-38AE-384B-BBDF-41DE8A0DD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0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5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B23BB09C-910B-5DEB-9F18-1BC35373E789}"/>
              </a:ext>
            </a:extLst>
          </p:cNvPr>
          <p:cNvSpPr txBox="1">
            <a:spLocks/>
          </p:cNvSpPr>
          <p:nvPr userDrawn="1"/>
        </p:nvSpPr>
        <p:spPr>
          <a:xfrm>
            <a:off x="11748284" y="6550643"/>
            <a:ext cx="323425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50B6229-18E2-434D-BA81-8F9CD6EFDAFA}" type="slidenum">
              <a:rPr lang="en-US" altLang="en-US" smtClean="0"/>
              <a:pPr algn="ctr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9" name="Footer Placeholder 34">
            <a:extLst>
              <a:ext uri="{FF2B5EF4-FFF2-40B4-BE49-F238E27FC236}">
                <a16:creationId xmlns:a16="http://schemas.microsoft.com/office/drawing/2014/main" id="{C2486EA3-D95C-5502-B39A-B59A8DC449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471" y="6549717"/>
            <a:ext cx="212993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chemeClr val="tx1"/>
                </a:solidFill>
                <a:latin typeface="Montserrat Light" pitchFamily="2" charset="77"/>
              </a:rPr>
              <a:t>Working with industry since 2006</a:t>
            </a:r>
          </a:p>
        </p:txBody>
      </p:sp>
      <p:sp>
        <p:nvSpPr>
          <p:cNvPr id="20" name="Footer Placeholder 34">
            <a:extLst>
              <a:ext uri="{FF2B5EF4-FFF2-40B4-BE49-F238E27FC236}">
                <a16:creationId xmlns:a16="http://schemas.microsoft.com/office/drawing/2014/main" id="{173EEC6C-DBC5-994C-B8B4-49A1B7FC31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3441" y="123859"/>
            <a:ext cx="379826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800" dirty="0">
                <a:solidFill>
                  <a:schemeClr val="tx1"/>
                </a:solidFill>
                <a:latin typeface="Montserrat Light" pitchFamily="2" charset="77"/>
              </a:rPr>
              <a:t>EMESRT - Underground Functional Performance Scenario Storyboards</a:t>
            </a:r>
          </a:p>
        </p:txBody>
      </p:sp>
    </p:spTree>
    <p:extLst>
      <p:ext uri="{BB962C8B-B14F-4D97-AF65-F5344CB8AC3E}">
        <p14:creationId xmlns:p14="http://schemas.microsoft.com/office/powerpoint/2010/main" val="256930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297C-4394-073A-2723-8CADB6D6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02535-6D86-E296-A3EE-6FC2838B5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C83F4-677E-A8EA-A83A-9212CCE4A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439A2-5E0C-D934-432B-DA346C40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2B23B-BC73-059E-A007-EB9D8EE3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751E0-D23E-4DDB-6F96-3746706D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7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19B9-688E-F585-3E74-8D5808A8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70911-23C8-AD93-5656-A50420CE4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0BAE2-0A9E-3EFF-68AB-5C21D6F9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1F1C8-3FDA-7741-40B4-45126F60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53A9F-37DA-3838-46F5-D0F72ADB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9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C2079C-FD93-6CFB-E7C9-85327D772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8E8E4-EB31-3A10-4943-2A0A62DC7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8F608-FC00-30C9-7E5C-A5F203A6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F5976-1A26-4A68-EC11-23414089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0C75F-BB04-B0C6-E095-84157BCB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6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698D4D-F5AB-570C-C076-5E46992CC0BE}"/>
              </a:ext>
            </a:extLst>
          </p:cNvPr>
          <p:cNvSpPr/>
          <p:nvPr userDrawn="1"/>
        </p:nvSpPr>
        <p:spPr>
          <a:xfrm>
            <a:off x="11116717" y="644149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764328-591F-5964-1F41-B8CDDEC04C7B}"/>
              </a:ext>
            </a:extLst>
          </p:cNvPr>
          <p:cNvSpPr/>
          <p:nvPr userDrawn="1"/>
        </p:nvSpPr>
        <p:spPr>
          <a:xfrm>
            <a:off x="10680503" y="644149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6AD4D2-CF62-245D-F12C-01A4F5DB82F8}"/>
              </a:ext>
            </a:extLst>
          </p:cNvPr>
          <p:cNvSpPr/>
          <p:nvPr userDrawn="1"/>
        </p:nvSpPr>
        <p:spPr>
          <a:xfrm rot="10800000">
            <a:off x="11552930" y="644149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EC80F3-64AE-559E-73C2-F80435CF593D}"/>
              </a:ext>
            </a:extLst>
          </p:cNvPr>
          <p:cNvSpPr/>
          <p:nvPr userDrawn="1"/>
        </p:nvSpPr>
        <p:spPr>
          <a:xfrm rot="2700000">
            <a:off x="10825362" y="656303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A59072-FA51-DCF4-8DD8-A43BA47FC172}"/>
              </a:ext>
            </a:extLst>
          </p:cNvPr>
          <p:cNvSpPr/>
          <p:nvPr userDrawn="1"/>
        </p:nvSpPr>
        <p:spPr>
          <a:xfrm rot="13500000">
            <a:off x="11651154" y="656303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657C456-ECBF-CF32-E617-0C0C80E00AB0}"/>
              </a:ext>
            </a:extLst>
          </p:cNvPr>
          <p:cNvSpPr txBox="1">
            <a:spLocks/>
          </p:cNvSpPr>
          <p:nvPr userDrawn="1"/>
        </p:nvSpPr>
        <p:spPr>
          <a:xfrm>
            <a:off x="11116715" y="6422363"/>
            <a:ext cx="323425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50B6229-18E2-434D-BA81-8F9CD6EFDAFA}" type="slidenum">
              <a:rPr lang="en-US" altLang="en-US" smtClean="0"/>
              <a:pPr algn="ctr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547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Solid">
    <p:bg>
      <p:bgPr>
        <a:solidFill>
          <a:srgbClr val="00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04E7EE78-B7A2-769E-95F6-84F0D8E61181}"/>
              </a:ext>
            </a:extLst>
          </p:cNvPr>
          <p:cNvGrpSpPr/>
          <p:nvPr userDrawn="1"/>
        </p:nvGrpSpPr>
        <p:grpSpPr>
          <a:xfrm>
            <a:off x="0" y="0"/>
            <a:ext cx="6096000" cy="4579088"/>
            <a:chOff x="0" y="0"/>
            <a:chExt cx="6096000" cy="45790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CCFBF9A-5669-A8B7-18E7-A128DB27B129}"/>
                </a:ext>
              </a:extLst>
            </p:cNvPr>
            <p:cNvGrpSpPr/>
            <p:nvPr userDrawn="1"/>
          </p:nvGrpSpPr>
          <p:grpSpPr>
            <a:xfrm>
              <a:off x="0" y="0"/>
              <a:ext cx="6096000" cy="4579088"/>
              <a:chOff x="6096000" y="0"/>
              <a:chExt cx="6096000" cy="457908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09327E9-AEA1-61BD-7C22-E3E1C6D76D1E}"/>
                  </a:ext>
                </a:extLst>
              </p:cNvPr>
              <p:cNvSpPr/>
              <p:nvPr userDrawn="1"/>
            </p:nvSpPr>
            <p:spPr>
              <a:xfrm>
                <a:off x="6096000" y="0"/>
                <a:ext cx="6096000" cy="4579088"/>
              </a:xfrm>
              <a:prstGeom prst="rect">
                <a:avLst/>
              </a:prstGeom>
              <a:solidFill>
                <a:srgbClr val="00C8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B632FB5-0893-1BB9-52E0-33BE3B3C74E3}"/>
                  </a:ext>
                </a:extLst>
              </p:cNvPr>
              <p:cNvSpPr/>
              <p:nvPr userDrawn="1"/>
            </p:nvSpPr>
            <p:spPr>
              <a:xfrm>
                <a:off x="6096000" y="0"/>
                <a:ext cx="6096000" cy="228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32375F-2D48-77BE-4657-433AAD48D2CF}"/>
                  </a:ext>
                </a:extLst>
              </p:cNvPr>
              <p:cNvSpPr/>
              <p:nvPr userDrawn="1"/>
            </p:nvSpPr>
            <p:spPr>
              <a:xfrm>
                <a:off x="9888278" y="0"/>
                <a:ext cx="2303721" cy="2289600"/>
              </a:xfrm>
              <a:prstGeom prst="rect">
                <a:avLst/>
              </a:prstGeom>
              <a:solidFill>
                <a:srgbClr val="B4E1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D4584640-808A-AE84-A8EC-51BB4384BF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38" y="208928"/>
              <a:ext cx="3192201" cy="732948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649454BC-3905-D07F-60BA-1C6E52150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340" y="2709715"/>
            <a:ext cx="5356479" cy="569302"/>
          </a:xfrm>
          <a:prstGeom prst="rect">
            <a:avLst/>
          </a:prstGeom>
        </p:spPr>
        <p:txBody>
          <a:bodyPr anchor="t"/>
          <a:lstStyle>
            <a:lvl1pPr algn="l">
              <a:defRPr sz="2400" b="0" baseline="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Document Title</a:t>
            </a:r>
            <a:br>
              <a:rPr lang="en-US"/>
            </a:br>
            <a:r>
              <a:rPr lang="en-US"/>
              <a:t>Dummy Text Placement</a:t>
            </a:r>
            <a:endParaRPr lang="en-GB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EB94722-3129-BBB7-F332-F10845F848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340" y="3719186"/>
            <a:ext cx="5356479" cy="72000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Two to three line descriptive 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06FCEB9-F980-1FB1-9509-4DE0E067DB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6910" y="369803"/>
            <a:ext cx="1860610" cy="200133"/>
          </a:xfrm>
        </p:spPr>
        <p:txBody>
          <a:bodyPr/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0017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DAFB-6B33-49DF-979F-AB87C296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305797"/>
            <a:ext cx="9212557" cy="53081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80E7-6C8E-4D5E-98A7-BB756D1A5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989138"/>
            <a:ext cx="11591925" cy="431958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DCAEDBE-368E-50DA-C43D-AC75507BF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38" y="6390759"/>
            <a:ext cx="13657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 dirty="0"/>
              <a:t>ICMM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D9434AC-475F-2495-2A0C-B43C4DADC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486" y="6390759"/>
            <a:ext cx="742991" cy="216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FB16AA9A-AFE6-4901-A70C-4F1A87BEB7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 Placeholder 10">
            <a:extLst>
              <a:ext uri="{FF2B5EF4-FFF2-40B4-BE49-F238E27FC236}">
                <a16:creationId xmlns:a16="http://schemas.microsoft.com/office/drawing/2014/main" id="{16026B13-EFCE-9F9B-6C86-A937A0310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3213" y="6390759"/>
            <a:ext cx="1209995" cy="216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Document title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C7ADF7-6575-9502-739C-E54EB55490A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00038" y="1347454"/>
            <a:ext cx="11591925" cy="4667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800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Click to edit optional standfirst</a:t>
            </a:r>
          </a:p>
        </p:txBody>
      </p:sp>
    </p:spTree>
    <p:extLst>
      <p:ext uri="{BB962C8B-B14F-4D97-AF65-F5344CB8AC3E}">
        <p14:creationId xmlns:p14="http://schemas.microsoft.com/office/powerpoint/2010/main" val="111877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303951"/>
            <a:ext cx="9219646" cy="532662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989138"/>
            <a:ext cx="5724525" cy="431958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4B6AAE9-9885-9FFF-F9EE-3E884E6EA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38" y="6390759"/>
            <a:ext cx="13657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 dirty="0"/>
              <a:t>ICMM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D192D-C78A-45E7-A85D-8144A8A4A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486" y="6390759"/>
            <a:ext cx="742991" cy="216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FB16AA9A-AFE6-4901-A70C-4F1A87BEB7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Date Placeholder 10">
            <a:extLst>
              <a:ext uri="{FF2B5EF4-FFF2-40B4-BE49-F238E27FC236}">
                <a16:creationId xmlns:a16="http://schemas.microsoft.com/office/drawing/2014/main" id="{A00C1146-83CA-EA95-3321-1FDF45E1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3213" y="6390759"/>
            <a:ext cx="1209995" cy="216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Document title</a:t>
            </a:r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141FA3C-328F-2B00-062B-ADBF97A964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9" y="1125538"/>
            <a:ext cx="6024561" cy="5732462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400856-681E-F390-D8A3-6233BC0B462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00039" y="1347454"/>
            <a:ext cx="5724524" cy="4667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800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latin typeface="Roboto" pitchFamily="2" charset="0"/>
                <a:ea typeface="Roboto" pitchFamily="2" charset="0"/>
              </a:defRPr>
            </a:lvl2pPr>
            <a:lvl3pPr>
              <a:defRPr>
                <a:latin typeface="Roboto" pitchFamily="2" charset="0"/>
                <a:ea typeface="Roboto" pitchFamily="2" charset="0"/>
              </a:defRPr>
            </a:lvl3pPr>
            <a:lvl4pPr>
              <a:defRPr>
                <a:latin typeface="Roboto" pitchFamily="2" charset="0"/>
                <a:ea typeface="Roboto" pitchFamily="2" charset="0"/>
              </a:defRPr>
            </a:lvl4pPr>
          </a:lstStyle>
          <a:p>
            <a:pPr lvl="0"/>
            <a:r>
              <a:rPr lang="en-US"/>
              <a:t>Click to edit optional standfirst</a:t>
            </a:r>
          </a:p>
        </p:txBody>
      </p:sp>
    </p:spTree>
    <p:extLst>
      <p:ext uri="{BB962C8B-B14F-4D97-AF65-F5344CB8AC3E}">
        <p14:creationId xmlns:p14="http://schemas.microsoft.com/office/powerpoint/2010/main" val="2707901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9E59-0FD0-4C3E-A9C4-0CD1423D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26" y="303951"/>
            <a:ext cx="9200035" cy="532662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1FE955A-D79F-2A38-1980-CE02A2800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38" y="6390759"/>
            <a:ext cx="13657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 dirty="0"/>
              <a:t>ICMM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D6B9FF5-6851-6C17-A3AC-D816E615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486" y="6390759"/>
            <a:ext cx="742991" cy="216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FB16AA9A-AFE6-4901-A70C-4F1A87BEB7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51657767-5773-EA1C-7D13-B11FB3790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3213" y="6390759"/>
            <a:ext cx="1209995" cy="216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defRPr sz="10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Document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59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F95A92-33EC-A8B6-1E2D-752FDA2BBC11}"/>
              </a:ext>
            </a:extLst>
          </p:cNvPr>
          <p:cNvGrpSpPr/>
          <p:nvPr userDrawn="1"/>
        </p:nvGrpSpPr>
        <p:grpSpPr>
          <a:xfrm>
            <a:off x="6096000" y="0"/>
            <a:ext cx="6096000" cy="4579088"/>
            <a:chOff x="0" y="0"/>
            <a:chExt cx="6096000" cy="45790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DE41FA4-3050-8731-09FF-F10D086D46C8}"/>
                </a:ext>
              </a:extLst>
            </p:cNvPr>
            <p:cNvGrpSpPr/>
            <p:nvPr userDrawn="1"/>
          </p:nvGrpSpPr>
          <p:grpSpPr>
            <a:xfrm>
              <a:off x="0" y="0"/>
              <a:ext cx="6096000" cy="4579088"/>
              <a:chOff x="6096000" y="0"/>
              <a:chExt cx="6096000" cy="457908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6083DB-0906-AD6D-E779-556CB3310738}"/>
                  </a:ext>
                </a:extLst>
              </p:cNvPr>
              <p:cNvSpPr/>
              <p:nvPr userDrawn="1"/>
            </p:nvSpPr>
            <p:spPr>
              <a:xfrm>
                <a:off x="6096000" y="0"/>
                <a:ext cx="6096000" cy="4579088"/>
              </a:xfrm>
              <a:prstGeom prst="rect">
                <a:avLst/>
              </a:prstGeom>
              <a:solidFill>
                <a:srgbClr val="00C8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B253C34-7ED2-994E-D4A2-DE1D58F6D5F1}"/>
                  </a:ext>
                </a:extLst>
              </p:cNvPr>
              <p:cNvSpPr/>
              <p:nvPr userDrawn="1"/>
            </p:nvSpPr>
            <p:spPr>
              <a:xfrm>
                <a:off x="6096000" y="0"/>
                <a:ext cx="6096000" cy="228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A30EBC-1ECC-923E-F03F-560FD541F575}"/>
                  </a:ext>
                </a:extLst>
              </p:cNvPr>
              <p:cNvSpPr/>
              <p:nvPr userDrawn="1"/>
            </p:nvSpPr>
            <p:spPr>
              <a:xfrm>
                <a:off x="9888278" y="0"/>
                <a:ext cx="2303721" cy="2289600"/>
              </a:xfrm>
              <a:prstGeom prst="rect">
                <a:avLst/>
              </a:prstGeom>
              <a:solidFill>
                <a:srgbClr val="B4E1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6D27EF46-C3FE-A4EC-4980-36A71071D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38" y="208928"/>
              <a:ext cx="3192201" cy="732948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A505711-C7F6-6E2A-25C2-167B3634CF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8340" y="2709715"/>
            <a:ext cx="5356479" cy="569302"/>
          </a:xfrm>
          <a:prstGeom prst="rect">
            <a:avLst/>
          </a:prstGeom>
        </p:spPr>
        <p:txBody>
          <a:bodyPr anchor="t"/>
          <a:lstStyle>
            <a:lvl1pPr algn="l">
              <a:defRPr sz="2400" b="0" baseline="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Document Title</a:t>
            </a:r>
            <a:br>
              <a:rPr lang="en-US"/>
            </a:br>
            <a:r>
              <a:rPr lang="en-US"/>
              <a:t>Dummy Text Placement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D56ABB-53A5-385B-62AC-364BAC83D9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28340" y="3719186"/>
            <a:ext cx="5356479" cy="72000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Two to three line descriptive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08DA0DC-94CC-E79B-3C9A-EE8E7528EB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22910" y="369803"/>
            <a:ext cx="1860610" cy="200133"/>
          </a:xfrm>
        </p:spPr>
        <p:txBody>
          <a:bodyPr/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06649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/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 title="Subtitle"/>
          <p:cNvSpPr>
            <a:spLocks noGrp="1"/>
          </p:cNvSpPr>
          <p:nvPr>
            <p:ph type="body" sz="quarter" idx="13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 title="Title "/>
          <p:cNvSpPr>
            <a:spLocks noGrp="1"/>
          </p:cNvSpPr>
          <p:nvPr>
            <p:ph type="title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B0D819A-F49B-6B0A-20CB-EBF2071BB7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Add a 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57AE2D-6A37-A59C-157F-005B356ADD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FB46-A56E-214B-893D-738F594693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732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48F4E42-BCE1-57D0-DE4F-F6FBE6B682CE}"/>
              </a:ext>
            </a:extLst>
          </p:cNvPr>
          <p:cNvGrpSpPr/>
          <p:nvPr userDrawn="1"/>
        </p:nvGrpSpPr>
        <p:grpSpPr>
          <a:xfrm flipH="1">
            <a:off x="7671924" y="-8941"/>
            <a:ext cx="4531227" cy="360004"/>
            <a:chOff x="0" y="6628879"/>
            <a:chExt cx="2708768" cy="215211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33FB3CC-8E33-880B-5AA4-991F3CB7CFF8}"/>
                </a:ext>
              </a:extLst>
            </p:cNvPr>
            <p:cNvSpPr/>
            <p:nvPr/>
          </p:nvSpPr>
          <p:spPr>
            <a:xfrm>
              <a:off x="519953" y="6628879"/>
              <a:ext cx="2188815" cy="215209"/>
            </a:xfrm>
            <a:custGeom>
              <a:avLst/>
              <a:gdLst>
                <a:gd name="connsiteX0" fmla="*/ 0 w 2188815"/>
                <a:gd name="connsiteY0" fmla="*/ 0 h 232445"/>
                <a:gd name="connsiteX1" fmla="*/ 2188815 w 2188815"/>
                <a:gd name="connsiteY1" fmla="*/ 0 h 232445"/>
                <a:gd name="connsiteX2" fmla="*/ 2054613 w 2188815"/>
                <a:gd name="connsiteY2" fmla="*/ 232445 h 232445"/>
                <a:gd name="connsiteX3" fmla="*/ 0 w 2188815"/>
                <a:gd name="connsiteY3" fmla="*/ 232445 h 23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8815" h="232445">
                  <a:moveTo>
                    <a:pt x="0" y="0"/>
                  </a:moveTo>
                  <a:lnTo>
                    <a:pt x="2188815" y="0"/>
                  </a:lnTo>
                  <a:lnTo>
                    <a:pt x="2054613" y="232445"/>
                  </a:lnTo>
                  <a:lnTo>
                    <a:pt x="0" y="232445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EA87A5E-4BDA-D719-13D8-9DF8AEF0CE8A}"/>
                </a:ext>
              </a:extLst>
            </p:cNvPr>
            <p:cNvSpPr/>
            <p:nvPr/>
          </p:nvSpPr>
          <p:spPr>
            <a:xfrm>
              <a:off x="0" y="6628881"/>
              <a:ext cx="2188815" cy="215209"/>
            </a:xfrm>
            <a:custGeom>
              <a:avLst/>
              <a:gdLst>
                <a:gd name="connsiteX0" fmla="*/ 0 w 2188815"/>
                <a:gd name="connsiteY0" fmla="*/ 0 h 232445"/>
                <a:gd name="connsiteX1" fmla="*/ 2188815 w 2188815"/>
                <a:gd name="connsiteY1" fmla="*/ 0 h 232445"/>
                <a:gd name="connsiteX2" fmla="*/ 2054613 w 2188815"/>
                <a:gd name="connsiteY2" fmla="*/ 232445 h 232445"/>
                <a:gd name="connsiteX3" fmla="*/ 0 w 2188815"/>
                <a:gd name="connsiteY3" fmla="*/ 232445 h 23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8815" h="232445">
                  <a:moveTo>
                    <a:pt x="0" y="0"/>
                  </a:moveTo>
                  <a:lnTo>
                    <a:pt x="2188815" y="0"/>
                  </a:lnTo>
                  <a:lnTo>
                    <a:pt x="2054613" y="232445"/>
                  </a:lnTo>
                  <a:lnTo>
                    <a:pt x="0" y="232445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3D0288-DB0B-1E0B-DF52-643A0BB47251}"/>
              </a:ext>
            </a:extLst>
          </p:cNvPr>
          <p:cNvGrpSpPr/>
          <p:nvPr userDrawn="1"/>
        </p:nvGrpSpPr>
        <p:grpSpPr>
          <a:xfrm rot="10800000" flipH="1">
            <a:off x="2262" y="6621831"/>
            <a:ext cx="2752167" cy="236169"/>
            <a:chOff x="0" y="6625555"/>
            <a:chExt cx="2708768" cy="232445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429C413-7FF6-B737-1400-E0FA69F4D482}"/>
                </a:ext>
              </a:extLst>
            </p:cNvPr>
            <p:cNvSpPr/>
            <p:nvPr/>
          </p:nvSpPr>
          <p:spPr>
            <a:xfrm>
              <a:off x="519953" y="6625555"/>
              <a:ext cx="2188815" cy="232445"/>
            </a:xfrm>
            <a:custGeom>
              <a:avLst/>
              <a:gdLst>
                <a:gd name="connsiteX0" fmla="*/ 0 w 2188815"/>
                <a:gd name="connsiteY0" fmla="*/ 0 h 232445"/>
                <a:gd name="connsiteX1" fmla="*/ 2188815 w 2188815"/>
                <a:gd name="connsiteY1" fmla="*/ 0 h 232445"/>
                <a:gd name="connsiteX2" fmla="*/ 2054613 w 2188815"/>
                <a:gd name="connsiteY2" fmla="*/ 232445 h 232445"/>
                <a:gd name="connsiteX3" fmla="*/ 0 w 2188815"/>
                <a:gd name="connsiteY3" fmla="*/ 232445 h 23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8815" h="232445">
                  <a:moveTo>
                    <a:pt x="0" y="0"/>
                  </a:moveTo>
                  <a:lnTo>
                    <a:pt x="2188815" y="0"/>
                  </a:lnTo>
                  <a:lnTo>
                    <a:pt x="2054613" y="232445"/>
                  </a:lnTo>
                  <a:lnTo>
                    <a:pt x="0" y="232445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3CB7906-E2FB-5A18-91C6-33A7D5BFDF27}"/>
                </a:ext>
              </a:extLst>
            </p:cNvPr>
            <p:cNvSpPr/>
            <p:nvPr/>
          </p:nvSpPr>
          <p:spPr>
            <a:xfrm>
              <a:off x="0" y="6625555"/>
              <a:ext cx="2188815" cy="232445"/>
            </a:xfrm>
            <a:custGeom>
              <a:avLst/>
              <a:gdLst>
                <a:gd name="connsiteX0" fmla="*/ 0 w 2188815"/>
                <a:gd name="connsiteY0" fmla="*/ 0 h 232445"/>
                <a:gd name="connsiteX1" fmla="*/ 2188815 w 2188815"/>
                <a:gd name="connsiteY1" fmla="*/ 0 h 232445"/>
                <a:gd name="connsiteX2" fmla="*/ 2054613 w 2188815"/>
                <a:gd name="connsiteY2" fmla="*/ 232445 h 232445"/>
                <a:gd name="connsiteX3" fmla="*/ 0 w 2188815"/>
                <a:gd name="connsiteY3" fmla="*/ 232445 h 23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8815" h="232445">
                  <a:moveTo>
                    <a:pt x="0" y="0"/>
                  </a:moveTo>
                  <a:lnTo>
                    <a:pt x="2188815" y="0"/>
                  </a:lnTo>
                  <a:lnTo>
                    <a:pt x="2054613" y="232445"/>
                  </a:lnTo>
                  <a:lnTo>
                    <a:pt x="0" y="232445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9" name="Footer Placeholder 34">
            <a:extLst>
              <a:ext uri="{FF2B5EF4-FFF2-40B4-BE49-F238E27FC236}">
                <a16:creationId xmlns:a16="http://schemas.microsoft.com/office/drawing/2014/main" id="{C2486EA3-D95C-5502-B39A-B59A8DC449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5838" y="6631606"/>
            <a:ext cx="212993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chemeClr val="bg1"/>
                </a:solidFill>
                <a:latin typeface="Montserrat Light" pitchFamily="2" charset="77"/>
              </a:rPr>
              <a:t>Working with industry since 2006</a:t>
            </a:r>
          </a:p>
        </p:txBody>
      </p:sp>
      <p:sp>
        <p:nvSpPr>
          <p:cNvPr id="20" name="Footer Placeholder 34">
            <a:extLst>
              <a:ext uri="{FF2B5EF4-FFF2-40B4-BE49-F238E27FC236}">
                <a16:creationId xmlns:a16="http://schemas.microsoft.com/office/drawing/2014/main" id="{173EEC6C-DBC5-994C-B8B4-49A1B7FC31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01060" y="73755"/>
            <a:ext cx="31266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chemeClr val="bg1"/>
                </a:solidFill>
                <a:latin typeface="Montserrat Light" pitchFamily="2" charset="77"/>
              </a:rPr>
              <a:t>Earth Moving Equipment Safety Round Table</a:t>
            </a:r>
          </a:p>
        </p:txBody>
      </p:sp>
    </p:spTree>
    <p:extLst>
      <p:ext uri="{BB962C8B-B14F-4D97-AF65-F5344CB8AC3E}">
        <p14:creationId xmlns:p14="http://schemas.microsoft.com/office/powerpoint/2010/main" val="3335160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: 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815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A35F0-E61E-4E0C-906D-394C97BF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91C5-C8D5-416C-AD3F-DB1C2184671D}" type="datetime1">
              <a:rPr lang="en-US" smtClean="0"/>
              <a:t>5/15/24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04F7C-1E43-4FF9-98B5-E0F42954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58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33A631-1119-0B48-BDD4-1BE45E2700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495365" cy="6858000"/>
          </a:xfrm>
          <a:custGeom>
            <a:avLst/>
            <a:gdLst>
              <a:gd name="connsiteX0" fmla="*/ 0 w 5495365"/>
              <a:gd name="connsiteY0" fmla="*/ 0 h 6858000"/>
              <a:gd name="connsiteX1" fmla="*/ 5495365 w 5495365"/>
              <a:gd name="connsiteY1" fmla="*/ 0 h 6858000"/>
              <a:gd name="connsiteX2" fmla="*/ 5495365 w 5495365"/>
              <a:gd name="connsiteY2" fmla="*/ 6858000 h 6858000"/>
              <a:gd name="connsiteX3" fmla="*/ 0 w 549536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5365" h="6858000">
                <a:moveTo>
                  <a:pt x="0" y="0"/>
                </a:moveTo>
                <a:lnTo>
                  <a:pt x="5495365" y="0"/>
                </a:lnTo>
                <a:lnTo>
                  <a:pt x="549536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2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CBF3-DB60-863B-4F60-810F6E6F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94610-E2F7-F9E6-12D4-B7CC12583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236C7-AF5C-66A7-0AA4-1C6FCF9A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2E619-2A2B-15E3-CE3B-92FE75AD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A0E47-AB57-90BE-67D0-61082669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41E4-36BB-9546-5B2F-D1D87A1E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FC4E6-3249-A2AA-5A49-7EEA7496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F2B7C-6163-6193-3C6F-CEF13632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64EFF-4380-77BD-730E-B6B282CD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F0A91-C684-D8FE-DEDF-125CF60B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3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AF7B-CC9F-FBC4-DA75-2DF98008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B8E06-6C6B-24B0-0C69-A2D4AE9C7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CB890-70F3-BBB9-4CA0-C4BC820E0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C75BA-7459-48D1-EFC7-BDAFBF6E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CB657-AD15-0B9C-04C0-C3E07F66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AE4EF-CB73-9D80-581E-59F83DEC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0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F1CF-4BC2-11A3-2E5F-B3C24776B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0D622-8910-8722-F242-4F98F60CB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E3F4A-CD26-5591-4B6F-77E3F4591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1055B-E062-C30B-7A6F-8E7AB1FC9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125EC-DEAF-F429-2661-C23A91541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B81F1-DE6B-8C33-CA31-0AB3C9EDE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A71BE-C010-8300-8E9C-1C2835B1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EAD03-B82D-0CC9-211F-C38FA276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6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4DA3-09E6-F3ED-E60D-8DD0111A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DF8D0-9B88-30B6-3A0A-84E892F9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3BDF4-2649-B281-22BC-1D000A99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0D64A-4926-0569-EA3B-82CD552A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1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61806-E0F1-F0A9-AF16-88FEE1B8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F97E0-2524-D72A-1AA8-14721C04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CC5D7-BD58-7A0F-7955-7A7D3667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9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10839-D88D-D098-0330-59A87DA3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2BFC8-14CA-20D1-B356-15222E176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113C4-5276-0E27-81D9-C860652F8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BA7DE-FBD7-6DC5-72AE-8761677F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EB17-B97A-4C43-9A94-59FD9F708CB6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8EEF4-5C98-2478-8343-346CCCA3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BA7FA-83BD-C7AA-0915-97FABF02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2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DA062-7652-1795-3F15-25593159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28B71-9856-0A0C-1DC4-24E6F5A8C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BE132-6687-E768-54C8-AF90FB482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8EB17-B97A-4C43-9A94-59FD9F708CB6}" type="datetimeFigureOut">
              <a:rPr lang="en-US" smtClean="0"/>
              <a:t>5/15/24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3CC3-01C8-0E51-8301-A310DF3D3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3658A-26A9-3935-3DCE-4245670BB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DFD0-9095-DC45-A0A4-49B45A368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5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1C1E8FA4-66D7-6728-4A1C-58C1D7D3B9D4}"/>
              </a:ext>
            </a:extLst>
          </p:cNvPr>
          <p:cNvGrpSpPr/>
          <p:nvPr userDrawn="1"/>
        </p:nvGrpSpPr>
        <p:grpSpPr>
          <a:xfrm>
            <a:off x="0" y="0"/>
            <a:ext cx="12191997" cy="1125538"/>
            <a:chOff x="0" y="0"/>
            <a:chExt cx="12191997" cy="112553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6750CB2-D073-C61A-62F0-1B72D65D7293}"/>
                </a:ext>
              </a:extLst>
            </p:cNvPr>
            <p:cNvSpPr/>
            <p:nvPr userDrawn="1"/>
          </p:nvSpPr>
          <p:spPr>
            <a:xfrm>
              <a:off x="0" y="0"/>
              <a:ext cx="12191997" cy="1125538"/>
            </a:xfrm>
            <a:prstGeom prst="rect">
              <a:avLst/>
            </a:prstGeom>
            <a:solidFill>
              <a:srgbClr val="B4E1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9310BAB-B2E2-9E8A-A30E-D0CC8D1A3D5C}"/>
                </a:ext>
              </a:extLst>
            </p:cNvPr>
            <p:cNvGrpSpPr/>
            <p:nvPr userDrawn="1"/>
          </p:nvGrpSpPr>
          <p:grpSpPr>
            <a:xfrm>
              <a:off x="11050771" y="0"/>
              <a:ext cx="1141226" cy="1125538"/>
              <a:chOff x="11050771" y="0"/>
              <a:chExt cx="1141226" cy="1125538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46DF925-7789-DF7F-1AF9-189856BB0A85}"/>
                  </a:ext>
                </a:extLst>
              </p:cNvPr>
              <p:cNvSpPr/>
              <p:nvPr userDrawn="1"/>
            </p:nvSpPr>
            <p:spPr>
              <a:xfrm>
                <a:off x="11050771" y="0"/>
                <a:ext cx="1141226" cy="1125538"/>
              </a:xfrm>
              <a:prstGeom prst="rect">
                <a:avLst/>
              </a:prstGeom>
              <a:solidFill>
                <a:srgbClr val="00C8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7" name="Picture 46" descr="Shape&#10;&#10;Description automatically generated">
                <a:extLst>
                  <a:ext uri="{FF2B5EF4-FFF2-40B4-BE49-F238E27FC236}">
                    <a16:creationId xmlns:a16="http://schemas.microsoft.com/office/drawing/2014/main" id="{DF4B2950-02F7-94F1-3186-4F5AF737B5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79384" y="220769"/>
                <a:ext cx="684000" cy="684000"/>
              </a:xfrm>
              <a:prstGeom prst="rect">
                <a:avLst/>
              </a:prstGeom>
            </p:spPr>
          </p:pic>
        </p:grpSp>
      </p:grp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72CFEABE-8CC0-01D3-7CDA-402168BF6A0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00038" y="296863"/>
            <a:ext cx="9200035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Page Title Dummy Text Placement</a:t>
            </a:r>
            <a:br>
              <a:rPr lang="en-US"/>
            </a:br>
            <a:r>
              <a:rPr lang="en-US"/>
              <a:t>Two Lines Only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34D11F9-F464-9591-E0C7-89E69B936BC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00038" y="1989138"/>
            <a:ext cx="11591925" cy="43195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A2BC2191-5F9E-419B-CF18-FC59FD0763E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00038" y="6390759"/>
            <a:ext cx="13657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GB" dirty="0"/>
              <a:t>ICMM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53527AC-DBF0-E1F7-57D5-B979787DC40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50486" y="6390759"/>
            <a:ext cx="742991" cy="216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 b="1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FB16AA9A-AFE6-4901-A70C-4F1A87BEB78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Date Placeholder 10">
            <a:extLst>
              <a:ext uri="{FF2B5EF4-FFF2-40B4-BE49-F238E27FC236}">
                <a16:creationId xmlns:a16="http://schemas.microsoft.com/office/drawing/2014/main" id="{3947DF99-0672-FD93-9C87-034AA65A7B3E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3243213" y="6390759"/>
            <a:ext cx="1209995" cy="216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defRPr sz="1000" b="1">
                <a:solidFill>
                  <a:srgbClr val="003C3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Document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60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0" kern="1200" spc="-20" baseline="0">
          <a:solidFill>
            <a:srgbClr val="003C3C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None/>
        <a:defRPr sz="12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8" pos="3885">
          <p15:clr>
            <a:srgbClr val="F26B43"/>
          </p15:clr>
        </p15:guide>
        <p15:guide id="29" pos="189">
          <p15:clr>
            <a:srgbClr val="F26B43"/>
          </p15:clr>
        </p15:guide>
        <p15:guide id="53" pos="7491">
          <p15:clr>
            <a:srgbClr val="F26B43"/>
          </p15:clr>
        </p15:guide>
        <p15:guide id="58" orient="horz" pos="3974">
          <p15:clr>
            <a:srgbClr val="F26B43"/>
          </p15:clr>
        </p15:guide>
        <p15:guide id="60" orient="horz" pos="4065">
          <p15:clr>
            <a:srgbClr val="F26B43"/>
          </p15:clr>
        </p15:guide>
        <p15:guide id="61" orient="horz" pos="4133">
          <p15:clr>
            <a:srgbClr val="F26B43"/>
          </p15:clr>
        </p15:guide>
        <p15:guide id="65" orient="horz" pos="1253">
          <p15:clr>
            <a:srgbClr val="F26B43"/>
          </p15:clr>
        </p15:guide>
        <p15:guide id="66" orient="horz" pos="709">
          <p15:clr>
            <a:srgbClr val="F26B43"/>
          </p15:clr>
        </p15:guide>
        <p15:guide id="67" orient="horz" pos="527">
          <p15:clr>
            <a:srgbClr val="F26B43"/>
          </p15:clr>
        </p15:guide>
        <p15:guide id="68" orient="horz" pos="187">
          <p15:clr>
            <a:srgbClr val="F26B43"/>
          </p15:clr>
        </p15:guide>
        <p15:guide id="69" pos="3795">
          <p15:clr>
            <a:srgbClr val="F26B43"/>
          </p15:clr>
        </p15:guide>
        <p15:guide id="70" orient="horz" pos="1139">
          <p15:clr>
            <a:srgbClr val="F26B43"/>
          </p15:clr>
        </p15:guide>
        <p15:guide id="71" orient="horz" pos="8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https://mining.komatsu/images/default-source/product-images/underground/hard-rock-equipment/lhd_top_view_branded.jpg?sfvrsn=89facb6b_26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8.wdp"/><Relationship Id="rId3" Type="http://schemas.microsoft.com/office/2007/relationships/hdphoto" Target="../media/hdphoto4.wdp"/><Relationship Id="rId7" Type="http://schemas.openxmlformats.org/officeDocument/2006/relationships/image" Target="https://mining.komatsu/images/default-source/product-images/underground/hard-rock-equipment/lhd_top_view_branded.jpg?sfvrsn=89facb6b_26" TargetMode="External"/><Relationship Id="rId12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microsoft.com/office/2007/relationships/hdphoto" Target="../media/hdphoto6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hdphoto" Target="../media/hdphoto2.wdp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C415141-E638-CE43-E9B6-59075A326E58}"/>
              </a:ext>
            </a:extLst>
          </p:cNvPr>
          <p:cNvSpPr/>
          <p:nvPr/>
        </p:nvSpPr>
        <p:spPr>
          <a:xfrm>
            <a:off x="9566755" y="3890085"/>
            <a:ext cx="2380800" cy="342946"/>
          </a:xfrm>
          <a:prstGeom prst="rect">
            <a:avLst/>
          </a:prstGeom>
          <a:solidFill>
            <a:schemeClr val="tx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3AC2E-0C13-F442-EB69-26CD5E3F9090}"/>
              </a:ext>
            </a:extLst>
          </p:cNvPr>
          <p:cNvSpPr/>
          <p:nvPr/>
        </p:nvSpPr>
        <p:spPr>
          <a:xfrm>
            <a:off x="525104" y="3893502"/>
            <a:ext cx="8826721" cy="342946"/>
          </a:xfrm>
          <a:prstGeom prst="rect">
            <a:avLst/>
          </a:prstGeom>
          <a:solidFill>
            <a:schemeClr val="tx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646E60-92E7-272E-8DC8-45C327C6975B}"/>
              </a:ext>
            </a:extLst>
          </p:cNvPr>
          <p:cNvSpPr/>
          <p:nvPr/>
        </p:nvSpPr>
        <p:spPr>
          <a:xfrm>
            <a:off x="525104" y="3888419"/>
            <a:ext cx="8826721" cy="29089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525104" y="1529436"/>
            <a:ext cx="11542528" cy="2124192"/>
          </a:xfrm>
          <a:prstGeom prst="rect">
            <a:avLst/>
          </a:prstGeom>
        </p:spPr>
        <p:txBody>
          <a:bodyPr vert="horz" lIns="91440" tIns="45720" rIns="91440" bIns="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000" b="1" kern="1200">
                <a:solidFill>
                  <a:schemeClr val="accent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 algn="l" rtl="0" fontAlgn="base">
              <a:lnSpc>
                <a:spcPct val="170000"/>
              </a:lnSpc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Vehicle interaction </a:t>
            </a:r>
            <a:r>
              <a:rPr lang="en-US" sz="2800" b="0" dirty="0">
                <a:solidFill>
                  <a:srgbClr val="000000"/>
                </a:solidFill>
                <a:latin typeface="+mn-lt"/>
              </a:rPr>
              <a:t>c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ontrol improvement </a:t>
            </a:r>
            <a:r>
              <a:rPr lang="en-US" sz="2800" b="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roject</a:t>
            </a:r>
          </a:p>
          <a:p>
            <a:pPr algn="l" rtl="0" fontAlgn="base">
              <a:lnSpc>
                <a:spcPct val="170000"/>
              </a:lnSpc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Underground functional performance </a:t>
            </a:r>
            <a:r>
              <a:rPr lang="en-US" sz="2800" b="0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cenario </a:t>
            </a:r>
            <a:r>
              <a:rPr lang="en-US" sz="2800" b="0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toryboards</a:t>
            </a:r>
          </a:p>
          <a:p>
            <a:pPr fontAlgn="base">
              <a:lnSpc>
                <a:spcPct val="170000"/>
              </a:lnSpc>
            </a:pPr>
            <a:r>
              <a:rPr lang="en-US" sz="2800" b="0" dirty="0">
                <a:solidFill>
                  <a:schemeClr val="accent2"/>
                </a:solidFill>
              </a:rPr>
              <a:t>Scenario 1: </a:t>
            </a:r>
            <a:r>
              <a:rPr lang="en-US" sz="2800" b="0" dirty="0">
                <a:solidFill>
                  <a:schemeClr val="accent2"/>
                </a:solidFill>
                <a:cs typeface="Poppins"/>
              </a:rPr>
              <a:t>Pedestrian approaching static Vehicle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95D5C-B1DD-40FC-9A4D-B7885FF13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94" y="331413"/>
            <a:ext cx="5056791" cy="1113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F1F095-AF83-7735-7706-2B682836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974" y="6181965"/>
            <a:ext cx="732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445335B4-4057-C7E9-3BEC-523AE5C3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2087" y="5461645"/>
            <a:ext cx="1335404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A123FB-1994-3019-92D5-B6A6DEDF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995" y="4624418"/>
            <a:ext cx="1951335" cy="4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4D9FF75-11DA-5BE2-7A22-DAA5C81CB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5886" y="5976342"/>
            <a:ext cx="1356954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BE658F-541E-9FEF-E857-73C2B1CA08D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739" y="5459729"/>
            <a:ext cx="1390416" cy="320447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0EFED5BC-C1BB-E572-81A9-D2E0C3E104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752" y="4511317"/>
            <a:ext cx="1929816" cy="578945"/>
          </a:xfrm>
          <a:prstGeom prst="rect">
            <a:avLst/>
          </a:prstGeom>
        </p:spPr>
      </p:pic>
      <p:pic>
        <p:nvPicPr>
          <p:cNvPr id="25" name="Picture 24" descr="A logo with text and a yellow arrow&#10;&#10;Description automatically generated with medium confidence">
            <a:extLst>
              <a:ext uri="{FF2B5EF4-FFF2-40B4-BE49-F238E27FC236}">
                <a16:creationId xmlns:a16="http://schemas.microsoft.com/office/drawing/2014/main" id="{BC648650-8620-CDCB-B223-E2371F98F0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560" y="5308254"/>
            <a:ext cx="1335404" cy="59478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DF86BA2-835B-14BA-3D02-167B980DE6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08706" y="6195199"/>
            <a:ext cx="3286423" cy="377130"/>
          </a:xfrm>
          <a:prstGeom prst="rect">
            <a:avLst/>
          </a:pr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B2E41C5D-AFF8-07D4-A0E4-7788FE83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023" y="4562478"/>
            <a:ext cx="1426602" cy="47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846398EE-9942-F4FD-D7AA-F8B18EA2D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346" y="4723816"/>
            <a:ext cx="722978" cy="27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>
            <a:extLst>
              <a:ext uri="{FF2B5EF4-FFF2-40B4-BE49-F238E27FC236}">
                <a16:creationId xmlns:a16="http://schemas.microsoft.com/office/drawing/2014/main" id="{38C9EF5C-E081-77F0-6F15-6E85A788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39" t="44743" r="7394" b="38982"/>
          <a:stretch>
            <a:fillRect/>
          </a:stretch>
        </p:blipFill>
        <p:spPr bwMode="auto">
          <a:xfrm>
            <a:off x="886108" y="5524013"/>
            <a:ext cx="1479550" cy="28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F2FECA-F729-BC99-D0FD-74FC670F8B1B}"/>
              </a:ext>
            </a:extLst>
          </p:cNvPr>
          <p:cNvSpPr/>
          <p:nvPr/>
        </p:nvSpPr>
        <p:spPr>
          <a:xfrm>
            <a:off x="9566756" y="3887628"/>
            <a:ext cx="2380800" cy="29097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82040C-9888-0D88-3C6E-DA2625C4D3DE}"/>
              </a:ext>
            </a:extLst>
          </p:cNvPr>
          <p:cNvSpPr txBox="1"/>
          <p:nvPr/>
        </p:nvSpPr>
        <p:spPr>
          <a:xfrm>
            <a:off x="3979860" y="3860469"/>
            <a:ext cx="117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Tier 1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95BCC-D6CB-B5A7-4F1A-06AF7062D5E5}"/>
              </a:ext>
            </a:extLst>
          </p:cNvPr>
          <p:cNvSpPr txBox="1"/>
          <p:nvPr/>
        </p:nvSpPr>
        <p:spPr>
          <a:xfrm>
            <a:off x="10141942" y="3860469"/>
            <a:ext cx="117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Tier 2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CBD5E50-9686-C62B-971C-7C8385C49D68}"/>
              </a:ext>
            </a:extLst>
          </p:cNvPr>
          <p:cNvSpPr txBox="1">
            <a:spLocks/>
          </p:cNvSpPr>
          <p:nvPr/>
        </p:nvSpPr>
        <p:spPr>
          <a:xfrm rot="16200000">
            <a:off x="-1161824" y="5117989"/>
            <a:ext cx="2900155" cy="4585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EMESRT Members</a:t>
            </a:r>
          </a:p>
        </p:txBody>
      </p:sp>
      <p:pic>
        <p:nvPicPr>
          <p:cNvPr id="5" name="Picture 4" descr="A yellow and black logo&#10;&#10;Description automatically generated">
            <a:extLst>
              <a:ext uri="{FF2B5EF4-FFF2-40B4-BE49-F238E27FC236}">
                <a16:creationId xmlns:a16="http://schemas.microsoft.com/office/drawing/2014/main" id="{91431203-1050-0687-910A-D7F876E718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51224" y="4480843"/>
            <a:ext cx="1305181" cy="978886"/>
          </a:xfrm>
          <a:prstGeom prst="rect">
            <a:avLst/>
          </a:prstGeom>
        </p:spPr>
      </p:pic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0AB8B75-14EB-63D1-3621-B70707B4816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69833" y="5703810"/>
            <a:ext cx="1687280" cy="3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7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Block">
            <a:extLst>
              <a:ext uri="{FF2B5EF4-FFF2-40B4-BE49-F238E27FC236}">
                <a16:creationId xmlns:a16="http://schemas.microsoft.com/office/drawing/2014/main" id="{E42B5243-E120-4131-96E7-0186347E6CCC}"/>
              </a:ext>
            </a:extLst>
          </p:cNvPr>
          <p:cNvSpPr/>
          <p:nvPr/>
        </p:nvSpPr>
        <p:spPr>
          <a:xfrm>
            <a:off x="221292" y="105896"/>
            <a:ext cx="11852943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latin typeface="+mj-lt"/>
                <a:cs typeface="Poppins"/>
              </a:rPr>
              <a:t>Scenario 1</a:t>
            </a:r>
          </a:p>
          <a:p>
            <a:r>
              <a:rPr lang="en-US" sz="2800" dirty="0">
                <a:solidFill>
                  <a:schemeClr val="accent2"/>
                </a:solidFill>
                <a:latin typeface="+mj-lt"/>
                <a:cs typeface="Poppins"/>
              </a:rPr>
              <a:t>Pedestrian approaching static Vehicle</a:t>
            </a:r>
          </a:p>
        </p:txBody>
      </p:sp>
      <p:sp>
        <p:nvSpPr>
          <p:cNvPr id="2" name="Main Roadway">
            <a:extLst>
              <a:ext uri="{FF2B5EF4-FFF2-40B4-BE49-F238E27FC236}">
                <a16:creationId xmlns:a16="http://schemas.microsoft.com/office/drawing/2014/main" id="{EC692DF8-5DF7-1FB8-1E3A-DCB0167F966A}"/>
              </a:ext>
            </a:extLst>
          </p:cNvPr>
          <p:cNvSpPr/>
          <p:nvPr/>
        </p:nvSpPr>
        <p:spPr>
          <a:xfrm rot="5400000">
            <a:off x="5571764" y="-4298949"/>
            <a:ext cx="1152000" cy="11852943"/>
          </a:xfrm>
          <a:prstGeom prst="rect">
            <a:avLst/>
          </a:prstGeom>
          <a:blipFill>
            <a:blip r:embed="rId2">
              <a:alphaModFix amt="8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3 Envelope">
            <a:extLst>
              <a:ext uri="{FF2B5EF4-FFF2-40B4-BE49-F238E27FC236}">
                <a16:creationId xmlns:a16="http://schemas.microsoft.com/office/drawing/2014/main" id="{84488512-FF96-D718-3812-05193E6E7D91}"/>
              </a:ext>
            </a:extLst>
          </p:cNvPr>
          <p:cNvSpPr/>
          <p:nvPr/>
        </p:nvSpPr>
        <p:spPr>
          <a:xfrm>
            <a:off x="1326521" y="1189499"/>
            <a:ext cx="3224822" cy="878477"/>
          </a:xfrm>
          <a:custGeom>
            <a:avLst/>
            <a:gdLst>
              <a:gd name="connsiteX0" fmla="*/ 1838922 w 3224822"/>
              <a:gd name="connsiteY0" fmla="*/ 0 h 878477"/>
              <a:gd name="connsiteX1" fmla="*/ 3224822 w 3224822"/>
              <a:gd name="connsiteY1" fmla="*/ 437467 h 878477"/>
              <a:gd name="connsiteX2" fmla="*/ 1838922 w 3224822"/>
              <a:gd name="connsiteY2" fmla="*/ 874934 h 878477"/>
              <a:gd name="connsiteX3" fmla="*/ 1559615 w 3224822"/>
              <a:gd name="connsiteY3" fmla="*/ 866046 h 878477"/>
              <a:gd name="connsiteX4" fmla="*/ 1369912 w 3224822"/>
              <a:gd name="connsiteY4" fmla="*/ 847458 h 878477"/>
              <a:gd name="connsiteX5" fmla="*/ 1206295 w 3224822"/>
              <a:gd name="connsiteY5" fmla="*/ 869589 h 878477"/>
              <a:gd name="connsiteX6" fmla="*/ 1003962 w 3224822"/>
              <a:gd name="connsiteY6" fmla="*/ 878477 h 878477"/>
              <a:gd name="connsiteX7" fmla="*/ 0 w 3224822"/>
              <a:gd name="connsiteY7" fmla="*/ 441010 h 878477"/>
              <a:gd name="connsiteX8" fmla="*/ 1003962 w 3224822"/>
              <a:gd name="connsiteY8" fmla="*/ 3543 h 878477"/>
              <a:gd name="connsiteX9" fmla="*/ 1206295 w 3224822"/>
              <a:gd name="connsiteY9" fmla="*/ 12431 h 878477"/>
              <a:gd name="connsiteX10" fmla="*/ 1339532 w 3224822"/>
              <a:gd name="connsiteY10" fmla="*/ 30453 h 878477"/>
              <a:gd name="connsiteX11" fmla="*/ 1559615 w 3224822"/>
              <a:gd name="connsiteY11" fmla="*/ 8888 h 878477"/>
              <a:gd name="connsiteX12" fmla="*/ 1838922 w 3224822"/>
              <a:gd name="connsiteY12" fmla="*/ 0 h 87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4822" h="878477">
                <a:moveTo>
                  <a:pt x="1838922" y="0"/>
                </a:moveTo>
                <a:cubicBezTo>
                  <a:pt x="2604333" y="0"/>
                  <a:pt x="3224822" y="195861"/>
                  <a:pt x="3224822" y="437467"/>
                </a:cubicBezTo>
                <a:cubicBezTo>
                  <a:pt x="3224822" y="679073"/>
                  <a:pt x="2604333" y="874934"/>
                  <a:pt x="1838922" y="874934"/>
                </a:cubicBezTo>
                <a:cubicBezTo>
                  <a:pt x="1743246" y="874934"/>
                  <a:pt x="1649834" y="871874"/>
                  <a:pt x="1559615" y="866046"/>
                </a:cubicBezTo>
                <a:lnTo>
                  <a:pt x="1369912" y="847458"/>
                </a:lnTo>
                <a:lnTo>
                  <a:pt x="1206295" y="869589"/>
                </a:lnTo>
                <a:cubicBezTo>
                  <a:pt x="1140940" y="875417"/>
                  <a:pt x="1073271" y="878477"/>
                  <a:pt x="1003962" y="878477"/>
                </a:cubicBezTo>
                <a:cubicBezTo>
                  <a:pt x="449489" y="878477"/>
                  <a:pt x="0" y="682616"/>
                  <a:pt x="0" y="441010"/>
                </a:cubicBezTo>
                <a:cubicBezTo>
                  <a:pt x="0" y="199404"/>
                  <a:pt x="449489" y="3543"/>
                  <a:pt x="1003962" y="3543"/>
                </a:cubicBezTo>
                <a:cubicBezTo>
                  <a:pt x="1073271" y="3543"/>
                  <a:pt x="1140940" y="6603"/>
                  <a:pt x="1206295" y="12431"/>
                </a:cubicBezTo>
                <a:lnTo>
                  <a:pt x="1339532" y="30453"/>
                </a:lnTo>
                <a:lnTo>
                  <a:pt x="1559615" y="8888"/>
                </a:lnTo>
                <a:cubicBezTo>
                  <a:pt x="1649834" y="3060"/>
                  <a:pt x="1743246" y="0"/>
                  <a:pt x="1838922" y="0"/>
                </a:cubicBezTo>
                <a:close/>
              </a:path>
            </a:pathLst>
          </a:cu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pic>
        <p:nvPicPr>
          <p:cNvPr id="12" name="RO Safe" descr="Joy 22HD Hybrid Loader - Underground Hard Rock Mining - Australia | Komatsu  Mining Corp.">
            <a:extLst>
              <a:ext uri="{FF2B5EF4-FFF2-40B4-BE49-F238E27FC236}">
                <a16:creationId xmlns:a16="http://schemas.microsoft.com/office/drawing/2014/main" id="{FF49BEE3-DAC4-B1FD-AAAF-C3D27870B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4" b="89679" l="4133" r="96267">
                        <a14:foregroundMark x1="90800" y1="69266" x2="98267" y2="63991"/>
                        <a14:foregroundMark x1="99452" y1="38499" x2="99600" y2="35321"/>
                        <a14:foregroundMark x1="98267" y1="63991" x2="98469" y2="59653"/>
                        <a14:foregroundMark x1="98546" y1="34996" x2="90667" y2="32569"/>
                        <a14:foregroundMark x1="99600" y1="35321" x2="98810" y2="35078"/>
                        <a14:foregroundMark x1="90667" y1="32569" x2="88133" y2="60321"/>
                        <a14:foregroundMark x1="88133" y1="60321" x2="90933" y2="70413"/>
                        <a14:foregroundMark x1="93333" y1="64908" x2="96133" y2="51606"/>
                        <a14:foregroundMark x1="96133" y1="51606" x2="96133" y2="36009"/>
                        <a14:foregroundMark x1="96133" y1="36009" x2="94533" y2="65826"/>
                        <a14:foregroundMark x1="94533" y1="65826" x2="96267" y2="67431"/>
                        <a14:foregroundMark x1="10400" y1="76147" x2="2133" y2="75917"/>
                        <a14:foregroundMark x1="2133" y1="75917" x2="1067" y2="32798"/>
                        <a14:foregroundMark x1="1067" y1="32798" x2="8933" y2="23853"/>
                        <a14:foregroundMark x1="8933" y1="23853" x2="9733" y2="71560"/>
                        <a14:foregroundMark x1="9733" y1="71560" x2="10800" y2="74312"/>
                        <a14:foregroundMark x1="6400" y1="73853" x2="4133" y2="34633"/>
                        <a14:foregroundMark x1="4133" y1="34633" x2="5200" y2="29587"/>
                        <a14:backgroundMark x1="99867" y1="61239" x2="99200" y2="37156"/>
                        <a14:backgroundMark x1="99733" y1="61927" x2="98933" y2="47706"/>
                        <a14:backgroundMark x1="98933" y1="47706" x2="99067" y2="59633"/>
                        <a14:backgroundMark x1="23733" y1="52294" x2="23200" y2="54587"/>
                        <a14:backgroundMark x1="24133" y1="46560" x2="23733" y2="46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68" t="-1" r="-12277" b="-1873"/>
          <a:stretch>
            <a:fillRect/>
          </a:stretch>
        </p:blipFill>
        <p:spPr bwMode="auto">
          <a:xfrm>
            <a:off x="1654916" y="945828"/>
            <a:ext cx="2771799" cy="13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afe State 1">
            <a:extLst>
              <a:ext uri="{FF2B5EF4-FFF2-40B4-BE49-F238E27FC236}">
                <a16:creationId xmlns:a16="http://schemas.microsoft.com/office/drawing/2014/main" id="{6626B0C6-4D63-9B99-A8BC-BE28024CE409}"/>
              </a:ext>
            </a:extLst>
          </p:cNvPr>
          <p:cNvSpPr/>
          <p:nvPr/>
        </p:nvSpPr>
        <p:spPr>
          <a:xfrm>
            <a:off x="3225614" y="1079902"/>
            <a:ext cx="1080000" cy="1080000"/>
          </a:xfrm>
          <a:prstGeom prst="ellipse">
            <a:avLst/>
          </a:prstGeom>
          <a:gradFill flip="none" rotWithShape="1">
            <a:gsLst>
              <a:gs pos="18000">
                <a:srgbClr val="92D050"/>
              </a:gs>
              <a:gs pos="39000">
                <a:schemeClr val="bg1">
                  <a:alpha val="50000"/>
                  <a:lumMod val="100000"/>
                </a:schemeClr>
              </a:gs>
              <a:gs pos="69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" name="Safe State 2">
            <a:extLst>
              <a:ext uri="{FF2B5EF4-FFF2-40B4-BE49-F238E27FC236}">
                <a16:creationId xmlns:a16="http://schemas.microsoft.com/office/drawing/2014/main" id="{0AECC2B8-1710-7773-78CA-D7C643001EF1}"/>
              </a:ext>
            </a:extLst>
          </p:cNvPr>
          <p:cNvSpPr/>
          <p:nvPr/>
        </p:nvSpPr>
        <p:spPr>
          <a:xfrm>
            <a:off x="2145614" y="1079818"/>
            <a:ext cx="1080000" cy="1080000"/>
          </a:xfrm>
          <a:prstGeom prst="ellipse">
            <a:avLst/>
          </a:prstGeom>
          <a:gradFill flip="none" rotWithShape="1">
            <a:gsLst>
              <a:gs pos="18000">
                <a:srgbClr val="92D050"/>
              </a:gs>
              <a:gs pos="39000">
                <a:schemeClr val="bg1">
                  <a:alpha val="50000"/>
                  <a:lumMod val="100000"/>
                </a:schemeClr>
              </a:gs>
              <a:gs pos="69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edestrian">
            <a:extLst>
              <a:ext uri="{FF2B5EF4-FFF2-40B4-BE49-F238E27FC236}">
                <a16:creationId xmlns:a16="http://schemas.microsoft.com/office/drawing/2014/main" id="{F1C1ACA5-7E60-8D98-C1CD-D19606EDC69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30" b="99559" l="9804" r="88889">
                        <a14:foregroundMark x1="24837" y1="18062" x2="23529" y2="18943"/>
                        <a14:foregroundMark x1="32680" y1="18062" x2="33333" y2="18062"/>
                        <a14:foregroundMark x1="35948" y1="18062" x2="32680" y2="11013"/>
                        <a14:foregroundMark x1="32680" y1="14097" x2="37908" y2="11454"/>
                        <a14:foregroundMark x1="41830" y1="18943" x2="44444" y2="13656"/>
                        <a14:foregroundMark x1="32680" y1="11013" x2="39869" y2="17181"/>
                        <a14:foregroundMark x1="32026" y1="9692" x2="32026" y2="7930"/>
                        <a14:foregroundMark x1="23529" y1="17181" x2="39869" y2="18943"/>
                        <a14:foregroundMark x1="31373" y1="21145" x2="31373" y2="21145"/>
                        <a14:foregroundMark x1="31373" y1="21145" x2="31373" y2="21145"/>
                        <a14:foregroundMark x1="29412" y1="15859" x2="28105" y2="14537"/>
                        <a14:foregroundMark x1="34641" y1="10132" x2="47712" y2="14537"/>
                        <a14:foregroundMark x1="48366" y1="90308" x2="47059" y2="90749"/>
                        <a14:foregroundMark x1="35294" y1="85463" x2="34641" y2="84141"/>
                        <a14:foregroundMark x1="26144" y1="85903" x2="28758" y2="85022"/>
                        <a14:foregroundMark x1="31373" y1="99559" x2="31373" y2="9955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6000" contras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8628" y="1374078"/>
            <a:ext cx="361315" cy="506889"/>
          </a:xfrm>
          <a:prstGeom prst="rect">
            <a:avLst/>
          </a:prstGeom>
        </p:spPr>
      </p:pic>
      <p:sp>
        <p:nvSpPr>
          <p:cNvPr id="40" name="A1 Awareness">
            <a:extLst>
              <a:ext uri="{FF2B5EF4-FFF2-40B4-BE49-F238E27FC236}">
                <a16:creationId xmlns:a16="http://schemas.microsoft.com/office/drawing/2014/main" id="{3AB615CB-649F-9871-F8B9-97B82DB20F98}"/>
              </a:ext>
            </a:extLst>
          </p:cNvPr>
          <p:cNvSpPr/>
          <p:nvPr/>
        </p:nvSpPr>
        <p:spPr>
          <a:xfrm>
            <a:off x="221292" y="2203523"/>
            <a:ext cx="2201342" cy="43750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LO –&gt; A1 Awareness</a:t>
            </a:r>
          </a:p>
        </p:txBody>
      </p:sp>
      <p:sp>
        <p:nvSpPr>
          <p:cNvPr id="28" name="A2 Alert">
            <a:extLst>
              <a:ext uri="{FF2B5EF4-FFF2-40B4-BE49-F238E27FC236}">
                <a16:creationId xmlns:a16="http://schemas.microsoft.com/office/drawing/2014/main" id="{A6BB5849-DDF9-2887-AC39-086E677CE977}"/>
              </a:ext>
            </a:extLst>
          </p:cNvPr>
          <p:cNvSpPr/>
          <p:nvPr/>
        </p:nvSpPr>
        <p:spPr>
          <a:xfrm>
            <a:off x="215127" y="2203387"/>
            <a:ext cx="2201342" cy="43750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LO –&gt; A2 Alert</a:t>
            </a:r>
          </a:p>
        </p:txBody>
      </p:sp>
      <p:sp>
        <p:nvSpPr>
          <p:cNvPr id="43" name="A3 Alarm">
            <a:extLst>
              <a:ext uri="{FF2B5EF4-FFF2-40B4-BE49-F238E27FC236}">
                <a16:creationId xmlns:a16="http://schemas.microsoft.com/office/drawing/2014/main" id="{F3E829CA-7B97-7569-3712-8A9C08ED6D55}"/>
              </a:ext>
            </a:extLst>
          </p:cNvPr>
          <p:cNvSpPr/>
          <p:nvPr/>
        </p:nvSpPr>
        <p:spPr>
          <a:xfrm>
            <a:off x="221984" y="2209441"/>
            <a:ext cx="2201342" cy="43750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LO –&gt; A3 Alarm</a:t>
            </a:r>
          </a:p>
        </p:txBody>
      </p:sp>
      <p:sp>
        <p:nvSpPr>
          <p:cNvPr id="47" name="TB A1 Actions">
            <a:extLst>
              <a:ext uri="{FF2B5EF4-FFF2-40B4-BE49-F238E27FC236}">
                <a16:creationId xmlns:a16="http://schemas.microsoft.com/office/drawing/2014/main" id="{C0EEB25D-7C97-EDC7-6971-29FE34E7CB14}"/>
              </a:ext>
            </a:extLst>
          </p:cNvPr>
          <p:cNvSpPr txBox="1"/>
          <p:nvPr/>
        </p:nvSpPr>
        <p:spPr>
          <a:xfrm>
            <a:off x="221292" y="2712837"/>
            <a:ext cx="570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is stationary, in a Safe State, with an operator in the cab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Pedestrian approaches the LO to typical A3 Alarm distance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receives A1 Awareness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Operator is unaware of Pedestrian and intends to move LO vehicle</a:t>
            </a:r>
          </a:p>
        </p:txBody>
      </p:sp>
      <p:sp>
        <p:nvSpPr>
          <p:cNvPr id="15" name="Grey TB A1 Actions">
            <a:extLst>
              <a:ext uri="{FF2B5EF4-FFF2-40B4-BE49-F238E27FC236}">
                <a16:creationId xmlns:a16="http://schemas.microsoft.com/office/drawing/2014/main" id="{5FAF7325-10C3-D8C5-AD94-F0A8933A0313}"/>
              </a:ext>
            </a:extLst>
          </p:cNvPr>
          <p:cNvSpPr txBox="1"/>
          <p:nvPr/>
        </p:nvSpPr>
        <p:spPr>
          <a:xfrm>
            <a:off x="223365" y="2715307"/>
            <a:ext cx="570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is stationary, in a Safe State, with an operator in the cab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Pedestrian approaches the LO to typical A3 Alarm distance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receives A1 Awareness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Operator is unaware of Pedestrian and intends to move LO vehicle</a:t>
            </a:r>
          </a:p>
        </p:txBody>
      </p:sp>
      <p:sp>
        <p:nvSpPr>
          <p:cNvPr id="48" name="TB A2 Actions">
            <a:extLst>
              <a:ext uri="{FF2B5EF4-FFF2-40B4-BE49-F238E27FC236}">
                <a16:creationId xmlns:a16="http://schemas.microsoft.com/office/drawing/2014/main" id="{2BDDDF5C-CBE3-AFC4-5D52-666157EA9C2D}"/>
              </a:ext>
            </a:extLst>
          </p:cNvPr>
          <p:cNvSpPr txBox="1"/>
          <p:nvPr/>
        </p:nvSpPr>
        <p:spPr>
          <a:xfrm>
            <a:off x="221984" y="3745962"/>
            <a:ext cx="5702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Operator disables Safe State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Operator immediately receives A3 Alarm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rey TB A2 Actions">
            <a:extLst>
              <a:ext uri="{FF2B5EF4-FFF2-40B4-BE49-F238E27FC236}">
                <a16:creationId xmlns:a16="http://schemas.microsoft.com/office/drawing/2014/main" id="{5DA2AC23-05FD-14BA-65FE-2371FB40F446}"/>
              </a:ext>
            </a:extLst>
          </p:cNvPr>
          <p:cNvSpPr txBox="1"/>
          <p:nvPr/>
        </p:nvSpPr>
        <p:spPr>
          <a:xfrm>
            <a:off x="222617" y="3745962"/>
            <a:ext cx="5702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Operator disables Safe State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Operator immediately receives A3 Alarm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B Common Variations">
            <a:extLst>
              <a:ext uri="{FF2B5EF4-FFF2-40B4-BE49-F238E27FC236}">
                <a16:creationId xmlns:a16="http://schemas.microsoft.com/office/drawing/2014/main" id="{D093AF99-D266-8AFD-D778-3342FE143CE6}"/>
              </a:ext>
            </a:extLst>
          </p:cNvPr>
          <p:cNvSpPr txBox="1"/>
          <p:nvPr/>
        </p:nvSpPr>
        <p:spPr>
          <a:xfrm>
            <a:off x="215127" y="5428557"/>
            <a:ext cx="419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u="sng" dirty="0"/>
              <a:t>Common Variations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LO at Go-Line with other LO Drivers in Proximity</a:t>
            </a:r>
          </a:p>
        </p:txBody>
      </p:sp>
      <p:sp>
        <p:nvSpPr>
          <p:cNvPr id="9" name="Box Start Animation">
            <a:extLst>
              <a:ext uri="{FF2B5EF4-FFF2-40B4-BE49-F238E27FC236}">
                <a16:creationId xmlns:a16="http://schemas.microsoft.com/office/drawing/2014/main" id="{81EEE1FA-EC36-8B72-92A2-83AB553C46BA}"/>
              </a:ext>
            </a:extLst>
          </p:cNvPr>
          <p:cNvSpPr txBox="1"/>
          <p:nvPr/>
        </p:nvSpPr>
        <p:spPr>
          <a:xfrm>
            <a:off x="10135110" y="2206931"/>
            <a:ext cx="193208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/>
              <a:t>START ANIMATION</a:t>
            </a:r>
          </a:p>
        </p:txBody>
      </p:sp>
      <p:sp>
        <p:nvSpPr>
          <p:cNvPr id="10" name="Box Animating">
            <a:extLst>
              <a:ext uri="{FF2B5EF4-FFF2-40B4-BE49-F238E27FC236}">
                <a16:creationId xmlns:a16="http://schemas.microsoft.com/office/drawing/2014/main" id="{D33BB970-7DAD-285B-6694-2AAB9B8686F4}"/>
              </a:ext>
            </a:extLst>
          </p:cNvPr>
          <p:cNvSpPr txBox="1"/>
          <p:nvPr/>
        </p:nvSpPr>
        <p:spPr>
          <a:xfrm>
            <a:off x="10135651" y="2203595"/>
            <a:ext cx="1932081" cy="36933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/>
              <a:t>ANIMATING</a:t>
            </a:r>
          </a:p>
        </p:txBody>
      </p:sp>
      <p:sp>
        <p:nvSpPr>
          <p:cNvPr id="11" name="Box Finished Animation">
            <a:extLst>
              <a:ext uri="{FF2B5EF4-FFF2-40B4-BE49-F238E27FC236}">
                <a16:creationId xmlns:a16="http://schemas.microsoft.com/office/drawing/2014/main" id="{7226B778-85DA-44A5-FB64-3A3E9D4820EF}"/>
              </a:ext>
            </a:extLst>
          </p:cNvPr>
          <p:cNvSpPr txBox="1"/>
          <p:nvPr/>
        </p:nvSpPr>
        <p:spPr>
          <a:xfrm>
            <a:off x="10141006" y="2203534"/>
            <a:ext cx="1932081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/>
              <a:t>FINISHED</a:t>
            </a:r>
          </a:p>
        </p:txBody>
      </p:sp>
      <p:sp>
        <p:nvSpPr>
          <p:cNvPr id="29" name="Box Click Again">
            <a:extLst>
              <a:ext uri="{FF2B5EF4-FFF2-40B4-BE49-F238E27FC236}">
                <a16:creationId xmlns:a16="http://schemas.microsoft.com/office/drawing/2014/main" id="{BCF015AF-8E38-8DD3-D0BF-991F7F6FD143}"/>
              </a:ext>
            </a:extLst>
          </p:cNvPr>
          <p:cNvSpPr txBox="1"/>
          <p:nvPr/>
        </p:nvSpPr>
        <p:spPr>
          <a:xfrm>
            <a:off x="10147634" y="2210162"/>
            <a:ext cx="1932081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/>
              <a:t>CLICK AGAIN</a:t>
            </a:r>
          </a:p>
        </p:txBody>
      </p:sp>
      <p:sp>
        <p:nvSpPr>
          <p:cNvPr id="24" name="x A3 Envelope">
            <a:extLst>
              <a:ext uri="{FF2B5EF4-FFF2-40B4-BE49-F238E27FC236}">
                <a16:creationId xmlns:a16="http://schemas.microsoft.com/office/drawing/2014/main" id="{437C7AAF-93BE-F06B-8A5A-9ABB3255765D}"/>
              </a:ext>
            </a:extLst>
          </p:cNvPr>
          <p:cNvSpPr/>
          <p:nvPr/>
        </p:nvSpPr>
        <p:spPr>
          <a:xfrm>
            <a:off x="8623282" y="1185956"/>
            <a:ext cx="3224822" cy="878477"/>
          </a:xfrm>
          <a:custGeom>
            <a:avLst/>
            <a:gdLst>
              <a:gd name="connsiteX0" fmla="*/ 1838922 w 3224822"/>
              <a:gd name="connsiteY0" fmla="*/ 0 h 878477"/>
              <a:gd name="connsiteX1" fmla="*/ 3224822 w 3224822"/>
              <a:gd name="connsiteY1" fmla="*/ 437467 h 878477"/>
              <a:gd name="connsiteX2" fmla="*/ 1838922 w 3224822"/>
              <a:gd name="connsiteY2" fmla="*/ 874934 h 878477"/>
              <a:gd name="connsiteX3" fmla="*/ 1559615 w 3224822"/>
              <a:gd name="connsiteY3" fmla="*/ 866046 h 878477"/>
              <a:gd name="connsiteX4" fmla="*/ 1369912 w 3224822"/>
              <a:gd name="connsiteY4" fmla="*/ 847458 h 878477"/>
              <a:gd name="connsiteX5" fmla="*/ 1206295 w 3224822"/>
              <a:gd name="connsiteY5" fmla="*/ 869589 h 878477"/>
              <a:gd name="connsiteX6" fmla="*/ 1003962 w 3224822"/>
              <a:gd name="connsiteY6" fmla="*/ 878477 h 878477"/>
              <a:gd name="connsiteX7" fmla="*/ 0 w 3224822"/>
              <a:gd name="connsiteY7" fmla="*/ 441010 h 878477"/>
              <a:gd name="connsiteX8" fmla="*/ 1003962 w 3224822"/>
              <a:gd name="connsiteY8" fmla="*/ 3543 h 878477"/>
              <a:gd name="connsiteX9" fmla="*/ 1206295 w 3224822"/>
              <a:gd name="connsiteY9" fmla="*/ 12431 h 878477"/>
              <a:gd name="connsiteX10" fmla="*/ 1339532 w 3224822"/>
              <a:gd name="connsiteY10" fmla="*/ 30453 h 878477"/>
              <a:gd name="connsiteX11" fmla="*/ 1559615 w 3224822"/>
              <a:gd name="connsiteY11" fmla="*/ 8888 h 878477"/>
              <a:gd name="connsiteX12" fmla="*/ 1838922 w 3224822"/>
              <a:gd name="connsiteY12" fmla="*/ 0 h 87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4822" h="878477">
                <a:moveTo>
                  <a:pt x="1838922" y="0"/>
                </a:moveTo>
                <a:cubicBezTo>
                  <a:pt x="2604333" y="0"/>
                  <a:pt x="3224822" y="195861"/>
                  <a:pt x="3224822" y="437467"/>
                </a:cubicBezTo>
                <a:cubicBezTo>
                  <a:pt x="3224822" y="679073"/>
                  <a:pt x="2604333" y="874934"/>
                  <a:pt x="1838922" y="874934"/>
                </a:cubicBezTo>
                <a:cubicBezTo>
                  <a:pt x="1743246" y="874934"/>
                  <a:pt x="1649834" y="871874"/>
                  <a:pt x="1559615" y="866046"/>
                </a:cubicBezTo>
                <a:lnTo>
                  <a:pt x="1369912" y="847458"/>
                </a:lnTo>
                <a:lnTo>
                  <a:pt x="1206295" y="869589"/>
                </a:lnTo>
                <a:cubicBezTo>
                  <a:pt x="1140940" y="875417"/>
                  <a:pt x="1073271" y="878477"/>
                  <a:pt x="1003962" y="878477"/>
                </a:cubicBezTo>
                <a:cubicBezTo>
                  <a:pt x="449489" y="878477"/>
                  <a:pt x="0" y="682616"/>
                  <a:pt x="0" y="441010"/>
                </a:cubicBezTo>
                <a:cubicBezTo>
                  <a:pt x="0" y="199404"/>
                  <a:pt x="449489" y="3543"/>
                  <a:pt x="1003962" y="3543"/>
                </a:cubicBezTo>
                <a:cubicBezTo>
                  <a:pt x="1073271" y="3543"/>
                  <a:pt x="1140940" y="6603"/>
                  <a:pt x="1206295" y="12431"/>
                </a:cubicBezTo>
                <a:lnTo>
                  <a:pt x="1339532" y="30453"/>
                </a:lnTo>
                <a:lnTo>
                  <a:pt x="1559615" y="8888"/>
                </a:lnTo>
                <a:cubicBezTo>
                  <a:pt x="1649834" y="3060"/>
                  <a:pt x="1743246" y="0"/>
                  <a:pt x="1838922" y="0"/>
                </a:cubicBezTo>
                <a:close/>
              </a:path>
            </a:pathLst>
          </a:cu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sp>
        <p:nvSpPr>
          <p:cNvPr id="27" name="x A2 Static Envelope">
            <a:extLst>
              <a:ext uri="{FF2B5EF4-FFF2-40B4-BE49-F238E27FC236}">
                <a16:creationId xmlns:a16="http://schemas.microsoft.com/office/drawing/2014/main" id="{6D749238-E1B9-6B5E-5E7A-3936369313A2}"/>
              </a:ext>
            </a:extLst>
          </p:cNvPr>
          <p:cNvSpPr/>
          <p:nvPr/>
        </p:nvSpPr>
        <p:spPr>
          <a:xfrm>
            <a:off x="8337681" y="1071248"/>
            <a:ext cx="3736554" cy="1120320"/>
          </a:xfrm>
          <a:custGeom>
            <a:avLst/>
            <a:gdLst>
              <a:gd name="connsiteX0" fmla="*/ 2131150 w 3736554"/>
              <a:gd name="connsiteY0" fmla="*/ 121335 h 1120320"/>
              <a:gd name="connsiteX1" fmla="*/ 1851843 w 3736554"/>
              <a:gd name="connsiteY1" fmla="*/ 130223 h 1120320"/>
              <a:gd name="connsiteX2" fmla="*/ 1631760 w 3736554"/>
              <a:gd name="connsiteY2" fmla="*/ 151788 h 1120320"/>
              <a:gd name="connsiteX3" fmla="*/ 1498523 w 3736554"/>
              <a:gd name="connsiteY3" fmla="*/ 133766 h 1120320"/>
              <a:gd name="connsiteX4" fmla="*/ 1296190 w 3736554"/>
              <a:gd name="connsiteY4" fmla="*/ 124878 h 1120320"/>
              <a:gd name="connsiteX5" fmla="*/ 292228 w 3736554"/>
              <a:gd name="connsiteY5" fmla="*/ 562345 h 1120320"/>
              <a:gd name="connsiteX6" fmla="*/ 1296190 w 3736554"/>
              <a:gd name="connsiteY6" fmla="*/ 999812 h 1120320"/>
              <a:gd name="connsiteX7" fmla="*/ 1498523 w 3736554"/>
              <a:gd name="connsiteY7" fmla="*/ 990924 h 1120320"/>
              <a:gd name="connsiteX8" fmla="*/ 1662140 w 3736554"/>
              <a:gd name="connsiteY8" fmla="*/ 968793 h 1120320"/>
              <a:gd name="connsiteX9" fmla="*/ 1851843 w 3736554"/>
              <a:gd name="connsiteY9" fmla="*/ 987381 h 1120320"/>
              <a:gd name="connsiteX10" fmla="*/ 2131150 w 3736554"/>
              <a:gd name="connsiteY10" fmla="*/ 996269 h 1120320"/>
              <a:gd name="connsiteX11" fmla="*/ 3517050 w 3736554"/>
              <a:gd name="connsiteY11" fmla="*/ 558802 h 1120320"/>
              <a:gd name="connsiteX12" fmla="*/ 2131150 w 3736554"/>
              <a:gd name="connsiteY12" fmla="*/ 121335 h 1120320"/>
              <a:gd name="connsiteX13" fmla="*/ 1868277 w 3736554"/>
              <a:gd name="connsiteY13" fmla="*/ 0 h 1120320"/>
              <a:gd name="connsiteX14" fmla="*/ 3736554 w 3736554"/>
              <a:gd name="connsiteY14" fmla="*/ 560160 h 1120320"/>
              <a:gd name="connsiteX15" fmla="*/ 1868277 w 3736554"/>
              <a:gd name="connsiteY15" fmla="*/ 1120320 h 1120320"/>
              <a:gd name="connsiteX16" fmla="*/ 0 w 3736554"/>
              <a:gd name="connsiteY16" fmla="*/ 560160 h 1120320"/>
              <a:gd name="connsiteX17" fmla="*/ 1868277 w 3736554"/>
              <a:gd name="connsiteY17" fmla="*/ 0 h 11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36554" h="1120320">
                <a:moveTo>
                  <a:pt x="2131150" y="121335"/>
                </a:moveTo>
                <a:cubicBezTo>
                  <a:pt x="2035474" y="121335"/>
                  <a:pt x="1942062" y="124395"/>
                  <a:pt x="1851843" y="130223"/>
                </a:cubicBezTo>
                <a:lnTo>
                  <a:pt x="1631760" y="151788"/>
                </a:lnTo>
                <a:lnTo>
                  <a:pt x="1498523" y="133766"/>
                </a:lnTo>
                <a:cubicBezTo>
                  <a:pt x="1433168" y="127938"/>
                  <a:pt x="1365499" y="124878"/>
                  <a:pt x="1296190" y="124878"/>
                </a:cubicBezTo>
                <a:cubicBezTo>
                  <a:pt x="741717" y="124878"/>
                  <a:pt x="292228" y="320739"/>
                  <a:pt x="292228" y="562345"/>
                </a:cubicBezTo>
                <a:cubicBezTo>
                  <a:pt x="292228" y="803951"/>
                  <a:pt x="741717" y="999812"/>
                  <a:pt x="1296190" y="999812"/>
                </a:cubicBezTo>
                <a:cubicBezTo>
                  <a:pt x="1365499" y="999812"/>
                  <a:pt x="1433168" y="996752"/>
                  <a:pt x="1498523" y="990924"/>
                </a:cubicBezTo>
                <a:lnTo>
                  <a:pt x="1662140" y="968793"/>
                </a:lnTo>
                <a:lnTo>
                  <a:pt x="1851843" y="987381"/>
                </a:lnTo>
                <a:cubicBezTo>
                  <a:pt x="1942062" y="993209"/>
                  <a:pt x="2035474" y="996269"/>
                  <a:pt x="2131150" y="996269"/>
                </a:cubicBezTo>
                <a:cubicBezTo>
                  <a:pt x="2896561" y="996269"/>
                  <a:pt x="3517050" y="800408"/>
                  <a:pt x="3517050" y="558802"/>
                </a:cubicBezTo>
                <a:cubicBezTo>
                  <a:pt x="3517050" y="317196"/>
                  <a:pt x="2896561" y="121335"/>
                  <a:pt x="2131150" y="121335"/>
                </a:cubicBezTo>
                <a:close/>
                <a:moveTo>
                  <a:pt x="1868277" y="0"/>
                </a:moveTo>
                <a:cubicBezTo>
                  <a:pt x="2900098" y="0"/>
                  <a:pt x="3736554" y="250792"/>
                  <a:pt x="3736554" y="560160"/>
                </a:cubicBezTo>
                <a:cubicBezTo>
                  <a:pt x="3736554" y="869528"/>
                  <a:pt x="2900098" y="1120320"/>
                  <a:pt x="1868277" y="1120320"/>
                </a:cubicBezTo>
                <a:cubicBezTo>
                  <a:pt x="836456" y="1120320"/>
                  <a:pt x="0" y="869528"/>
                  <a:pt x="0" y="560160"/>
                </a:cubicBezTo>
                <a:cubicBezTo>
                  <a:pt x="0" y="250792"/>
                  <a:pt x="836456" y="0"/>
                  <a:pt x="186827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pic>
        <p:nvPicPr>
          <p:cNvPr id="21" name="x RO Safe" descr="Joy 22HD Hybrid Loader - Underground Hard Rock Mining - Australia | Komatsu  Mining Corp.">
            <a:extLst>
              <a:ext uri="{FF2B5EF4-FFF2-40B4-BE49-F238E27FC236}">
                <a16:creationId xmlns:a16="http://schemas.microsoft.com/office/drawing/2014/main" id="{D34CA2F1-C67A-41D1-A59A-32EFCB346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4" b="89679" l="4133" r="96267">
                        <a14:foregroundMark x1="90800" y1="69266" x2="98267" y2="63991"/>
                        <a14:foregroundMark x1="99452" y1="38499" x2="99600" y2="35321"/>
                        <a14:foregroundMark x1="98267" y1="63991" x2="98469" y2="59653"/>
                        <a14:foregroundMark x1="98546" y1="34996" x2="90667" y2="32569"/>
                        <a14:foregroundMark x1="99600" y1="35321" x2="98810" y2="35078"/>
                        <a14:foregroundMark x1="90667" y1="32569" x2="88133" y2="60321"/>
                        <a14:foregroundMark x1="88133" y1="60321" x2="90933" y2="70413"/>
                        <a14:foregroundMark x1="93333" y1="64908" x2="96133" y2="51606"/>
                        <a14:foregroundMark x1="96133" y1="51606" x2="96133" y2="36009"/>
                        <a14:foregroundMark x1="96133" y1="36009" x2="94533" y2="65826"/>
                        <a14:foregroundMark x1="94533" y1="65826" x2="96267" y2="67431"/>
                        <a14:foregroundMark x1="10400" y1="76147" x2="2133" y2="75917"/>
                        <a14:foregroundMark x1="2133" y1="75917" x2="1067" y2="32798"/>
                        <a14:foregroundMark x1="1067" y1="32798" x2="8933" y2="23853"/>
                        <a14:foregroundMark x1="8933" y1="23853" x2="9733" y2="71560"/>
                        <a14:foregroundMark x1="9733" y1="71560" x2="10800" y2="74312"/>
                        <a14:foregroundMark x1="6400" y1="73853" x2="4133" y2="34633"/>
                        <a14:foregroundMark x1="4133" y1="34633" x2="5200" y2="29587"/>
                        <a14:backgroundMark x1="99867" y1="61239" x2="99200" y2="37156"/>
                        <a14:backgroundMark x1="99733" y1="61927" x2="98933" y2="47706"/>
                        <a14:backgroundMark x1="98933" y1="47706" x2="99067" y2="59633"/>
                        <a14:backgroundMark x1="23733" y1="52294" x2="23200" y2="54587"/>
                        <a14:backgroundMark x1="24133" y1="46560" x2="23733" y2="46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68" t="-1" r="-12277" b="-1873"/>
          <a:stretch>
            <a:fillRect/>
          </a:stretch>
        </p:blipFill>
        <p:spPr bwMode="auto">
          <a:xfrm>
            <a:off x="8951677" y="945828"/>
            <a:ext cx="2771799" cy="13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x Pedestrian">
            <a:extLst>
              <a:ext uri="{FF2B5EF4-FFF2-40B4-BE49-F238E27FC236}">
                <a16:creationId xmlns:a16="http://schemas.microsoft.com/office/drawing/2014/main" id="{359E70EF-F69A-982D-CEAE-36A3B80EA49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30" b="99559" l="9804" r="88889">
                        <a14:foregroundMark x1="24837" y1="18062" x2="23529" y2="18943"/>
                        <a14:foregroundMark x1="32680" y1="18062" x2="33333" y2="18062"/>
                        <a14:foregroundMark x1="35948" y1="18062" x2="32680" y2="11013"/>
                        <a14:foregroundMark x1="32680" y1="14097" x2="37908" y2="11454"/>
                        <a14:foregroundMark x1="41830" y1="18943" x2="44444" y2="13656"/>
                        <a14:foregroundMark x1="32680" y1="11013" x2="39869" y2="17181"/>
                        <a14:foregroundMark x1="32026" y1="9692" x2="32026" y2="7930"/>
                        <a14:foregroundMark x1="23529" y1="17181" x2="39869" y2="18943"/>
                        <a14:foregroundMark x1="31373" y1="21145" x2="31373" y2="21145"/>
                        <a14:foregroundMark x1="31373" y1="21145" x2="31373" y2="21145"/>
                        <a14:foregroundMark x1="29412" y1="15859" x2="28105" y2="14537"/>
                        <a14:foregroundMark x1="34641" y1="10132" x2="47712" y2="14537"/>
                        <a14:foregroundMark x1="48366" y1="90308" x2="47059" y2="90749"/>
                        <a14:foregroundMark x1="35294" y1="85463" x2="34641" y2="84141"/>
                        <a14:foregroundMark x1="26144" y1="85903" x2="28758" y2="85022"/>
                        <a14:foregroundMark x1="31373" y1="99559" x2="31373" y2="9955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6000" contras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15234" y="1374078"/>
            <a:ext cx="361315" cy="506889"/>
          </a:xfrm>
          <a:prstGeom prst="rect">
            <a:avLst/>
          </a:prstGeom>
        </p:spPr>
      </p:pic>
      <p:sp>
        <p:nvSpPr>
          <p:cNvPr id="31" name="Operator Awareness">
            <a:extLst>
              <a:ext uri="{FF2B5EF4-FFF2-40B4-BE49-F238E27FC236}">
                <a16:creationId xmlns:a16="http://schemas.microsoft.com/office/drawing/2014/main" id="{DEE6F96A-E2E6-8F76-A4EA-F814F7C801A1}"/>
              </a:ext>
            </a:extLst>
          </p:cNvPr>
          <p:cNvSpPr/>
          <p:nvPr/>
        </p:nvSpPr>
        <p:spPr>
          <a:xfrm>
            <a:off x="4144397" y="1610224"/>
            <a:ext cx="2202673" cy="55689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00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/>
              <a:t>Operator is </a:t>
            </a:r>
            <a:r>
              <a:rPr lang="en-AU" sz="1200" u="sng" dirty="0"/>
              <a:t>unaware</a:t>
            </a:r>
            <a:r>
              <a:rPr lang="en-AU" sz="1200" dirty="0"/>
              <a:t> of Pedestrian</a:t>
            </a:r>
          </a:p>
        </p:txBody>
      </p:sp>
      <p:sp>
        <p:nvSpPr>
          <p:cNvPr id="4" name="x TB A1 Actions">
            <a:extLst>
              <a:ext uri="{FF2B5EF4-FFF2-40B4-BE49-F238E27FC236}">
                <a16:creationId xmlns:a16="http://schemas.microsoft.com/office/drawing/2014/main" id="{0771C0B1-AB7A-52B5-81D7-A22B1E9548A5}"/>
              </a:ext>
            </a:extLst>
          </p:cNvPr>
          <p:cNvSpPr txBox="1"/>
          <p:nvPr/>
        </p:nvSpPr>
        <p:spPr>
          <a:xfrm>
            <a:off x="6096000" y="2668029"/>
            <a:ext cx="5702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is stationary, in an Unsafe State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Pedestrian approaches the LO ignorant of Unsafe State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receives A1 Awareness </a:t>
            </a:r>
          </a:p>
        </p:txBody>
      </p:sp>
      <p:sp>
        <p:nvSpPr>
          <p:cNvPr id="6" name="x TB A2 Actions">
            <a:extLst>
              <a:ext uri="{FF2B5EF4-FFF2-40B4-BE49-F238E27FC236}">
                <a16:creationId xmlns:a16="http://schemas.microsoft.com/office/drawing/2014/main" id="{4AE48761-FDC4-E866-CAE4-ACD966AC3CA9}"/>
              </a:ext>
            </a:extLst>
          </p:cNvPr>
          <p:cNvSpPr txBox="1"/>
          <p:nvPr/>
        </p:nvSpPr>
        <p:spPr>
          <a:xfrm>
            <a:off x="6096000" y="3501795"/>
            <a:ext cx="570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Pedestrian continues approach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A2 Alert Triggered on entry of A2 Zone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Operator alerted to abnormal situation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x TB A3 Actions">
            <a:extLst>
              <a:ext uri="{FF2B5EF4-FFF2-40B4-BE49-F238E27FC236}">
                <a16:creationId xmlns:a16="http://schemas.microsoft.com/office/drawing/2014/main" id="{51C44827-D281-2BAC-9969-F54BB1342B21}"/>
              </a:ext>
            </a:extLst>
          </p:cNvPr>
          <p:cNvSpPr txBox="1"/>
          <p:nvPr/>
        </p:nvSpPr>
        <p:spPr>
          <a:xfrm>
            <a:off x="6087130" y="4375317"/>
            <a:ext cx="5702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Pedestrian continues to approach, ignorant of Unsafe State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A3 Alarm Triggered on entry of 2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Alarm notifies LO Operator of imminent threat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 trigger for L9 Control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afe State Conditions">
            <a:extLst>
              <a:ext uri="{FF2B5EF4-FFF2-40B4-BE49-F238E27FC236}">
                <a16:creationId xmlns:a16="http://schemas.microsoft.com/office/drawing/2014/main" id="{0486D719-6B16-F47C-31C4-BC0F02E1CFBF}"/>
              </a:ext>
            </a:extLst>
          </p:cNvPr>
          <p:cNvSpPr txBox="1"/>
          <p:nvPr/>
        </p:nvSpPr>
        <p:spPr>
          <a:xfrm>
            <a:off x="215127" y="4643482"/>
            <a:ext cx="419275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400" dirty="0"/>
              <a:t>Operator placing LO Vehicle in Safe State should silence A2 Alert and A3 Alarm.  A1 Awareness should always be available.</a:t>
            </a:r>
          </a:p>
        </p:txBody>
      </p:sp>
    </p:spTree>
    <p:extLst>
      <p:ext uri="{BB962C8B-B14F-4D97-AF65-F5344CB8AC3E}">
        <p14:creationId xmlns:p14="http://schemas.microsoft.com/office/powerpoint/2010/main" val="1952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93889E-18 1.48148E-6 L 0.0931 -0.0007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1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indefinite" fill="remove" grpId="2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mph" presetSubtype="0" repeatCount="indefinite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25E-6 1.48148E-6 L 0.10677 0.0004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10677 0.00046 L 0.1336 0.0004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6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2" grpId="0" animBg="1"/>
      <p:bldP spid="32" grpId="1" animBg="1"/>
      <p:bldP spid="32" grpId="2" animBg="1"/>
      <p:bldP spid="40" grpId="0" animBg="1"/>
      <p:bldP spid="40" grpId="1" animBg="1"/>
      <p:bldP spid="40" grpId="2" animBg="1"/>
      <p:bldP spid="40" grpId="3" animBg="1"/>
      <p:bldP spid="28" grpId="0" animBg="1"/>
      <p:bldP spid="28" grpId="1" animBg="1"/>
      <p:bldP spid="28" grpId="2" animBg="1"/>
      <p:bldP spid="43" grpId="0" animBg="1"/>
      <p:bldP spid="43" grpId="1" animBg="1"/>
      <p:bldP spid="43" grpId="2" animBg="1"/>
      <p:bldP spid="43" grpId="3" animBg="1"/>
      <p:bldP spid="43" grpId="4" animBg="1"/>
      <p:bldP spid="47" grpId="0"/>
      <p:bldP spid="15" grpId="0"/>
      <p:bldP spid="48" grpId="0"/>
      <p:bldP spid="48" grpId="1"/>
      <p:bldP spid="13" grpId="0"/>
      <p:bldP spid="50" grpId="0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29" grpId="0" animBg="1"/>
      <p:bldP spid="29" grpId="1" animBg="1"/>
      <p:bldP spid="29" grpId="2" animBg="1"/>
      <p:bldP spid="24" grpId="0" animBg="1"/>
      <p:bldP spid="24" grpId="1" animBg="1"/>
      <p:bldP spid="27" grpId="0" animBg="1"/>
      <p:bldP spid="27" grpId="1" animBg="1"/>
      <p:bldP spid="31" grpId="0" animBg="1"/>
      <p:bldP spid="31" grpId="1" animBg="1"/>
      <p:bldP spid="4" grpId="0"/>
      <p:bldP spid="6" grpId="0"/>
      <p:bldP spid="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30F84B-9F2A-9003-6F67-AF519584C809}"/>
              </a:ext>
            </a:extLst>
          </p:cNvPr>
          <p:cNvSpPr/>
          <p:nvPr/>
        </p:nvSpPr>
        <p:spPr>
          <a:xfrm>
            <a:off x="221293" y="105896"/>
            <a:ext cx="75155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" panose="00000500000000000000" pitchFamily="2" charset="0"/>
              </a:rPr>
              <a:t>Failure Mode 1 – False/Failed Trigger</a:t>
            </a:r>
          </a:p>
          <a:p>
            <a:r>
              <a:rPr lang="en-US" sz="2800" dirty="0">
                <a:solidFill>
                  <a:schemeClr val="accent2"/>
                </a:solidFill>
                <a:latin typeface="+mj-lt"/>
                <a:cs typeface="Poppins" panose="00000500000000000000" pitchFamily="2" charset="0"/>
              </a:rPr>
              <a:t>Occupants in vehicle and in close proximity</a:t>
            </a:r>
          </a:p>
        </p:txBody>
      </p:sp>
      <p:sp>
        <p:nvSpPr>
          <p:cNvPr id="20" name="No Detection">
            <a:extLst>
              <a:ext uri="{FF2B5EF4-FFF2-40B4-BE49-F238E27FC236}">
                <a16:creationId xmlns:a16="http://schemas.microsoft.com/office/drawing/2014/main" id="{022CEC59-0E44-6BE1-37AE-A7850612F1A5}"/>
              </a:ext>
            </a:extLst>
          </p:cNvPr>
          <p:cNvSpPr/>
          <p:nvPr/>
        </p:nvSpPr>
        <p:spPr>
          <a:xfrm>
            <a:off x="3776450" y="1049677"/>
            <a:ext cx="3469641" cy="1450848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Light Vehicle" descr="Silver Pick Truck Top View Isolated Stock Illustration 1604019403">
            <a:extLst>
              <a:ext uri="{FF2B5EF4-FFF2-40B4-BE49-F238E27FC236}">
                <a16:creationId xmlns:a16="http://schemas.microsoft.com/office/drawing/2014/main" id="{110645CE-03AA-FC69-E5D1-FAC6A0E09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0" b="85000" l="4902" r="90000">
                        <a14:foregroundMark x1="32941" y1="23571" x2="9020" y2="21786"/>
                        <a14:foregroundMark x1="9020" y1="21786" x2="7647" y2="65000"/>
                        <a14:foregroundMark x1="7647" y1="65000" x2="84706" y2="70714"/>
                        <a14:foregroundMark x1="84706" y1="70714" x2="90784" y2="29286"/>
                        <a14:foregroundMark x1="90784" y1="29286" x2="66667" y2="19286"/>
                        <a14:foregroundMark x1="66667" y1="19286" x2="14510" y2="21071"/>
                        <a14:foregroundMark x1="85882" y1="24286" x2="88431" y2="67500"/>
                        <a14:foregroundMark x1="88431" y1="67500" x2="90000" y2="28214"/>
                        <a14:foregroundMark x1="5490" y1="23571" x2="4902" y2="66786"/>
                        <a14:foregroundMark x1="4902" y1="66786" x2="6863" y2="25000"/>
                        <a14:foregroundMark x1="64706" y1="85000" x2="69412" y2="71786"/>
                        <a14:foregroundMark x1="67059" y1="15000" x2="68039" y2="1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3" t="12853" r="4937" b="16298"/>
          <a:stretch/>
        </p:blipFill>
        <p:spPr bwMode="auto">
          <a:xfrm>
            <a:off x="4133501" y="1273676"/>
            <a:ext cx="2664047" cy="10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elmet">
            <a:extLst>
              <a:ext uri="{FF2B5EF4-FFF2-40B4-BE49-F238E27FC236}">
                <a16:creationId xmlns:a16="http://schemas.microsoft.com/office/drawing/2014/main" id="{6C11053B-8909-3E21-480F-BE39401FC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05128" y="1463662"/>
            <a:ext cx="238024" cy="322153"/>
          </a:xfrm>
          <a:prstGeom prst="rect">
            <a:avLst/>
          </a:prstGeom>
        </p:spPr>
      </p:pic>
      <p:pic>
        <p:nvPicPr>
          <p:cNvPr id="10" name="Helmet">
            <a:extLst>
              <a:ext uri="{FF2B5EF4-FFF2-40B4-BE49-F238E27FC236}">
                <a16:creationId xmlns:a16="http://schemas.microsoft.com/office/drawing/2014/main" id="{F2E139A2-9E8E-ED0B-6D41-DA9271B22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05128" y="1749206"/>
            <a:ext cx="238024" cy="322153"/>
          </a:xfrm>
          <a:prstGeom prst="rect">
            <a:avLst/>
          </a:prstGeom>
        </p:spPr>
      </p:pic>
      <p:pic>
        <p:nvPicPr>
          <p:cNvPr id="11" name="Helmet">
            <a:extLst>
              <a:ext uri="{FF2B5EF4-FFF2-40B4-BE49-F238E27FC236}">
                <a16:creationId xmlns:a16="http://schemas.microsoft.com/office/drawing/2014/main" id="{B35CC6EC-DEC0-7E36-AB59-0D63F3834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297458" y="1749206"/>
            <a:ext cx="238024" cy="322153"/>
          </a:xfrm>
          <a:prstGeom prst="rect">
            <a:avLst/>
          </a:prstGeom>
        </p:spPr>
      </p:pic>
      <p:pic>
        <p:nvPicPr>
          <p:cNvPr id="12" name="Helmet">
            <a:extLst>
              <a:ext uri="{FF2B5EF4-FFF2-40B4-BE49-F238E27FC236}">
                <a16:creationId xmlns:a16="http://schemas.microsoft.com/office/drawing/2014/main" id="{110C64CC-93B7-41F7-3954-3BCA3CC65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297458" y="1463662"/>
            <a:ext cx="238024" cy="322153"/>
          </a:xfrm>
          <a:prstGeom prst="rect">
            <a:avLst/>
          </a:prstGeom>
        </p:spPr>
      </p:pic>
      <p:sp>
        <p:nvSpPr>
          <p:cNvPr id="21" name="False Detection">
            <a:extLst>
              <a:ext uri="{FF2B5EF4-FFF2-40B4-BE49-F238E27FC236}">
                <a16:creationId xmlns:a16="http://schemas.microsoft.com/office/drawing/2014/main" id="{87CD059B-1493-9B9C-CAB3-DD64A102A06E}"/>
              </a:ext>
            </a:extLst>
          </p:cNvPr>
          <p:cNvSpPr/>
          <p:nvPr/>
        </p:nvSpPr>
        <p:spPr>
          <a:xfrm>
            <a:off x="221293" y="1049677"/>
            <a:ext cx="3469641" cy="1450848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2" name="Light Vehicle" descr="Silver Pick Truck Top View Isolated Stock Illustration 1604019403">
            <a:extLst>
              <a:ext uri="{FF2B5EF4-FFF2-40B4-BE49-F238E27FC236}">
                <a16:creationId xmlns:a16="http://schemas.microsoft.com/office/drawing/2014/main" id="{4ED42100-B3B0-E199-E3B8-884D9C465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0" b="85000" l="4902" r="90000">
                        <a14:foregroundMark x1="32941" y1="23571" x2="9020" y2="21786"/>
                        <a14:foregroundMark x1="9020" y1="21786" x2="7647" y2="65000"/>
                        <a14:foregroundMark x1="7647" y1="65000" x2="84706" y2="70714"/>
                        <a14:foregroundMark x1="84706" y1="70714" x2="90784" y2="29286"/>
                        <a14:foregroundMark x1="90784" y1="29286" x2="66667" y2="19286"/>
                        <a14:foregroundMark x1="66667" y1="19286" x2="14510" y2="21071"/>
                        <a14:foregroundMark x1="85882" y1="24286" x2="88431" y2="67500"/>
                        <a14:foregroundMark x1="88431" y1="67500" x2="90000" y2="28214"/>
                        <a14:foregroundMark x1="5490" y1="23571" x2="4902" y2="66786"/>
                        <a14:foregroundMark x1="4902" y1="66786" x2="6863" y2="25000"/>
                        <a14:foregroundMark x1="64706" y1="85000" x2="69412" y2="71786"/>
                        <a14:foregroundMark x1="67059" y1="15000" x2="68039" y2="1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3" t="12853" r="4937" b="16298"/>
          <a:stretch/>
        </p:blipFill>
        <p:spPr bwMode="auto">
          <a:xfrm>
            <a:off x="584321" y="1284773"/>
            <a:ext cx="2664047" cy="10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Helmet">
            <a:extLst>
              <a:ext uri="{FF2B5EF4-FFF2-40B4-BE49-F238E27FC236}">
                <a16:creationId xmlns:a16="http://schemas.microsoft.com/office/drawing/2014/main" id="{207BBDCF-E7DD-1413-685D-F2D40C689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155948" y="1474759"/>
            <a:ext cx="238024" cy="322153"/>
          </a:xfrm>
          <a:prstGeom prst="rect">
            <a:avLst/>
          </a:prstGeom>
        </p:spPr>
      </p:pic>
      <p:pic>
        <p:nvPicPr>
          <p:cNvPr id="24" name="Helmet">
            <a:extLst>
              <a:ext uri="{FF2B5EF4-FFF2-40B4-BE49-F238E27FC236}">
                <a16:creationId xmlns:a16="http://schemas.microsoft.com/office/drawing/2014/main" id="{4D97AFBF-9EF4-9A28-A7B9-FC829CEDB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155948" y="1760303"/>
            <a:ext cx="238024" cy="322153"/>
          </a:xfrm>
          <a:prstGeom prst="rect">
            <a:avLst/>
          </a:prstGeom>
        </p:spPr>
      </p:pic>
      <p:pic>
        <p:nvPicPr>
          <p:cNvPr id="25" name="Helmet">
            <a:extLst>
              <a:ext uri="{FF2B5EF4-FFF2-40B4-BE49-F238E27FC236}">
                <a16:creationId xmlns:a16="http://schemas.microsoft.com/office/drawing/2014/main" id="{BBB5DD8B-D721-979A-38F8-1DEA3A1B2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748278" y="1760303"/>
            <a:ext cx="238024" cy="322153"/>
          </a:xfrm>
          <a:prstGeom prst="rect">
            <a:avLst/>
          </a:prstGeom>
        </p:spPr>
      </p:pic>
      <p:pic>
        <p:nvPicPr>
          <p:cNvPr id="26" name="Helmet">
            <a:extLst>
              <a:ext uri="{FF2B5EF4-FFF2-40B4-BE49-F238E27FC236}">
                <a16:creationId xmlns:a16="http://schemas.microsoft.com/office/drawing/2014/main" id="{26DBA34D-3513-B853-E1DB-70D327E3A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748278" y="1474759"/>
            <a:ext cx="238024" cy="322153"/>
          </a:xfrm>
          <a:prstGeom prst="rect">
            <a:avLst/>
          </a:prstGeom>
        </p:spPr>
      </p:pic>
      <p:sp>
        <p:nvSpPr>
          <p:cNvPr id="27" name="A3 Alarm">
            <a:extLst>
              <a:ext uri="{FF2B5EF4-FFF2-40B4-BE49-F238E27FC236}">
                <a16:creationId xmlns:a16="http://schemas.microsoft.com/office/drawing/2014/main" id="{88E4A163-487B-CE96-B8AB-9EA362455C38}"/>
              </a:ext>
            </a:extLst>
          </p:cNvPr>
          <p:cNvSpPr/>
          <p:nvPr/>
        </p:nvSpPr>
        <p:spPr>
          <a:xfrm>
            <a:off x="815673" y="2575876"/>
            <a:ext cx="2201342" cy="43750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A3 Alarm</a:t>
            </a:r>
          </a:p>
        </p:txBody>
      </p:sp>
      <p:sp>
        <p:nvSpPr>
          <p:cNvPr id="28" name="A3 Alarm">
            <a:extLst>
              <a:ext uri="{FF2B5EF4-FFF2-40B4-BE49-F238E27FC236}">
                <a16:creationId xmlns:a16="http://schemas.microsoft.com/office/drawing/2014/main" id="{3B3BA682-9879-D3C7-B88B-12A8D1EE0B26}"/>
              </a:ext>
            </a:extLst>
          </p:cNvPr>
          <p:cNvSpPr/>
          <p:nvPr/>
        </p:nvSpPr>
        <p:spPr>
          <a:xfrm>
            <a:off x="4476876" y="2575876"/>
            <a:ext cx="2201342" cy="43750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No Alarm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FE2E26-2B1C-1B4C-B960-EEBBB8F32756}"/>
              </a:ext>
            </a:extLst>
          </p:cNvPr>
          <p:cNvSpPr txBox="1"/>
          <p:nvPr/>
        </p:nvSpPr>
        <p:spPr>
          <a:xfrm>
            <a:off x="126612" y="2964817"/>
            <a:ext cx="399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Vehicles occupants causes system to trigger A3 alarm, believing there is a pedestrian outside the vehicle.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14241A-15AA-9468-7BDA-E9B7A901B691}"/>
              </a:ext>
            </a:extLst>
          </p:cNvPr>
          <p:cNvSpPr txBox="1"/>
          <p:nvPr/>
        </p:nvSpPr>
        <p:spPr>
          <a:xfrm>
            <a:off x="3918394" y="2961613"/>
            <a:ext cx="399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Pedestrian outside the vehicle is detected as an occupant of the vehicle and therefore does not trigger alarm.</a:t>
            </a:r>
          </a:p>
        </p:txBody>
      </p:sp>
      <p:pic>
        <p:nvPicPr>
          <p:cNvPr id="4" name="RO Safe" descr="Joy 22HD Hybrid Loader - Underground Hard Rock Mining - Australia | Komatsu  Mining Corp.">
            <a:extLst>
              <a:ext uri="{FF2B5EF4-FFF2-40B4-BE49-F238E27FC236}">
                <a16:creationId xmlns:a16="http://schemas.microsoft.com/office/drawing/2014/main" id="{12B81CFF-669C-3875-1204-D05320828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04" b="89679" l="4133" r="96267">
                        <a14:foregroundMark x1="90800" y1="69266" x2="98267" y2="63991"/>
                        <a14:foregroundMark x1="99452" y1="38499" x2="99600" y2="35321"/>
                        <a14:foregroundMark x1="98267" y1="63991" x2="98469" y2="59653"/>
                        <a14:foregroundMark x1="98546" y1="34996" x2="90667" y2="32569"/>
                        <a14:foregroundMark x1="99600" y1="35321" x2="98810" y2="35078"/>
                        <a14:foregroundMark x1="90667" y1="32569" x2="88133" y2="60321"/>
                        <a14:foregroundMark x1="88133" y1="60321" x2="90933" y2="70413"/>
                        <a14:foregroundMark x1="93333" y1="64908" x2="96133" y2="51606"/>
                        <a14:foregroundMark x1="96133" y1="51606" x2="96133" y2="36009"/>
                        <a14:foregroundMark x1="96133" y1="36009" x2="94533" y2="65826"/>
                        <a14:foregroundMark x1="94533" y1="65826" x2="96267" y2="67431"/>
                        <a14:foregroundMark x1="10400" y1="76147" x2="2133" y2="75917"/>
                        <a14:foregroundMark x1="2133" y1="75917" x2="1067" y2="32798"/>
                        <a14:foregroundMark x1="1067" y1="32798" x2="8933" y2="23853"/>
                        <a14:foregroundMark x1="8933" y1="23853" x2="9733" y2="71560"/>
                        <a14:foregroundMark x1="9733" y1="71560" x2="10800" y2="74312"/>
                        <a14:foregroundMark x1="6400" y1="73853" x2="4133" y2="34633"/>
                        <a14:foregroundMark x1="4133" y1="34633" x2="5200" y2="29587"/>
                        <a14:backgroundMark x1="99867" y1="61239" x2="99200" y2="37156"/>
                        <a14:backgroundMark x1="99733" y1="61927" x2="98933" y2="47706"/>
                        <a14:backgroundMark x1="98933" y1="47706" x2="99067" y2="59633"/>
                        <a14:backgroundMark x1="23733" y1="52294" x2="23200" y2="54587"/>
                        <a14:backgroundMark x1="24133" y1="46560" x2="23733" y2="46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68" t="-1" r="-12277" b="-1873"/>
          <a:stretch>
            <a:fillRect/>
          </a:stretch>
        </p:blipFill>
        <p:spPr bwMode="auto">
          <a:xfrm rot="10800000">
            <a:off x="8938224" y="4637803"/>
            <a:ext cx="3437869" cy="168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edestrian">
            <a:extLst>
              <a:ext uri="{FF2B5EF4-FFF2-40B4-BE49-F238E27FC236}">
                <a16:creationId xmlns:a16="http://schemas.microsoft.com/office/drawing/2014/main" id="{71A007A7-8E2C-9848-92F7-0B2F0FCB48A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30" b="99559" l="9804" r="88889">
                        <a14:foregroundMark x1="24837" y1="18062" x2="23529" y2="18943"/>
                        <a14:foregroundMark x1="32680" y1="18062" x2="33333" y2="18062"/>
                        <a14:foregroundMark x1="35948" y1="18062" x2="32680" y2="11013"/>
                        <a14:foregroundMark x1="32680" y1="14097" x2="37908" y2="11454"/>
                        <a14:foregroundMark x1="41830" y1="18943" x2="44444" y2="13656"/>
                        <a14:foregroundMark x1="32680" y1="11013" x2="39869" y2="17181"/>
                        <a14:foregroundMark x1="32026" y1="9692" x2="32026" y2="7930"/>
                        <a14:foregroundMark x1="23529" y1="17181" x2="39869" y2="18943"/>
                        <a14:foregroundMark x1="31373" y1="21145" x2="31373" y2="21145"/>
                        <a14:foregroundMark x1="31373" y1="21145" x2="31373" y2="21145"/>
                        <a14:foregroundMark x1="29412" y1="15859" x2="28105" y2="14537"/>
                        <a14:foregroundMark x1="34641" y1="10132" x2="47712" y2="14537"/>
                        <a14:foregroundMark x1="48366" y1="90308" x2="47059" y2="90749"/>
                        <a14:foregroundMark x1="35294" y1="85463" x2="34641" y2="84141"/>
                        <a14:foregroundMark x1="26144" y1="85903" x2="28758" y2="85022"/>
                        <a14:foregroundMark x1="31373" y1="99559" x2="31373" y2="9955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6000" contras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 flipH="1">
            <a:off x="7348350" y="5674068"/>
            <a:ext cx="361315" cy="506889"/>
          </a:xfrm>
          <a:prstGeom prst="rect">
            <a:avLst/>
          </a:prstGeom>
        </p:spPr>
      </p:pic>
      <p:pic>
        <p:nvPicPr>
          <p:cNvPr id="13" name="Pedestrian">
            <a:extLst>
              <a:ext uri="{FF2B5EF4-FFF2-40B4-BE49-F238E27FC236}">
                <a16:creationId xmlns:a16="http://schemas.microsoft.com/office/drawing/2014/main" id="{96B37D4F-E79E-15BB-F5DF-3F20FF7B5E9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30" b="99559" l="9804" r="88889">
                        <a14:foregroundMark x1="24837" y1="18062" x2="23529" y2="18943"/>
                        <a14:foregroundMark x1="32680" y1="18062" x2="33333" y2="18062"/>
                        <a14:foregroundMark x1="35948" y1="18062" x2="32680" y2="11013"/>
                        <a14:foregroundMark x1="32680" y1="14097" x2="37908" y2="11454"/>
                        <a14:foregroundMark x1="41830" y1="18943" x2="44444" y2="13656"/>
                        <a14:foregroundMark x1="32680" y1="11013" x2="39869" y2="17181"/>
                        <a14:foregroundMark x1="32026" y1="9692" x2="32026" y2="7930"/>
                        <a14:foregroundMark x1="23529" y1="17181" x2="39869" y2="18943"/>
                        <a14:foregroundMark x1="31373" y1="21145" x2="31373" y2="21145"/>
                        <a14:foregroundMark x1="31373" y1="21145" x2="31373" y2="21145"/>
                        <a14:foregroundMark x1="29412" y1="15859" x2="28105" y2="14537"/>
                        <a14:foregroundMark x1="34641" y1="10132" x2="47712" y2="14537"/>
                        <a14:foregroundMark x1="48366" y1="90308" x2="47059" y2="90749"/>
                        <a14:foregroundMark x1="35294" y1="85463" x2="34641" y2="84141"/>
                        <a14:foregroundMark x1="26144" y1="85903" x2="28758" y2="85022"/>
                        <a14:foregroundMark x1="31373" y1="99559" x2="31373" y2="9955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6000" contras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89748" y="4851042"/>
            <a:ext cx="361315" cy="5068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0A631F-9B45-76FC-C511-A6A591C528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5835" y="5104487"/>
            <a:ext cx="2926206" cy="8245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3A0F5A-32FD-218C-2AE0-CF28C695D9F9}"/>
              </a:ext>
            </a:extLst>
          </p:cNvPr>
          <p:cNvSpPr txBox="1"/>
          <p:nvPr/>
        </p:nvSpPr>
        <p:spPr>
          <a:xfrm>
            <a:off x="6201073" y="6002730"/>
            <a:ext cx="594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Pedestrian under vehicle or in close proximity to the machine are not detected and therefore does not trigger alarm.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C703BFF-92CD-5561-405C-3BDAB5C1686E}"/>
              </a:ext>
            </a:extLst>
          </p:cNvPr>
          <p:cNvSpPr/>
          <p:nvPr/>
        </p:nvSpPr>
        <p:spPr>
          <a:xfrm rot="10800000">
            <a:off x="10851063" y="4851042"/>
            <a:ext cx="369651" cy="246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F2DBE44-0F49-8F57-01F5-B0904E654FEC}"/>
              </a:ext>
            </a:extLst>
          </p:cNvPr>
          <p:cNvSpPr/>
          <p:nvPr/>
        </p:nvSpPr>
        <p:spPr>
          <a:xfrm rot="10800000">
            <a:off x="7782870" y="5766913"/>
            <a:ext cx="369651" cy="246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8" name="RO Safe" descr="Joy 22HD Hybrid Loader - Underground Hard Rock Mining - Australia | Komatsu  Mining Corp.">
            <a:extLst>
              <a:ext uri="{FF2B5EF4-FFF2-40B4-BE49-F238E27FC236}">
                <a16:creationId xmlns:a16="http://schemas.microsoft.com/office/drawing/2014/main" id="{64EFBAED-AD41-293B-B101-881A9B7C6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7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04" b="89679" l="4133" r="96267">
                        <a14:foregroundMark x1="90800" y1="69266" x2="98267" y2="63991"/>
                        <a14:foregroundMark x1="99452" y1="38499" x2="99600" y2="35321"/>
                        <a14:foregroundMark x1="98267" y1="63991" x2="98469" y2="59653"/>
                        <a14:foregroundMark x1="98546" y1="34996" x2="90667" y2="32569"/>
                        <a14:foregroundMark x1="99600" y1="35321" x2="98810" y2="35078"/>
                        <a14:foregroundMark x1="90667" y1="32569" x2="88133" y2="60321"/>
                        <a14:foregroundMark x1="88133" y1="60321" x2="90933" y2="70413"/>
                        <a14:foregroundMark x1="93333" y1="64908" x2="96133" y2="51606"/>
                        <a14:foregroundMark x1="96133" y1="51606" x2="96133" y2="36009"/>
                        <a14:foregroundMark x1="96133" y1="36009" x2="94533" y2="65826"/>
                        <a14:foregroundMark x1="94533" y1="65826" x2="96267" y2="67431"/>
                        <a14:foregroundMark x1="10400" y1="76147" x2="2133" y2="75917"/>
                        <a14:foregroundMark x1="2133" y1="75917" x2="1067" y2="32798"/>
                        <a14:foregroundMark x1="1067" y1="32798" x2="8933" y2="23853"/>
                        <a14:foregroundMark x1="8933" y1="23853" x2="9733" y2="71560"/>
                        <a14:foregroundMark x1="9733" y1="71560" x2="10800" y2="74312"/>
                        <a14:foregroundMark x1="6400" y1="73853" x2="4133" y2="34633"/>
                        <a14:foregroundMark x1="4133" y1="34633" x2="5200" y2="29587"/>
                        <a14:backgroundMark x1="99867" y1="61239" x2="99200" y2="37156"/>
                        <a14:backgroundMark x1="99733" y1="61927" x2="98933" y2="47706"/>
                        <a14:backgroundMark x1="98933" y1="47706" x2="99067" y2="59633"/>
                        <a14:backgroundMark x1="23733" y1="52294" x2="23200" y2="54587"/>
                        <a14:backgroundMark x1="24133" y1="46560" x2="23733" y2="46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68" t="-1" r="-12277" b="-1873"/>
          <a:stretch>
            <a:fillRect/>
          </a:stretch>
        </p:blipFill>
        <p:spPr bwMode="auto">
          <a:xfrm rot="5400000">
            <a:off x="1559266" y="5163872"/>
            <a:ext cx="2131266" cy="104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RO Safe" descr="Joy 22HD Hybrid Loader - Underground Hard Rock Mining - Australia | Komatsu  Mining Corp.">
            <a:extLst>
              <a:ext uri="{FF2B5EF4-FFF2-40B4-BE49-F238E27FC236}">
                <a16:creationId xmlns:a16="http://schemas.microsoft.com/office/drawing/2014/main" id="{BF0FE3ED-8A59-2C6E-A77A-07EABDE6F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7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04" b="89679" l="4133" r="96267">
                        <a14:foregroundMark x1="90800" y1="69266" x2="98267" y2="63991"/>
                        <a14:foregroundMark x1="99452" y1="38499" x2="99600" y2="35321"/>
                        <a14:foregroundMark x1="98267" y1="63991" x2="98469" y2="59653"/>
                        <a14:foregroundMark x1="98546" y1="34996" x2="90667" y2="32569"/>
                        <a14:foregroundMark x1="99600" y1="35321" x2="98810" y2="35078"/>
                        <a14:foregroundMark x1="90667" y1="32569" x2="88133" y2="60321"/>
                        <a14:foregroundMark x1="88133" y1="60321" x2="90933" y2="70413"/>
                        <a14:foregroundMark x1="93333" y1="64908" x2="96133" y2="51606"/>
                        <a14:foregroundMark x1="96133" y1="51606" x2="96133" y2="36009"/>
                        <a14:foregroundMark x1="96133" y1="36009" x2="94533" y2="65826"/>
                        <a14:foregroundMark x1="94533" y1="65826" x2="96267" y2="67431"/>
                        <a14:foregroundMark x1="10400" y1="76147" x2="2133" y2="75917"/>
                        <a14:foregroundMark x1="2133" y1="75917" x2="1067" y2="32798"/>
                        <a14:foregroundMark x1="1067" y1="32798" x2="8933" y2="23853"/>
                        <a14:foregroundMark x1="8933" y1="23853" x2="9733" y2="71560"/>
                        <a14:foregroundMark x1="9733" y1="71560" x2="10800" y2="74312"/>
                        <a14:foregroundMark x1="6400" y1="73853" x2="4133" y2="34633"/>
                        <a14:foregroundMark x1="4133" y1="34633" x2="5200" y2="29587"/>
                        <a14:backgroundMark x1="99867" y1="61239" x2="99200" y2="37156"/>
                        <a14:backgroundMark x1="99733" y1="61927" x2="98933" y2="47706"/>
                        <a14:backgroundMark x1="98933" y1="47706" x2="99067" y2="59633"/>
                        <a14:backgroundMark x1="23733" y1="52294" x2="23200" y2="54587"/>
                        <a14:backgroundMark x1="24133" y1="46560" x2="23733" y2="46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68" t="-1" r="-12277" b="-1873"/>
          <a:stretch>
            <a:fillRect/>
          </a:stretch>
        </p:blipFill>
        <p:spPr bwMode="auto">
          <a:xfrm rot="5400000">
            <a:off x="809242" y="5163872"/>
            <a:ext cx="2131266" cy="104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RO Safe" descr="Joy 22HD Hybrid Loader - Underground Hard Rock Mining - Australia | Komatsu  Mining Corp.">
            <a:extLst>
              <a:ext uri="{FF2B5EF4-FFF2-40B4-BE49-F238E27FC236}">
                <a16:creationId xmlns:a16="http://schemas.microsoft.com/office/drawing/2014/main" id="{D708643E-FEFD-78E5-4B3B-066273566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7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04" b="89679" l="4133" r="96267">
                        <a14:foregroundMark x1="90800" y1="69266" x2="98267" y2="63991"/>
                        <a14:foregroundMark x1="99452" y1="38499" x2="99600" y2="35321"/>
                        <a14:foregroundMark x1="98267" y1="63991" x2="98469" y2="59653"/>
                        <a14:foregroundMark x1="98546" y1="34996" x2="90667" y2="32569"/>
                        <a14:foregroundMark x1="99600" y1="35321" x2="98810" y2="35078"/>
                        <a14:foregroundMark x1="90667" y1="32569" x2="88133" y2="60321"/>
                        <a14:foregroundMark x1="88133" y1="60321" x2="90933" y2="70413"/>
                        <a14:foregroundMark x1="93333" y1="64908" x2="96133" y2="51606"/>
                        <a14:foregroundMark x1="96133" y1="51606" x2="96133" y2="36009"/>
                        <a14:foregroundMark x1="96133" y1="36009" x2="94533" y2="65826"/>
                        <a14:foregroundMark x1="94533" y1="65826" x2="96267" y2="67431"/>
                        <a14:foregroundMark x1="10400" y1="76147" x2="2133" y2="75917"/>
                        <a14:foregroundMark x1="2133" y1="75917" x2="1067" y2="32798"/>
                        <a14:foregroundMark x1="1067" y1="32798" x2="8933" y2="23853"/>
                        <a14:foregroundMark x1="8933" y1="23853" x2="9733" y2="71560"/>
                        <a14:foregroundMark x1="9733" y1="71560" x2="10800" y2="74312"/>
                        <a14:foregroundMark x1="6400" y1="73853" x2="4133" y2="34633"/>
                        <a14:foregroundMark x1="4133" y1="34633" x2="5200" y2="29587"/>
                        <a14:backgroundMark x1="99867" y1="61239" x2="99200" y2="37156"/>
                        <a14:backgroundMark x1="99733" y1="61927" x2="98933" y2="47706"/>
                        <a14:backgroundMark x1="98933" y1="47706" x2="99067" y2="59633"/>
                        <a14:backgroundMark x1="23733" y1="52294" x2="23200" y2="54587"/>
                        <a14:backgroundMark x1="24133" y1="46560" x2="23733" y2="46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68" t="-1" r="-12277" b="-1873"/>
          <a:stretch>
            <a:fillRect/>
          </a:stretch>
        </p:blipFill>
        <p:spPr bwMode="auto">
          <a:xfrm rot="5400000">
            <a:off x="62249" y="5163872"/>
            <a:ext cx="2131266" cy="104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RO Safe" descr="Joy 22HD Hybrid Loader - Underground Hard Rock Mining - Australia | Komatsu  Mining Corp.">
            <a:extLst>
              <a:ext uri="{FF2B5EF4-FFF2-40B4-BE49-F238E27FC236}">
                <a16:creationId xmlns:a16="http://schemas.microsoft.com/office/drawing/2014/main" id="{C3024EF9-5BA0-2DE9-1A00-2FDCB229D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7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04" b="89679" l="4133" r="96267">
                        <a14:foregroundMark x1="90800" y1="69266" x2="98267" y2="63991"/>
                        <a14:foregroundMark x1="99452" y1="38499" x2="99600" y2="35321"/>
                        <a14:foregroundMark x1="98267" y1="63991" x2="98469" y2="59653"/>
                        <a14:foregroundMark x1="98546" y1="34996" x2="90667" y2="32569"/>
                        <a14:foregroundMark x1="99600" y1="35321" x2="98810" y2="35078"/>
                        <a14:foregroundMark x1="90667" y1="32569" x2="88133" y2="60321"/>
                        <a14:foregroundMark x1="88133" y1="60321" x2="90933" y2="70413"/>
                        <a14:foregroundMark x1="93333" y1="64908" x2="96133" y2="51606"/>
                        <a14:foregroundMark x1="96133" y1="51606" x2="96133" y2="36009"/>
                        <a14:foregroundMark x1="96133" y1="36009" x2="94533" y2="65826"/>
                        <a14:foregroundMark x1="94533" y1="65826" x2="96267" y2="67431"/>
                        <a14:foregroundMark x1="10400" y1="76147" x2="2133" y2="75917"/>
                        <a14:foregroundMark x1="2133" y1="75917" x2="1067" y2="32798"/>
                        <a14:foregroundMark x1="1067" y1="32798" x2="8933" y2="23853"/>
                        <a14:foregroundMark x1="8933" y1="23853" x2="9733" y2="71560"/>
                        <a14:foregroundMark x1="9733" y1="71560" x2="10800" y2="74312"/>
                        <a14:foregroundMark x1="6400" y1="73853" x2="4133" y2="34633"/>
                        <a14:foregroundMark x1="4133" y1="34633" x2="5200" y2="29587"/>
                        <a14:backgroundMark x1="99867" y1="61239" x2="99200" y2="37156"/>
                        <a14:backgroundMark x1="99733" y1="61927" x2="98933" y2="47706"/>
                        <a14:backgroundMark x1="98933" y1="47706" x2="99067" y2="59633"/>
                        <a14:backgroundMark x1="23733" y1="52294" x2="23200" y2="54587"/>
                        <a14:backgroundMark x1="24133" y1="46560" x2="23733" y2="46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68" t="-1" r="-12277" b="-1873"/>
          <a:stretch>
            <a:fillRect/>
          </a:stretch>
        </p:blipFill>
        <p:spPr bwMode="auto">
          <a:xfrm rot="5400000">
            <a:off x="-710142" y="5163872"/>
            <a:ext cx="2131266" cy="104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edestrian">
            <a:extLst>
              <a:ext uri="{FF2B5EF4-FFF2-40B4-BE49-F238E27FC236}">
                <a16:creationId xmlns:a16="http://schemas.microsoft.com/office/drawing/2014/main" id="{A9DCBB1C-B32A-708A-C109-B8363905698D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30" b="99559" l="9804" r="88889">
                        <a14:foregroundMark x1="24837" y1="18062" x2="23529" y2="18943"/>
                        <a14:foregroundMark x1="32680" y1="18062" x2="33333" y2="18062"/>
                        <a14:foregroundMark x1="35948" y1="18062" x2="32680" y2="11013"/>
                        <a14:foregroundMark x1="32680" y1="14097" x2="37908" y2="11454"/>
                        <a14:foregroundMark x1="41830" y1="18943" x2="44444" y2="13656"/>
                        <a14:foregroundMark x1="32680" y1="11013" x2="39869" y2="17181"/>
                        <a14:foregroundMark x1="32026" y1="9692" x2="32026" y2="7930"/>
                        <a14:foregroundMark x1="23529" y1="17181" x2="39869" y2="18943"/>
                        <a14:foregroundMark x1="31373" y1="21145" x2="31373" y2="21145"/>
                        <a14:foregroundMark x1="31373" y1="21145" x2="31373" y2="21145"/>
                        <a14:foregroundMark x1="29412" y1="15859" x2="28105" y2="14537"/>
                        <a14:foregroundMark x1="34641" y1="10132" x2="47712" y2="14537"/>
                        <a14:foregroundMark x1="48366" y1="90308" x2="47059" y2="90749"/>
                        <a14:foregroundMark x1="35294" y1="85463" x2="34641" y2="84141"/>
                        <a14:foregroundMark x1="26144" y1="85903" x2="28758" y2="85022"/>
                        <a14:foregroundMark x1="31373" y1="99559" x2="31373" y2="9955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6000" contras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6775" y="5492623"/>
            <a:ext cx="361315" cy="506889"/>
          </a:xfrm>
          <a:prstGeom prst="rect">
            <a:avLst/>
          </a:prstGeom>
        </p:spPr>
      </p:pic>
      <p:pic>
        <p:nvPicPr>
          <p:cNvPr id="34" name="Pedestrian">
            <a:extLst>
              <a:ext uri="{FF2B5EF4-FFF2-40B4-BE49-F238E27FC236}">
                <a16:creationId xmlns:a16="http://schemas.microsoft.com/office/drawing/2014/main" id="{58FC13BB-9F2F-FB74-AE8E-4B4381A375D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30" b="99559" l="9804" r="88889">
                        <a14:foregroundMark x1="24837" y1="18062" x2="23529" y2="18943"/>
                        <a14:foregroundMark x1="32680" y1="18062" x2="33333" y2="18062"/>
                        <a14:foregroundMark x1="35948" y1="18062" x2="32680" y2="11013"/>
                        <a14:foregroundMark x1="32680" y1="14097" x2="37908" y2="11454"/>
                        <a14:foregroundMark x1="41830" y1="18943" x2="44444" y2="13656"/>
                        <a14:foregroundMark x1="32680" y1="11013" x2="39869" y2="17181"/>
                        <a14:foregroundMark x1="32026" y1="9692" x2="32026" y2="7930"/>
                        <a14:foregroundMark x1="23529" y1="17181" x2="39869" y2="18943"/>
                        <a14:foregroundMark x1="31373" y1="21145" x2="31373" y2="21145"/>
                        <a14:foregroundMark x1="31373" y1="21145" x2="31373" y2="21145"/>
                        <a14:foregroundMark x1="29412" y1="15859" x2="28105" y2="14537"/>
                        <a14:foregroundMark x1="34641" y1="10132" x2="47712" y2="14537"/>
                        <a14:foregroundMark x1="48366" y1="90308" x2="47059" y2="90749"/>
                        <a14:foregroundMark x1="35294" y1="85463" x2="34641" y2="84141"/>
                        <a14:foregroundMark x1="26144" y1="85903" x2="28758" y2="85022"/>
                        <a14:foregroundMark x1="31373" y1="99559" x2="31373" y2="9955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6000" contras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030336" y="6061360"/>
            <a:ext cx="361315" cy="50688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C665D62-F339-780B-496D-395BBECBBDFC}"/>
              </a:ext>
            </a:extLst>
          </p:cNvPr>
          <p:cNvSpPr txBox="1"/>
          <p:nvPr/>
        </p:nvSpPr>
        <p:spPr>
          <a:xfrm>
            <a:off x="2914357" y="5368943"/>
            <a:ext cx="2530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/>
              <a:t>Example:</a:t>
            </a:r>
          </a:p>
          <a:p>
            <a:r>
              <a:rPr lang="en-AU" dirty="0"/>
              <a:t>Pedestrians performing inspections of machines at go line. </a:t>
            </a:r>
          </a:p>
        </p:txBody>
      </p:sp>
      <p:pic>
        <p:nvPicPr>
          <p:cNvPr id="36" name="Helmet">
            <a:extLst>
              <a:ext uri="{FF2B5EF4-FFF2-40B4-BE49-F238E27FC236}">
                <a16:creationId xmlns:a16="http://schemas.microsoft.com/office/drawing/2014/main" id="{80C5376F-9C09-3D38-4578-3F5015A27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96503" y="1065458"/>
            <a:ext cx="238024" cy="32215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36EEFDE-30EC-CFEA-912F-BC88B0968C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11274" y="582183"/>
            <a:ext cx="3757859" cy="258732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262CD86-D701-2A2F-4D9F-2F27B96B7E91}"/>
              </a:ext>
            </a:extLst>
          </p:cNvPr>
          <p:cNvSpPr txBox="1"/>
          <p:nvPr/>
        </p:nvSpPr>
        <p:spPr>
          <a:xfrm>
            <a:off x="7847486" y="3232705"/>
            <a:ext cx="4005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Consideration must be given for activities that involve pedestrians working in close proximity to machines.</a:t>
            </a:r>
          </a:p>
        </p:txBody>
      </p:sp>
    </p:spTree>
    <p:extLst>
      <p:ext uri="{BB962C8B-B14F-4D97-AF65-F5344CB8AC3E}">
        <p14:creationId xmlns:p14="http://schemas.microsoft.com/office/powerpoint/2010/main" val="34938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601E50-533A-F2DC-0668-34BBCC9BFE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4BCCD9-8B62-C54D-2DC7-FBAA20C781CE}"/>
              </a:ext>
            </a:extLst>
          </p:cNvPr>
          <p:cNvSpPr txBox="1">
            <a:spLocks/>
          </p:cNvSpPr>
          <p:nvPr/>
        </p:nvSpPr>
        <p:spPr>
          <a:xfrm>
            <a:off x="783973" y="2096876"/>
            <a:ext cx="4811282" cy="142904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000" b="1" kern="1200">
                <a:solidFill>
                  <a:schemeClr val="accent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 algn="l" rtl="0" fontAlgn="base">
              <a:lnSpc>
                <a:spcPct val="170000"/>
              </a:lnSpc>
            </a:pPr>
            <a:r>
              <a:rPr lang="en-US" b="1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End.</a:t>
            </a:r>
            <a:endParaRPr lang="en-US" sz="36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AAF6DA-0EB1-7D0E-A3D1-93D21D3B475F}"/>
              </a:ext>
            </a:extLst>
          </p:cNvPr>
          <p:cNvGrpSpPr/>
          <p:nvPr/>
        </p:nvGrpSpPr>
        <p:grpSpPr>
          <a:xfrm>
            <a:off x="7209552" y="3226368"/>
            <a:ext cx="2086850" cy="1070619"/>
            <a:chOff x="634579" y="2949820"/>
            <a:chExt cx="2086850" cy="1070619"/>
          </a:xfrm>
        </p:grpSpPr>
        <p:sp>
          <p:nvSpPr>
            <p:cNvPr id="4" name="Freeform 109">
              <a:extLst>
                <a:ext uri="{FF2B5EF4-FFF2-40B4-BE49-F238E27FC236}">
                  <a16:creationId xmlns:a16="http://schemas.microsoft.com/office/drawing/2014/main" id="{214E40E9-C191-0A63-797F-F6EBB7FAEA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580" y="3624439"/>
              <a:ext cx="396000" cy="396000"/>
            </a:xfrm>
            <a:custGeom>
              <a:avLst/>
              <a:gdLst>
                <a:gd name="T0" fmla="*/ 116824 w 634"/>
                <a:gd name="T1" fmla="*/ 0 h 634"/>
                <a:gd name="T2" fmla="*/ 116824 w 634"/>
                <a:gd name="T3" fmla="*/ 228239 h 634"/>
                <a:gd name="T4" fmla="*/ 116824 w 634"/>
                <a:gd name="T5" fmla="*/ 0 h 634"/>
                <a:gd name="T6" fmla="*/ 196509 w 634"/>
                <a:gd name="T7" fmla="*/ 58412 h 634"/>
                <a:gd name="T8" fmla="*/ 159371 w 634"/>
                <a:gd name="T9" fmla="*/ 106007 h 634"/>
                <a:gd name="T10" fmla="*/ 196509 w 634"/>
                <a:gd name="T11" fmla="*/ 58412 h 634"/>
                <a:gd name="T12" fmla="*/ 186053 w 634"/>
                <a:gd name="T13" fmla="*/ 47956 h 634"/>
                <a:gd name="T14" fmla="*/ 138097 w 634"/>
                <a:gd name="T15" fmla="*/ 21274 h 634"/>
                <a:gd name="T16" fmla="*/ 85094 w 634"/>
                <a:gd name="T17" fmla="*/ 106007 h 634"/>
                <a:gd name="T18" fmla="*/ 90503 w 634"/>
                <a:gd name="T19" fmla="*/ 69229 h 634"/>
                <a:gd name="T20" fmla="*/ 138097 w 634"/>
                <a:gd name="T21" fmla="*/ 69229 h 634"/>
                <a:gd name="T22" fmla="*/ 85094 w 634"/>
                <a:gd name="T23" fmla="*/ 106007 h 634"/>
                <a:gd name="T24" fmla="*/ 143506 w 634"/>
                <a:gd name="T25" fmla="*/ 122232 h 634"/>
                <a:gd name="T26" fmla="*/ 116824 w 634"/>
                <a:gd name="T27" fmla="*/ 159371 h 634"/>
                <a:gd name="T28" fmla="*/ 85094 w 634"/>
                <a:gd name="T29" fmla="*/ 122232 h 634"/>
                <a:gd name="T30" fmla="*/ 106368 w 634"/>
                <a:gd name="T31" fmla="*/ 15865 h 634"/>
                <a:gd name="T32" fmla="*/ 116824 w 634"/>
                <a:gd name="T33" fmla="*/ 15865 h 634"/>
                <a:gd name="T34" fmla="*/ 138097 w 634"/>
                <a:gd name="T35" fmla="*/ 58412 h 634"/>
                <a:gd name="T36" fmla="*/ 95550 w 634"/>
                <a:gd name="T37" fmla="*/ 58412 h 634"/>
                <a:gd name="T38" fmla="*/ 90503 w 634"/>
                <a:gd name="T39" fmla="*/ 21274 h 634"/>
                <a:gd name="T40" fmla="*/ 79685 w 634"/>
                <a:gd name="T41" fmla="*/ 53003 h 634"/>
                <a:gd name="T42" fmla="*/ 90503 w 634"/>
                <a:gd name="T43" fmla="*/ 21274 h 634"/>
                <a:gd name="T44" fmla="*/ 32091 w 634"/>
                <a:gd name="T45" fmla="*/ 58412 h 634"/>
                <a:gd name="T46" fmla="*/ 74638 w 634"/>
                <a:gd name="T47" fmla="*/ 106007 h 634"/>
                <a:gd name="T48" fmla="*/ 32091 w 634"/>
                <a:gd name="T49" fmla="*/ 58412 h 634"/>
                <a:gd name="T50" fmla="*/ 32091 w 634"/>
                <a:gd name="T51" fmla="*/ 169827 h 634"/>
                <a:gd name="T52" fmla="*/ 74638 w 634"/>
                <a:gd name="T53" fmla="*/ 122232 h 634"/>
                <a:gd name="T54" fmla="*/ 32091 w 634"/>
                <a:gd name="T55" fmla="*/ 169827 h 634"/>
                <a:gd name="T56" fmla="*/ 42547 w 634"/>
                <a:gd name="T57" fmla="*/ 180644 h 634"/>
                <a:gd name="T58" fmla="*/ 90503 w 634"/>
                <a:gd name="T59" fmla="*/ 212374 h 634"/>
                <a:gd name="T60" fmla="*/ 122232 w 634"/>
                <a:gd name="T61" fmla="*/ 212374 h 634"/>
                <a:gd name="T62" fmla="*/ 116824 w 634"/>
                <a:gd name="T63" fmla="*/ 212374 h 634"/>
                <a:gd name="T64" fmla="*/ 95550 w 634"/>
                <a:gd name="T65" fmla="*/ 169827 h 634"/>
                <a:gd name="T66" fmla="*/ 138097 w 634"/>
                <a:gd name="T67" fmla="*/ 169827 h 634"/>
                <a:gd name="T68" fmla="*/ 138097 w 634"/>
                <a:gd name="T69" fmla="*/ 212374 h 634"/>
                <a:gd name="T70" fmla="*/ 148554 w 634"/>
                <a:gd name="T71" fmla="*/ 175236 h 634"/>
                <a:gd name="T72" fmla="*/ 138097 w 634"/>
                <a:gd name="T73" fmla="*/ 212374 h 634"/>
                <a:gd name="T74" fmla="*/ 196509 w 634"/>
                <a:gd name="T75" fmla="*/ 169827 h 634"/>
                <a:gd name="T76" fmla="*/ 159371 w 634"/>
                <a:gd name="T77" fmla="*/ 122232 h 634"/>
                <a:gd name="T78" fmla="*/ 196509 w 634"/>
                <a:gd name="T79" fmla="*/ 169827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158E50-9091-6ED4-A373-72002713D586}"/>
                </a:ext>
              </a:extLst>
            </p:cNvPr>
            <p:cNvSpPr txBox="1"/>
            <p:nvPr/>
          </p:nvSpPr>
          <p:spPr>
            <a:xfrm>
              <a:off x="1117600" y="3646210"/>
              <a:ext cx="1603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emesrt.org</a:t>
              </a:r>
            </a:p>
          </p:txBody>
        </p:sp>
        <p:sp>
          <p:nvSpPr>
            <p:cNvPr id="6" name="Freeform 185">
              <a:extLst>
                <a:ext uri="{FF2B5EF4-FFF2-40B4-BE49-F238E27FC236}">
                  <a16:creationId xmlns:a16="http://schemas.microsoft.com/office/drawing/2014/main" id="{F92EBC86-0D9B-2A6A-FC89-F5771BBAFD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579" y="2990486"/>
              <a:ext cx="376810" cy="288000"/>
            </a:xfrm>
            <a:custGeom>
              <a:avLst/>
              <a:gdLst>
                <a:gd name="T0" fmla="*/ 195681 w 619"/>
                <a:gd name="T1" fmla="*/ 0 h 472"/>
                <a:gd name="T2" fmla="*/ 195681 w 619"/>
                <a:gd name="T3" fmla="*/ 0 h 472"/>
                <a:gd name="T4" fmla="*/ 26210 w 619"/>
                <a:gd name="T5" fmla="*/ 0 h 472"/>
                <a:gd name="T6" fmla="*/ 0 w 619"/>
                <a:gd name="T7" fmla="*/ 26271 h 472"/>
                <a:gd name="T8" fmla="*/ 0 w 619"/>
                <a:gd name="T9" fmla="*/ 142871 h 472"/>
                <a:gd name="T10" fmla="*/ 26210 w 619"/>
                <a:gd name="T11" fmla="*/ 169502 h 472"/>
                <a:gd name="T12" fmla="*/ 195681 w 619"/>
                <a:gd name="T13" fmla="*/ 169502 h 472"/>
                <a:gd name="T14" fmla="*/ 221891 w 619"/>
                <a:gd name="T15" fmla="*/ 142871 h 472"/>
                <a:gd name="T16" fmla="*/ 221891 w 619"/>
                <a:gd name="T17" fmla="*/ 26271 h 472"/>
                <a:gd name="T18" fmla="*/ 195681 w 619"/>
                <a:gd name="T19" fmla="*/ 0 h 472"/>
                <a:gd name="T20" fmla="*/ 200707 w 619"/>
                <a:gd name="T21" fmla="*/ 15835 h 472"/>
                <a:gd name="T22" fmla="*/ 200707 w 619"/>
                <a:gd name="T23" fmla="*/ 15835 h 472"/>
                <a:gd name="T24" fmla="*/ 110945 w 619"/>
                <a:gd name="T25" fmla="*/ 84571 h 472"/>
                <a:gd name="T26" fmla="*/ 21184 w 619"/>
                <a:gd name="T27" fmla="*/ 15835 h 472"/>
                <a:gd name="T28" fmla="*/ 200707 w 619"/>
                <a:gd name="T29" fmla="*/ 15835 h 472"/>
                <a:gd name="T30" fmla="*/ 10412 w 619"/>
                <a:gd name="T31" fmla="*/ 142871 h 472"/>
                <a:gd name="T32" fmla="*/ 10412 w 619"/>
                <a:gd name="T33" fmla="*/ 142871 h 472"/>
                <a:gd name="T34" fmla="*/ 10412 w 619"/>
                <a:gd name="T35" fmla="*/ 26271 h 472"/>
                <a:gd name="T36" fmla="*/ 73964 w 619"/>
                <a:gd name="T37" fmla="*/ 79533 h 472"/>
                <a:gd name="T38" fmla="*/ 10412 w 619"/>
                <a:gd name="T39" fmla="*/ 142871 h 472"/>
                <a:gd name="T40" fmla="*/ 21184 w 619"/>
                <a:gd name="T41" fmla="*/ 153668 h 472"/>
                <a:gd name="T42" fmla="*/ 21184 w 619"/>
                <a:gd name="T43" fmla="*/ 153668 h 472"/>
                <a:gd name="T44" fmla="*/ 84735 w 619"/>
                <a:gd name="T45" fmla="*/ 84571 h 472"/>
                <a:gd name="T46" fmla="*/ 110945 w 619"/>
                <a:gd name="T47" fmla="*/ 105804 h 472"/>
                <a:gd name="T48" fmla="*/ 132129 w 619"/>
                <a:gd name="T49" fmla="*/ 84571 h 472"/>
                <a:gd name="T50" fmla="*/ 200707 w 619"/>
                <a:gd name="T51" fmla="*/ 153668 h 472"/>
                <a:gd name="T52" fmla="*/ 21184 w 619"/>
                <a:gd name="T53" fmla="*/ 153668 h 472"/>
                <a:gd name="T54" fmla="*/ 211479 w 619"/>
                <a:gd name="T55" fmla="*/ 142871 h 472"/>
                <a:gd name="T56" fmla="*/ 211479 w 619"/>
                <a:gd name="T57" fmla="*/ 142871 h 472"/>
                <a:gd name="T58" fmla="*/ 211479 w 619"/>
                <a:gd name="T59" fmla="*/ 142871 h 472"/>
                <a:gd name="T60" fmla="*/ 147927 w 619"/>
                <a:gd name="T61" fmla="*/ 79533 h 472"/>
                <a:gd name="T62" fmla="*/ 211479 w 619"/>
                <a:gd name="T63" fmla="*/ 26271 h 472"/>
                <a:gd name="T64" fmla="*/ 211479 w 619"/>
                <a:gd name="T65" fmla="*/ 142871 h 4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19" h="472">
                  <a:moveTo>
                    <a:pt x="545" y="0"/>
                  </a:moveTo>
                  <a:lnTo>
                    <a:pt x="545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30"/>
                    <a:pt x="0" y="73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42"/>
                    <a:pt x="29" y="471"/>
                    <a:pt x="73" y="471"/>
                  </a:cubicBezTo>
                  <a:cubicBezTo>
                    <a:pt x="545" y="471"/>
                    <a:pt x="545" y="471"/>
                    <a:pt x="545" y="471"/>
                  </a:cubicBezTo>
                  <a:cubicBezTo>
                    <a:pt x="589" y="471"/>
                    <a:pt x="618" y="442"/>
                    <a:pt x="618" y="397"/>
                  </a:cubicBezTo>
                  <a:cubicBezTo>
                    <a:pt x="618" y="73"/>
                    <a:pt x="618" y="73"/>
                    <a:pt x="618" y="73"/>
                  </a:cubicBezTo>
                  <a:cubicBezTo>
                    <a:pt x="618" y="30"/>
                    <a:pt x="589" y="0"/>
                    <a:pt x="545" y="0"/>
                  </a:cubicBezTo>
                  <a:close/>
                  <a:moveTo>
                    <a:pt x="559" y="44"/>
                  </a:moveTo>
                  <a:lnTo>
                    <a:pt x="559" y="44"/>
                  </a:lnTo>
                  <a:cubicBezTo>
                    <a:pt x="309" y="235"/>
                    <a:pt x="309" y="235"/>
                    <a:pt x="309" y="235"/>
                  </a:cubicBezTo>
                  <a:cubicBezTo>
                    <a:pt x="59" y="44"/>
                    <a:pt x="59" y="44"/>
                    <a:pt x="59" y="44"/>
                  </a:cubicBezTo>
                  <a:lnTo>
                    <a:pt x="559" y="44"/>
                  </a:lnTo>
                  <a:close/>
                  <a:moveTo>
                    <a:pt x="29" y="397"/>
                  </a:moveTo>
                  <a:lnTo>
                    <a:pt x="29" y="397"/>
                  </a:lnTo>
                  <a:cubicBezTo>
                    <a:pt x="29" y="73"/>
                    <a:pt x="29" y="73"/>
                    <a:pt x="29" y="73"/>
                  </a:cubicBezTo>
                  <a:cubicBezTo>
                    <a:pt x="206" y="221"/>
                    <a:pt x="206" y="221"/>
                    <a:pt x="206" y="221"/>
                  </a:cubicBezTo>
                  <a:cubicBezTo>
                    <a:pt x="29" y="397"/>
                    <a:pt x="29" y="397"/>
                    <a:pt x="29" y="397"/>
                  </a:cubicBezTo>
                  <a:close/>
                  <a:moveTo>
                    <a:pt x="59" y="427"/>
                  </a:moveTo>
                  <a:lnTo>
                    <a:pt x="59" y="427"/>
                  </a:lnTo>
                  <a:cubicBezTo>
                    <a:pt x="236" y="235"/>
                    <a:pt x="236" y="235"/>
                    <a:pt x="236" y="235"/>
                  </a:cubicBezTo>
                  <a:cubicBezTo>
                    <a:pt x="309" y="294"/>
                    <a:pt x="309" y="294"/>
                    <a:pt x="309" y="294"/>
                  </a:cubicBezTo>
                  <a:cubicBezTo>
                    <a:pt x="368" y="235"/>
                    <a:pt x="368" y="235"/>
                    <a:pt x="368" y="235"/>
                  </a:cubicBezTo>
                  <a:cubicBezTo>
                    <a:pt x="559" y="427"/>
                    <a:pt x="559" y="427"/>
                    <a:pt x="559" y="427"/>
                  </a:cubicBezTo>
                  <a:cubicBezTo>
                    <a:pt x="545" y="427"/>
                    <a:pt x="73" y="427"/>
                    <a:pt x="59" y="427"/>
                  </a:cubicBezTo>
                  <a:close/>
                  <a:moveTo>
                    <a:pt x="589" y="397"/>
                  </a:moveTo>
                  <a:lnTo>
                    <a:pt x="589" y="397"/>
                  </a:lnTo>
                  <a:cubicBezTo>
                    <a:pt x="412" y="221"/>
                    <a:pt x="412" y="221"/>
                    <a:pt x="412" y="221"/>
                  </a:cubicBezTo>
                  <a:cubicBezTo>
                    <a:pt x="589" y="73"/>
                    <a:pt x="589" y="73"/>
                    <a:pt x="589" y="73"/>
                  </a:cubicBezTo>
                  <a:lnTo>
                    <a:pt x="589" y="3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544B3-8265-FD7C-A65F-437DBEE1BEFC}"/>
                </a:ext>
              </a:extLst>
            </p:cNvPr>
            <p:cNvSpPr txBox="1"/>
            <p:nvPr/>
          </p:nvSpPr>
          <p:spPr>
            <a:xfrm>
              <a:off x="1117600" y="2949820"/>
              <a:ext cx="1603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enquiries.org</a:t>
              </a:r>
            </a:p>
          </p:txBody>
        </p:sp>
      </p:grp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0033D24F-3A93-55E8-AD76-3AA64927E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914" y="1968702"/>
            <a:ext cx="4093028" cy="125766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1E2F8C-7DE1-606D-988F-1C3E19764946}"/>
              </a:ext>
            </a:extLst>
          </p:cNvPr>
          <p:cNvCxnSpPr>
            <a:cxnSpLocks/>
          </p:cNvCxnSpPr>
          <p:nvPr/>
        </p:nvCxnSpPr>
        <p:spPr>
          <a:xfrm>
            <a:off x="6125028" y="2096875"/>
            <a:ext cx="0" cy="226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13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ydro Theme">
  <a:themeElements>
    <a:clrScheme name="ICMM">
      <a:dk1>
        <a:srgbClr val="000000"/>
      </a:dk1>
      <a:lt1>
        <a:srgbClr val="FFFFFF"/>
      </a:lt1>
      <a:dk2>
        <a:srgbClr val="003C3C"/>
      </a:dk2>
      <a:lt2>
        <a:srgbClr val="B9C8C3"/>
      </a:lt2>
      <a:accent1>
        <a:srgbClr val="00C8AA"/>
      </a:accent1>
      <a:accent2>
        <a:srgbClr val="003C3C"/>
      </a:accent2>
      <a:accent3>
        <a:srgbClr val="B4E1D7"/>
      </a:accent3>
      <a:accent4>
        <a:srgbClr val="EBE623"/>
      </a:accent4>
      <a:accent5>
        <a:srgbClr val="FF5A5A"/>
      </a:accent5>
      <a:accent6>
        <a:srgbClr val="5F7878"/>
      </a:accent6>
      <a:hlink>
        <a:srgbClr val="003C3C"/>
      </a:hlink>
      <a:folHlink>
        <a:srgbClr val="5F7878"/>
      </a:folHlink>
    </a:clrScheme>
    <a:fontScheme name="ICMM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.pptx" id="{51D56A91-C787-43AF-8184-51A6FFB0D06E}" vid="{00FA3DBC-A62C-4CA8-B86D-98CB2252705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806B5FFDF9A4793CD5F18B6659BF2" ma:contentTypeVersion="17" ma:contentTypeDescription="Create a new document." ma:contentTypeScope="" ma:versionID="61495b89ca9e5d7d4c1a96675659c880">
  <xsd:schema xmlns:xsd="http://www.w3.org/2001/XMLSchema" xmlns:xs="http://www.w3.org/2001/XMLSchema" xmlns:p="http://schemas.microsoft.com/office/2006/metadata/properties" xmlns:ns2="a5bce02d-2058-40a1-a6ff-0a112af09d9f" xmlns:ns3="72697c1a-bd28-4733-a57b-b00ad0f48605" targetNamespace="http://schemas.microsoft.com/office/2006/metadata/properties" ma:root="true" ma:fieldsID="0b7cf3ce74042a99e3a9d0b22f274d76" ns2:_="" ns3:_="">
    <xsd:import namespace="a5bce02d-2058-40a1-a6ff-0a112af09d9f"/>
    <xsd:import namespace="72697c1a-bd28-4733-a57b-b00ad0f486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Not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ce02d-2058-40a1-a6ff-0a112af09d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9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3cd5ce1-a873-4b08-9b8a-1fde042473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97c1a-bd28-4733-a57b-b00ad0f486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5af8eb2-48ac-4120-9228-fda88e3d13d8}" ma:internalName="TaxCatchAll" ma:showField="CatchAllData" ma:web="72697c1a-bd28-4733-a57b-b00ad0f486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a5bce02d-2058-40a1-a6ff-0a112af09d9f" xsi:nil="true"/>
    <lcf76f155ced4ddcb4097134ff3c332f xmlns="a5bce02d-2058-40a1-a6ff-0a112af09d9f">
      <Terms xmlns="http://schemas.microsoft.com/office/infopath/2007/PartnerControls"/>
    </lcf76f155ced4ddcb4097134ff3c332f>
    <TaxCatchAll xmlns="72697c1a-bd28-4733-a57b-b00ad0f48605" xsi:nil="true"/>
  </documentManagement>
</p:properties>
</file>

<file path=customXml/itemProps1.xml><?xml version="1.0" encoding="utf-8"?>
<ds:datastoreItem xmlns:ds="http://schemas.openxmlformats.org/officeDocument/2006/customXml" ds:itemID="{9F9E6F1B-D00B-474A-B72B-23BBCCFF1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B5076F-7005-41D1-B819-E58A820E4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ce02d-2058-40a1-a6ff-0a112af09d9f"/>
    <ds:schemaRef ds:uri="72697c1a-bd28-4733-a57b-b00ad0f486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CBD54F-2605-453B-8175-AD07CC555325}">
  <ds:schemaRefs>
    <ds:schemaRef ds:uri="http://purl.org/dc/terms/"/>
    <ds:schemaRef ds:uri="http://schemas.microsoft.com/office/2006/metadata/properties"/>
    <ds:schemaRef ds:uri="a5bce02d-2058-40a1-a6ff-0a112af09d9f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72697c1a-bd28-4733-a57b-b00ad0f4860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363</Words>
  <Application>Microsoft Macintosh PowerPoint</Application>
  <PresentationFormat>Widescreen</PresentationFormat>
  <Paragraphs>55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 Light</vt:lpstr>
      <vt:lpstr>Poppins</vt:lpstr>
      <vt:lpstr>Roboto</vt:lpstr>
      <vt:lpstr>Office Theme</vt:lpstr>
      <vt:lpstr>Hydro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 McDonald</dc:creator>
  <cp:lastModifiedBy>Eve McDonald</cp:lastModifiedBy>
  <cp:revision>44</cp:revision>
  <dcterms:created xsi:type="dcterms:W3CDTF">2023-12-07T02:27:51Z</dcterms:created>
  <dcterms:modified xsi:type="dcterms:W3CDTF">2024-05-15T06:21:23Z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0x010100055D11B3BF8F004CAD0AB8E5D727FBEA</vt:lpwstr>
  </property>
  <property fmtid="{D5CDD505-2E9C-101B-9397-08002B2CF9AE}" pid="3" name="MediaServiceImageTags">
    <vt:lpwstr/>
  </property>
</Properties>
</file>