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10"/>
  </p:notesMasterIdLst>
  <p:sldIdLst>
    <p:sldId id="2147477604" r:id="rId6"/>
    <p:sldId id="1507" r:id="rId7"/>
    <p:sldId id="2147477607" r:id="rId8"/>
    <p:sldId id="21474776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A9B100-46E4-EE94-AF10-9313411BFA13}" name="Wakeford, Matthew" initials="WM" userId="S::matthew.wakeford_angloamerican.com#ext#@emesrt.onmicrosoft.com::b095e971-37d4-49fb-8d28-0aa4d2d3348e" providerId="AD"/>
  <p188:author id="{8B4E2D55-F48D-10E9-AECC-7ECFCAE5A110}" name="peter.standish" initials="pe" userId="S::peter.standish_riskmentor.com.au#ext#@emesrt.onmicrosoft.com::767670ab-1477-47b2-8438-db517903081e" providerId="AD"/>
  <p188:author id="{022C3B90-1938-6CB5-BC00-5D4579291020}" name="Ferris, Adam  (Mount Isa Mines - AU)" initials="AFerris" userId="Ferris, Adam  (Mount Isa Mines - AU)" providerId="None"/>
  <p188:author id="{B4A218E4-3BED-A0A2-0E75-9E4C7223AFCF}" name="Peter Standish" initials="PS" userId="S::peter.standish@riskmentor.com.au::7c30c3bd-0dfa-4a6f-b08c-4252c67806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17C"/>
    <a:srgbClr val="FD8D37"/>
    <a:srgbClr val="FD8D39"/>
    <a:srgbClr val="FFC971"/>
    <a:srgbClr val="E2711D"/>
    <a:srgbClr val="4376AB"/>
    <a:srgbClr val="5F5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DA377-B617-3C44-A031-765823B63A03}" v="1" dt="2024-05-09T04:10:51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7"/>
    <p:restoredTop sz="96330" autoAdjust="0"/>
  </p:normalViewPr>
  <p:slideViewPr>
    <p:cSldViewPr snapToGrid="0">
      <p:cViewPr varScale="1">
        <p:scale>
          <a:sx n="124" d="100"/>
          <a:sy n="124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 McDonald" userId="a01d1ec6-34cf-4529-b3ed-2db470b4b7fb" providerId="ADAL" clId="{449DA377-B617-3C44-A031-765823B63A03}"/>
    <pc:docChg chg="modSld">
      <pc:chgData name="Eve McDonald" userId="a01d1ec6-34cf-4529-b3ed-2db470b4b7fb" providerId="ADAL" clId="{449DA377-B617-3C44-A031-765823B63A03}" dt="2024-05-14T06:41:34.789" v="2" actId="1035"/>
      <pc:docMkLst>
        <pc:docMk/>
      </pc:docMkLst>
      <pc:sldChg chg="modSp mod">
        <pc:chgData name="Eve McDonald" userId="a01d1ec6-34cf-4529-b3ed-2db470b4b7fb" providerId="ADAL" clId="{449DA377-B617-3C44-A031-765823B63A03}" dt="2024-05-14T06:41:34.789" v="2" actId="1035"/>
        <pc:sldMkLst>
          <pc:docMk/>
          <pc:sldMk cId="123687272" sldId="1507"/>
        </pc:sldMkLst>
        <pc:spChg chg="mod">
          <ac:chgData name="Eve McDonald" userId="a01d1ec6-34cf-4529-b3ed-2db470b4b7fb" providerId="ADAL" clId="{449DA377-B617-3C44-A031-765823B63A03}" dt="2024-05-14T06:41:34.789" v="2" actId="1035"/>
          <ac:spMkLst>
            <pc:docMk/>
            <pc:sldMk cId="123687272" sldId="1507"/>
            <ac:spMk id="3" creationId="{E42B5243-E120-4131-96E7-0186347E6C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7ADB-A8ED-9944-8508-589F98582C27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09735-38AE-384B-BBDF-41DE8A0DD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0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10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B23BB09C-910B-5DEB-9F18-1BC35373E789}"/>
              </a:ext>
            </a:extLst>
          </p:cNvPr>
          <p:cNvSpPr txBox="1">
            <a:spLocks/>
          </p:cNvSpPr>
          <p:nvPr userDrawn="1"/>
        </p:nvSpPr>
        <p:spPr>
          <a:xfrm>
            <a:off x="11748284" y="6550643"/>
            <a:ext cx="323425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50B6229-18E2-434D-BA81-8F9CD6EFDAFA}" type="slidenum">
              <a:rPr lang="en-US" altLang="en-US" smtClean="0"/>
              <a:pPr algn="ct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9" name="Footer Placeholder 34">
            <a:extLst>
              <a:ext uri="{FF2B5EF4-FFF2-40B4-BE49-F238E27FC236}">
                <a16:creationId xmlns:a16="http://schemas.microsoft.com/office/drawing/2014/main" id="{C2486EA3-D95C-5502-B39A-B59A8DC449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471" y="6549717"/>
            <a:ext cx="212993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tx1"/>
                </a:solidFill>
                <a:latin typeface="Montserrat Light" pitchFamily="2" charset="77"/>
              </a:rPr>
              <a:t>Working with industry since 2006</a:t>
            </a:r>
          </a:p>
        </p:txBody>
      </p:sp>
      <p:sp>
        <p:nvSpPr>
          <p:cNvPr id="20" name="Footer Placeholder 34">
            <a:extLst>
              <a:ext uri="{FF2B5EF4-FFF2-40B4-BE49-F238E27FC236}">
                <a16:creationId xmlns:a16="http://schemas.microsoft.com/office/drawing/2014/main" id="{173EEC6C-DBC5-994C-B8B4-49A1B7FC3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3441" y="123859"/>
            <a:ext cx="379826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800" dirty="0">
                <a:solidFill>
                  <a:schemeClr val="tx1"/>
                </a:solidFill>
                <a:latin typeface="Montserrat Light" pitchFamily="2" charset="77"/>
              </a:rPr>
              <a:t>EMESRT - Underground Functional Performance Scenario Storyboards</a:t>
            </a:r>
          </a:p>
        </p:txBody>
      </p:sp>
    </p:spTree>
    <p:extLst>
      <p:ext uri="{BB962C8B-B14F-4D97-AF65-F5344CB8AC3E}">
        <p14:creationId xmlns:p14="http://schemas.microsoft.com/office/powerpoint/2010/main" val="256930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297C-4394-073A-2723-8CADB6D6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02535-6D86-E296-A3EE-6FC2838B5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C83F4-677E-A8EA-A83A-9212CCE4A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439A2-5E0C-D934-432B-DA346C40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2B23B-BC73-059E-A007-EB9D8EE3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751E0-D23E-4DDB-6F96-3746706D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7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19B9-688E-F585-3E74-8D5808A8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70911-23C8-AD93-5656-A50420CE4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0BAE2-0A9E-3EFF-68AB-5C21D6F9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1F1C8-3FDA-7741-40B4-45126F60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53A9F-37DA-3838-46F5-D0F72ADB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9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2079C-FD93-6CFB-E7C9-85327D772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8E8E4-EB31-3A10-4943-2A0A62DC7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8F608-FC00-30C9-7E5C-A5F203A6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F5976-1A26-4A68-EC11-23414089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0C75F-BB04-B0C6-E095-84157BCB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6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698D4D-F5AB-570C-C076-5E46992CC0BE}"/>
              </a:ext>
            </a:extLst>
          </p:cNvPr>
          <p:cNvSpPr/>
          <p:nvPr userDrawn="1"/>
        </p:nvSpPr>
        <p:spPr>
          <a:xfrm>
            <a:off x="11116717" y="644149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764328-591F-5964-1F41-B8CDDEC04C7B}"/>
              </a:ext>
            </a:extLst>
          </p:cNvPr>
          <p:cNvSpPr/>
          <p:nvPr userDrawn="1"/>
        </p:nvSpPr>
        <p:spPr>
          <a:xfrm>
            <a:off x="10680503" y="644149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6AD4D2-CF62-245D-F12C-01A4F5DB82F8}"/>
              </a:ext>
            </a:extLst>
          </p:cNvPr>
          <p:cNvSpPr/>
          <p:nvPr userDrawn="1"/>
        </p:nvSpPr>
        <p:spPr>
          <a:xfrm rot="10800000">
            <a:off x="11552930" y="644149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EC80F3-64AE-559E-73C2-F80435CF593D}"/>
              </a:ext>
            </a:extLst>
          </p:cNvPr>
          <p:cNvSpPr/>
          <p:nvPr userDrawn="1"/>
        </p:nvSpPr>
        <p:spPr>
          <a:xfrm rot="2700000">
            <a:off x="10825362" y="656303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A59072-FA51-DCF4-8DD8-A43BA47FC172}"/>
              </a:ext>
            </a:extLst>
          </p:cNvPr>
          <p:cNvSpPr/>
          <p:nvPr userDrawn="1"/>
        </p:nvSpPr>
        <p:spPr>
          <a:xfrm rot="13500000">
            <a:off x="11651154" y="656303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57C456-ECBF-CF32-E617-0C0C80E00AB0}"/>
              </a:ext>
            </a:extLst>
          </p:cNvPr>
          <p:cNvSpPr txBox="1">
            <a:spLocks/>
          </p:cNvSpPr>
          <p:nvPr userDrawn="1"/>
        </p:nvSpPr>
        <p:spPr>
          <a:xfrm>
            <a:off x="11116715" y="6422363"/>
            <a:ext cx="32342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50B6229-18E2-434D-BA81-8F9CD6EFDAFA}" type="slidenum">
              <a:rPr lang="en-US" altLang="en-US" smtClean="0"/>
              <a:pPr algn="ct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547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Solid">
    <p:bg>
      <p:bgPr>
        <a:solidFill>
          <a:srgbClr val="00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4E7EE78-B7A2-769E-95F6-84F0D8E61181}"/>
              </a:ext>
            </a:extLst>
          </p:cNvPr>
          <p:cNvGrpSpPr/>
          <p:nvPr userDrawn="1"/>
        </p:nvGrpSpPr>
        <p:grpSpPr>
          <a:xfrm>
            <a:off x="0" y="0"/>
            <a:ext cx="6096000" cy="4579088"/>
            <a:chOff x="0" y="0"/>
            <a:chExt cx="6096000" cy="45790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CFBF9A-5669-A8B7-18E7-A128DB27B129}"/>
                </a:ext>
              </a:extLst>
            </p:cNvPr>
            <p:cNvGrpSpPr/>
            <p:nvPr userDrawn="1"/>
          </p:nvGrpSpPr>
          <p:grpSpPr>
            <a:xfrm>
              <a:off x="0" y="0"/>
              <a:ext cx="6096000" cy="4579088"/>
              <a:chOff x="6096000" y="0"/>
              <a:chExt cx="6096000" cy="457908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09327E9-AEA1-61BD-7C22-E3E1C6D76D1E}"/>
                  </a:ext>
                </a:extLst>
              </p:cNvPr>
              <p:cNvSpPr/>
              <p:nvPr userDrawn="1"/>
            </p:nvSpPr>
            <p:spPr>
              <a:xfrm>
                <a:off x="6096000" y="0"/>
                <a:ext cx="6096000" cy="4579088"/>
              </a:xfrm>
              <a:prstGeom prst="rect">
                <a:avLst/>
              </a:prstGeom>
              <a:solidFill>
                <a:srgbClr val="00C8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B632FB5-0893-1BB9-52E0-33BE3B3C74E3}"/>
                  </a:ext>
                </a:extLst>
              </p:cNvPr>
              <p:cNvSpPr/>
              <p:nvPr userDrawn="1"/>
            </p:nvSpPr>
            <p:spPr>
              <a:xfrm>
                <a:off x="6096000" y="0"/>
                <a:ext cx="6096000" cy="228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32375F-2D48-77BE-4657-433AAD48D2CF}"/>
                  </a:ext>
                </a:extLst>
              </p:cNvPr>
              <p:cNvSpPr/>
              <p:nvPr userDrawn="1"/>
            </p:nvSpPr>
            <p:spPr>
              <a:xfrm>
                <a:off x="9888278" y="0"/>
                <a:ext cx="2303721" cy="2289600"/>
              </a:xfrm>
              <a:prstGeom prst="rect">
                <a:avLst/>
              </a:prstGeom>
              <a:solidFill>
                <a:srgbClr val="B4E1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D4584640-808A-AE84-A8EC-51BB4384BF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38" y="208928"/>
              <a:ext cx="3192201" cy="732948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649454BC-3905-D07F-60BA-1C6E52150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340" y="2709715"/>
            <a:ext cx="5356479" cy="569302"/>
          </a:xfrm>
          <a:prstGeom prst="rect">
            <a:avLst/>
          </a:prstGeom>
        </p:spPr>
        <p:txBody>
          <a:bodyPr anchor="t"/>
          <a:lstStyle>
            <a:lvl1pPr algn="l">
              <a:defRPr sz="2400" b="0" baseline="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Document Title</a:t>
            </a:r>
            <a:br>
              <a:rPr lang="en-US"/>
            </a:br>
            <a:r>
              <a:rPr lang="en-US"/>
              <a:t>Dummy Text Placement</a:t>
            </a:r>
            <a:endParaRPr lang="en-GB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EB94722-3129-BBB7-F332-F10845F848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340" y="3719186"/>
            <a:ext cx="5356479" cy="7200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Two to three line descriptive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06FCEB9-F980-1FB1-9509-4DE0E067DB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6910" y="369803"/>
            <a:ext cx="1860610" cy="200133"/>
          </a:xfrm>
        </p:spPr>
        <p:txBody>
          <a:bodyPr/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017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DAFB-6B33-49DF-979F-AB87C296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05797"/>
            <a:ext cx="9212557" cy="53081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80E7-6C8E-4D5E-98A7-BB756D1A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989138"/>
            <a:ext cx="11591925" cy="431958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DCAEDBE-368E-50DA-C43D-AC75507BF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38" y="6390759"/>
            <a:ext cx="13657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 dirty="0"/>
              <a:t>ICMM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D9434AC-475F-2495-2A0C-B43C4DADC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486" y="6390759"/>
            <a:ext cx="742991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FB16AA9A-AFE6-4901-A70C-4F1A87BEB7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 10">
            <a:extLst>
              <a:ext uri="{FF2B5EF4-FFF2-40B4-BE49-F238E27FC236}">
                <a16:creationId xmlns:a16="http://schemas.microsoft.com/office/drawing/2014/main" id="{16026B13-EFCE-9F9B-6C86-A937A0310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3213" y="6390759"/>
            <a:ext cx="1209995" cy="216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C7ADF7-6575-9502-739C-E54EB55490A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00038" y="1347454"/>
            <a:ext cx="11591925" cy="4667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800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Click to edit optional standfirst</a:t>
            </a:r>
          </a:p>
        </p:txBody>
      </p:sp>
    </p:spTree>
    <p:extLst>
      <p:ext uri="{BB962C8B-B14F-4D97-AF65-F5344CB8AC3E}">
        <p14:creationId xmlns:p14="http://schemas.microsoft.com/office/powerpoint/2010/main" val="111877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03951"/>
            <a:ext cx="9219646" cy="532662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989138"/>
            <a:ext cx="5724525" cy="431958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4B6AAE9-9885-9FFF-F9EE-3E884E6EA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38" y="6390759"/>
            <a:ext cx="13657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 dirty="0"/>
              <a:t>ICMM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D192D-C78A-45E7-A85D-8144A8A4A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486" y="6390759"/>
            <a:ext cx="742991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FB16AA9A-AFE6-4901-A70C-4F1A87BEB7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A00C1146-83CA-EA95-3321-1FDF45E1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3213" y="6390759"/>
            <a:ext cx="1209995" cy="216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141FA3C-328F-2B00-062B-ADBF97A964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9" y="1125538"/>
            <a:ext cx="6024561" cy="5732462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400856-681E-F390-D8A3-6233BC0B462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00039" y="1347454"/>
            <a:ext cx="5724524" cy="4667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800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Click to edit optional standfirst</a:t>
            </a:r>
          </a:p>
        </p:txBody>
      </p:sp>
    </p:spTree>
    <p:extLst>
      <p:ext uri="{BB962C8B-B14F-4D97-AF65-F5344CB8AC3E}">
        <p14:creationId xmlns:p14="http://schemas.microsoft.com/office/powerpoint/2010/main" val="2707901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9E59-0FD0-4C3E-A9C4-0CD1423D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26" y="303951"/>
            <a:ext cx="9200035" cy="532662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1FE955A-D79F-2A38-1980-CE02A2800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38" y="6390759"/>
            <a:ext cx="13657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 dirty="0"/>
              <a:t>ICMM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6B9FF5-6851-6C17-A3AC-D816E615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486" y="6390759"/>
            <a:ext cx="742991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FB16AA9A-AFE6-4901-A70C-4F1A87BEB7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51657767-5773-EA1C-7D13-B11FB3790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3213" y="6390759"/>
            <a:ext cx="1209995" cy="216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59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F95A92-33EC-A8B6-1E2D-752FDA2BBC11}"/>
              </a:ext>
            </a:extLst>
          </p:cNvPr>
          <p:cNvGrpSpPr/>
          <p:nvPr userDrawn="1"/>
        </p:nvGrpSpPr>
        <p:grpSpPr>
          <a:xfrm>
            <a:off x="6096000" y="0"/>
            <a:ext cx="6096000" cy="4579088"/>
            <a:chOff x="0" y="0"/>
            <a:chExt cx="6096000" cy="45790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E41FA4-3050-8731-09FF-F10D086D46C8}"/>
                </a:ext>
              </a:extLst>
            </p:cNvPr>
            <p:cNvGrpSpPr/>
            <p:nvPr userDrawn="1"/>
          </p:nvGrpSpPr>
          <p:grpSpPr>
            <a:xfrm>
              <a:off x="0" y="0"/>
              <a:ext cx="6096000" cy="4579088"/>
              <a:chOff x="6096000" y="0"/>
              <a:chExt cx="6096000" cy="457908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6083DB-0906-AD6D-E779-556CB3310738}"/>
                  </a:ext>
                </a:extLst>
              </p:cNvPr>
              <p:cNvSpPr/>
              <p:nvPr userDrawn="1"/>
            </p:nvSpPr>
            <p:spPr>
              <a:xfrm>
                <a:off x="6096000" y="0"/>
                <a:ext cx="6096000" cy="4579088"/>
              </a:xfrm>
              <a:prstGeom prst="rect">
                <a:avLst/>
              </a:prstGeom>
              <a:solidFill>
                <a:srgbClr val="00C8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B253C34-7ED2-994E-D4A2-DE1D58F6D5F1}"/>
                  </a:ext>
                </a:extLst>
              </p:cNvPr>
              <p:cNvSpPr/>
              <p:nvPr userDrawn="1"/>
            </p:nvSpPr>
            <p:spPr>
              <a:xfrm>
                <a:off x="6096000" y="0"/>
                <a:ext cx="6096000" cy="228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A30EBC-1ECC-923E-F03F-560FD541F575}"/>
                  </a:ext>
                </a:extLst>
              </p:cNvPr>
              <p:cNvSpPr/>
              <p:nvPr userDrawn="1"/>
            </p:nvSpPr>
            <p:spPr>
              <a:xfrm>
                <a:off x="9888278" y="0"/>
                <a:ext cx="2303721" cy="2289600"/>
              </a:xfrm>
              <a:prstGeom prst="rect">
                <a:avLst/>
              </a:prstGeom>
              <a:solidFill>
                <a:srgbClr val="B4E1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6D27EF46-C3FE-A4EC-4980-36A71071D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38" y="208928"/>
              <a:ext cx="3192201" cy="732948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A505711-C7F6-6E2A-25C2-167B3634CF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8340" y="2709715"/>
            <a:ext cx="5356479" cy="569302"/>
          </a:xfrm>
          <a:prstGeom prst="rect">
            <a:avLst/>
          </a:prstGeom>
        </p:spPr>
        <p:txBody>
          <a:bodyPr anchor="t"/>
          <a:lstStyle>
            <a:lvl1pPr algn="l">
              <a:defRPr sz="2400" b="0" baseline="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Document Title</a:t>
            </a:r>
            <a:br>
              <a:rPr lang="en-US"/>
            </a:br>
            <a:r>
              <a:rPr lang="en-US"/>
              <a:t>Dummy Text Placement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D56ABB-53A5-385B-62AC-364BAC83D9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28340" y="3719186"/>
            <a:ext cx="5356479" cy="7200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Two to three line descriptive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08DA0DC-94CC-E79B-3C9A-EE8E7528EB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22910" y="369803"/>
            <a:ext cx="1860610" cy="200133"/>
          </a:xfrm>
        </p:spPr>
        <p:txBody>
          <a:bodyPr/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06649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/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 title="Subtitle"/>
          <p:cNvSpPr>
            <a:spLocks noGrp="1"/>
          </p:cNvSpPr>
          <p:nvPr>
            <p:ph type="body" sz="quarter" idx="13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 title="Title "/>
          <p:cNvSpPr>
            <a:spLocks noGrp="1"/>
          </p:cNvSpPr>
          <p:nvPr>
            <p:ph type="title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B0D819A-F49B-6B0A-20CB-EBF2071BB7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Add a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57AE2D-6A37-A59C-157F-005B356ADD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FB46-A56E-214B-893D-738F594693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732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8F4E42-BCE1-57D0-DE4F-F6FBE6B682CE}"/>
              </a:ext>
            </a:extLst>
          </p:cNvPr>
          <p:cNvGrpSpPr/>
          <p:nvPr userDrawn="1"/>
        </p:nvGrpSpPr>
        <p:grpSpPr>
          <a:xfrm flipH="1">
            <a:off x="7671924" y="-8941"/>
            <a:ext cx="4531227" cy="360004"/>
            <a:chOff x="0" y="6628879"/>
            <a:chExt cx="2708768" cy="21521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33FB3CC-8E33-880B-5AA4-991F3CB7CFF8}"/>
                </a:ext>
              </a:extLst>
            </p:cNvPr>
            <p:cNvSpPr/>
            <p:nvPr/>
          </p:nvSpPr>
          <p:spPr>
            <a:xfrm>
              <a:off x="519953" y="6628879"/>
              <a:ext cx="2188815" cy="215209"/>
            </a:xfrm>
            <a:custGeom>
              <a:avLst/>
              <a:gdLst>
                <a:gd name="connsiteX0" fmla="*/ 0 w 2188815"/>
                <a:gd name="connsiteY0" fmla="*/ 0 h 232445"/>
                <a:gd name="connsiteX1" fmla="*/ 2188815 w 2188815"/>
                <a:gd name="connsiteY1" fmla="*/ 0 h 232445"/>
                <a:gd name="connsiteX2" fmla="*/ 2054613 w 2188815"/>
                <a:gd name="connsiteY2" fmla="*/ 232445 h 232445"/>
                <a:gd name="connsiteX3" fmla="*/ 0 w 2188815"/>
                <a:gd name="connsiteY3" fmla="*/ 232445 h 2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815" h="232445">
                  <a:moveTo>
                    <a:pt x="0" y="0"/>
                  </a:moveTo>
                  <a:lnTo>
                    <a:pt x="2188815" y="0"/>
                  </a:lnTo>
                  <a:lnTo>
                    <a:pt x="2054613" y="232445"/>
                  </a:lnTo>
                  <a:lnTo>
                    <a:pt x="0" y="232445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EA87A5E-4BDA-D719-13D8-9DF8AEF0CE8A}"/>
                </a:ext>
              </a:extLst>
            </p:cNvPr>
            <p:cNvSpPr/>
            <p:nvPr/>
          </p:nvSpPr>
          <p:spPr>
            <a:xfrm>
              <a:off x="0" y="6628881"/>
              <a:ext cx="2188815" cy="215209"/>
            </a:xfrm>
            <a:custGeom>
              <a:avLst/>
              <a:gdLst>
                <a:gd name="connsiteX0" fmla="*/ 0 w 2188815"/>
                <a:gd name="connsiteY0" fmla="*/ 0 h 232445"/>
                <a:gd name="connsiteX1" fmla="*/ 2188815 w 2188815"/>
                <a:gd name="connsiteY1" fmla="*/ 0 h 232445"/>
                <a:gd name="connsiteX2" fmla="*/ 2054613 w 2188815"/>
                <a:gd name="connsiteY2" fmla="*/ 232445 h 232445"/>
                <a:gd name="connsiteX3" fmla="*/ 0 w 2188815"/>
                <a:gd name="connsiteY3" fmla="*/ 232445 h 2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815" h="232445">
                  <a:moveTo>
                    <a:pt x="0" y="0"/>
                  </a:moveTo>
                  <a:lnTo>
                    <a:pt x="2188815" y="0"/>
                  </a:lnTo>
                  <a:lnTo>
                    <a:pt x="2054613" y="232445"/>
                  </a:lnTo>
                  <a:lnTo>
                    <a:pt x="0" y="232445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3D0288-DB0B-1E0B-DF52-643A0BB47251}"/>
              </a:ext>
            </a:extLst>
          </p:cNvPr>
          <p:cNvGrpSpPr/>
          <p:nvPr userDrawn="1"/>
        </p:nvGrpSpPr>
        <p:grpSpPr>
          <a:xfrm rot="10800000" flipH="1">
            <a:off x="2262" y="6621831"/>
            <a:ext cx="2752167" cy="236169"/>
            <a:chOff x="0" y="6625555"/>
            <a:chExt cx="2708768" cy="232445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29C413-7FF6-B737-1400-E0FA69F4D482}"/>
                </a:ext>
              </a:extLst>
            </p:cNvPr>
            <p:cNvSpPr/>
            <p:nvPr/>
          </p:nvSpPr>
          <p:spPr>
            <a:xfrm>
              <a:off x="519953" y="6625555"/>
              <a:ext cx="2188815" cy="232445"/>
            </a:xfrm>
            <a:custGeom>
              <a:avLst/>
              <a:gdLst>
                <a:gd name="connsiteX0" fmla="*/ 0 w 2188815"/>
                <a:gd name="connsiteY0" fmla="*/ 0 h 232445"/>
                <a:gd name="connsiteX1" fmla="*/ 2188815 w 2188815"/>
                <a:gd name="connsiteY1" fmla="*/ 0 h 232445"/>
                <a:gd name="connsiteX2" fmla="*/ 2054613 w 2188815"/>
                <a:gd name="connsiteY2" fmla="*/ 232445 h 232445"/>
                <a:gd name="connsiteX3" fmla="*/ 0 w 2188815"/>
                <a:gd name="connsiteY3" fmla="*/ 232445 h 2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815" h="232445">
                  <a:moveTo>
                    <a:pt x="0" y="0"/>
                  </a:moveTo>
                  <a:lnTo>
                    <a:pt x="2188815" y="0"/>
                  </a:lnTo>
                  <a:lnTo>
                    <a:pt x="2054613" y="232445"/>
                  </a:lnTo>
                  <a:lnTo>
                    <a:pt x="0" y="232445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3CB7906-E2FB-5A18-91C6-33A7D5BFDF27}"/>
                </a:ext>
              </a:extLst>
            </p:cNvPr>
            <p:cNvSpPr/>
            <p:nvPr/>
          </p:nvSpPr>
          <p:spPr>
            <a:xfrm>
              <a:off x="0" y="6625555"/>
              <a:ext cx="2188815" cy="232445"/>
            </a:xfrm>
            <a:custGeom>
              <a:avLst/>
              <a:gdLst>
                <a:gd name="connsiteX0" fmla="*/ 0 w 2188815"/>
                <a:gd name="connsiteY0" fmla="*/ 0 h 232445"/>
                <a:gd name="connsiteX1" fmla="*/ 2188815 w 2188815"/>
                <a:gd name="connsiteY1" fmla="*/ 0 h 232445"/>
                <a:gd name="connsiteX2" fmla="*/ 2054613 w 2188815"/>
                <a:gd name="connsiteY2" fmla="*/ 232445 h 232445"/>
                <a:gd name="connsiteX3" fmla="*/ 0 w 2188815"/>
                <a:gd name="connsiteY3" fmla="*/ 232445 h 2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815" h="232445">
                  <a:moveTo>
                    <a:pt x="0" y="0"/>
                  </a:moveTo>
                  <a:lnTo>
                    <a:pt x="2188815" y="0"/>
                  </a:lnTo>
                  <a:lnTo>
                    <a:pt x="2054613" y="232445"/>
                  </a:lnTo>
                  <a:lnTo>
                    <a:pt x="0" y="232445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9" name="Footer Placeholder 34">
            <a:extLst>
              <a:ext uri="{FF2B5EF4-FFF2-40B4-BE49-F238E27FC236}">
                <a16:creationId xmlns:a16="http://schemas.microsoft.com/office/drawing/2014/main" id="{C2486EA3-D95C-5502-B39A-B59A8DC449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838" y="6631606"/>
            <a:ext cx="212993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bg1"/>
                </a:solidFill>
                <a:latin typeface="Montserrat Light" pitchFamily="2" charset="77"/>
              </a:rPr>
              <a:t>Working with industry since 2006</a:t>
            </a:r>
          </a:p>
        </p:txBody>
      </p:sp>
      <p:sp>
        <p:nvSpPr>
          <p:cNvPr id="20" name="Footer Placeholder 34">
            <a:extLst>
              <a:ext uri="{FF2B5EF4-FFF2-40B4-BE49-F238E27FC236}">
                <a16:creationId xmlns:a16="http://schemas.microsoft.com/office/drawing/2014/main" id="{173EEC6C-DBC5-994C-B8B4-49A1B7FC3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01060" y="73755"/>
            <a:ext cx="31266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bg1"/>
                </a:solidFill>
                <a:latin typeface="Montserrat Light" pitchFamily="2" charset="77"/>
              </a:rPr>
              <a:t>Earth Moving Equipment Safety Round Table</a:t>
            </a:r>
          </a:p>
        </p:txBody>
      </p:sp>
    </p:spTree>
    <p:extLst>
      <p:ext uri="{BB962C8B-B14F-4D97-AF65-F5344CB8AC3E}">
        <p14:creationId xmlns:p14="http://schemas.microsoft.com/office/powerpoint/2010/main" val="3335160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: 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1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A35F0-E61E-4E0C-906D-394C97BF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91C5-C8D5-416C-AD3F-DB1C2184671D}" type="datetime1">
              <a:rPr lang="en-US" smtClean="0"/>
              <a:t>5/14/24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04F7C-1E43-4FF9-98B5-E0F42954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58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33A631-1119-0B48-BDD4-1BE45E2700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495365" cy="6858000"/>
          </a:xfrm>
          <a:custGeom>
            <a:avLst/>
            <a:gdLst>
              <a:gd name="connsiteX0" fmla="*/ 0 w 5495365"/>
              <a:gd name="connsiteY0" fmla="*/ 0 h 6858000"/>
              <a:gd name="connsiteX1" fmla="*/ 5495365 w 5495365"/>
              <a:gd name="connsiteY1" fmla="*/ 0 h 6858000"/>
              <a:gd name="connsiteX2" fmla="*/ 5495365 w 5495365"/>
              <a:gd name="connsiteY2" fmla="*/ 6858000 h 6858000"/>
              <a:gd name="connsiteX3" fmla="*/ 0 w 549536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5365" h="6858000">
                <a:moveTo>
                  <a:pt x="0" y="0"/>
                </a:moveTo>
                <a:lnTo>
                  <a:pt x="5495365" y="0"/>
                </a:lnTo>
                <a:lnTo>
                  <a:pt x="549536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2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CBF3-DB60-863B-4F60-810F6E6F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4610-E2F7-F9E6-12D4-B7CC12583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236C7-AF5C-66A7-0AA4-1C6FCF9A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2E619-2A2B-15E3-CE3B-92FE75AD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A0E47-AB57-90BE-67D0-61082669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41E4-36BB-9546-5B2F-D1D87A1E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FC4E6-3249-A2AA-5A49-7EEA7496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F2B7C-6163-6193-3C6F-CEF13632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64EFF-4380-77BD-730E-B6B282CD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F0A91-C684-D8FE-DEDF-125CF60B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3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AF7B-CC9F-FBC4-DA75-2DF98008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B8E06-6C6B-24B0-0C69-A2D4AE9C7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CB890-70F3-BBB9-4CA0-C4BC820E0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C75BA-7459-48D1-EFC7-BDAFBF6E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CB657-AD15-0B9C-04C0-C3E07F66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AE4EF-CB73-9D80-581E-59F83DEC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0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F1CF-4BC2-11A3-2E5F-B3C24776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0D622-8910-8722-F242-4F98F60CB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E3F4A-CD26-5591-4B6F-77E3F4591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1055B-E062-C30B-7A6F-8E7AB1FC9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125EC-DEAF-F429-2661-C23A91541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B81F1-DE6B-8C33-CA31-0AB3C9ED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A71BE-C010-8300-8E9C-1C2835B1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EAD03-B82D-0CC9-211F-C38FA276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6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4DA3-09E6-F3ED-E60D-8DD0111A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DF8D0-9B88-30B6-3A0A-84E892F9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3BDF4-2649-B281-22BC-1D000A99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0D64A-4926-0569-EA3B-82CD552A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1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61806-E0F1-F0A9-AF16-88FEE1B8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F97E0-2524-D72A-1AA8-14721C04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CC5D7-BD58-7A0F-7955-7A7D3667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9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10839-D88D-D098-0330-59A87DA3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2BFC8-14CA-20D1-B356-15222E17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113C4-5276-0E27-81D9-C860652F8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BA7DE-FBD7-6DC5-72AE-8761677F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8EEF4-5C98-2478-8343-346CCCA3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BA7FA-83BD-C7AA-0915-97FABF02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DA062-7652-1795-3F15-25593159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28B71-9856-0A0C-1DC4-24E6F5A8C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BE132-6687-E768-54C8-AF90FB482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EB17-B97A-4C43-9A94-59FD9F708CB6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3CC3-01C8-0E51-8301-A310DF3D3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3658A-26A9-3935-3DCE-4245670BB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5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C1E8FA4-66D7-6728-4A1C-58C1D7D3B9D4}"/>
              </a:ext>
            </a:extLst>
          </p:cNvPr>
          <p:cNvGrpSpPr/>
          <p:nvPr userDrawn="1"/>
        </p:nvGrpSpPr>
        <p:grpSpPr>
          <a:xfrm>
            <a:off x="0" y="0"/>
            <a:ext cx="12191997" cy="1125538"/>
            <a:chOff x="0" y="0"/>
            <a:chExt cx="12191997" cy="112553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6750CB2-D073-C61A-62F0-1B72D65D7293}"/>
                </a:ext>
              </a:extLst>
            </p:cNvPr>
            <p:cNvSpPr/>
            <p:nvPr userDrawn="1"/>
          </p:nvSpPr>
          <p:spPr>
            <a:xfrm>
              <a:off x="0" y="0"/>
              <a:ext cx="12191997" cy="1125538"/>
            </a:xfrm>
            <a:prstGeom prst="rect">
              <a:avLst/>
            </a:prstGeom>
            <a:solidFill>
              <a:srgbClr val="B4E1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9310BAB-B2E2-9E8A-A30E-D0CC8D1A3D5C}"/>
                </a:ext>
              </a:extLst>
            </p:cNvPr>
            <p:cNvGrpSpPr/>
            <p:nvPr userDrawn="1"/>
          </p:nvGrpSpPr>
          <p:grpSpPr>
            <a:xfrm>
              <a:off x="11050771" y="0"/>
              <a:ext cx="1141226" cy="1125538"/>
              <a:chOff x="11050771" y="0"/>
              <a:chExt cx="1141226" cy="1125538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46DF925-7789-DF7F-1AF9-189856BB0A85}"/>
                  </a:ext>
                </a:extLst>
              </p:cNvPr>
              <p:cNvSpPr/>
              <p:nvPr userDrawn="1"/>
            </p:nvSpPr>
            <p:spPr>
              <a:xfrm>
                <a:off x="11050771" y="0"/>
                <a:ext cx="1141226" cy="1125538"/>
              </a:xfrm>
              <a:prstGeom prst="rect">
                <a:avLst/>
              </a:prstGeom>
              <a:solidFill>
                <a:srgbClr val="00C8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7" name="Picture 46" descr="Shape&#10;&#10;Description automatically generated">
                <a:extLst>
                  <a:ext uri="{FF2B5EF4-FFF2-40B4-BE49-F238E27FC236}">
                    <a16:creationId xmlns:a16="http://schemas.microsoft.com/office/drawing/2014/main" id="{DF4B2950-02F7-94F1-3186-4F5AF737B5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79384" y="220769"/>
                <a:ext cx="684000" cy="684000"/>
              </a:xfrm>
              <a:prstGeom prst="rect">
                <a:avLst/>
              </a:prstGeom>
            </p:spPr>
          </p:pic>
        </p:grpSp>
      </p:grp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72CFEABE-8CC0-01D3-7CDA-402168BF6A0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00038" y="296863"/>
            <a:ext cx="9200035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Page Title Dummy Text Placement</a:t>
            </a:r>
            <a:br>
              <a:rPr lang="en-US"/>
            </a:br>
            <a:r>
              <a:rPr lang="en-US"/>
              <a:t>Two Lines Only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34D11F9-F464-9591-E0C7-89E69B936BC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00038" y="1989138"/>
            <a:ext cx="11591925" cy="43195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A2BC2191-5F9E-419B-CF18-FC59FD0763E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00038" y="6390759"/>
            <a:ext cx="13657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 dirty="0"/>
              <a:t>ICMM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53527AC-DBF0-E1F7-57D5-B979787DC40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50486" y="6390759"/>
            <a:ext cx="742991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 b="1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FB16AA9A-AFE6-4901-A70C-4F1A87BEB7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Date Placeholder 10">
            <a:extLst>
              <a:ext uri="{FF2B5EF4-FFF2-40B4-BE49-F238E27FC236}">
                <a16:creationId xmlns:a16="http://schemas.microsoft.com/office/drawing/2014/main" id="{3947DF99-0672-FD93-9C87-034AA65A7B3E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3243213" y="6390759"/>
            <a:ext cx="1209995" cy="216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1000" b="1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60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0" kern="1200" spc="-20" baseline="0">
          <a:solidFill>
            <a:srgbClr val="003C3C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8" pos="3885">
          <p15:clr>
            <a:srgbClr val="F26B43"/>
          </p15:clr>
        </p15:guide>
        <p15:guide id="29" pos="189">
          <p15:clr>
            <a:srgbClr val="F26B43"/>
          </p15:clr>
        </p15:guide>
        <p15:guide id="53" pos="7491">
          <p15:clr>
            <a:srgbClr val="F26B43"/>
          </p15:clr>
        </p15:guide>
        <p15:guide id="58" orient="horz" pos="3974">
          <p15:clr>
            <a:srgbClr val="F26B43"/>
          </p15:clr>
        </p15:guide>
        <p15:guide id="60" orient="horz" pos="4065">
          <p15:clr>
            <a:srgbClr val="F26B43"/>
          </p15:clr>
        </p15:guide>
        <p15:guide id="61" orient="horz" pos="4133">
          <p15:clr>
            <a:srgbClr val="F26B43"/>
          </p15:clr>
        </p15:guide>
        <p15:guide id="65" orient="horz" pos="1253">
          <p15:clr>
            <a:srgbClr val="F26B43"/>
          </p15:clr>
        </p15:guide>
        <p15:guide id="66" orient="horz" pos="709">
          <p15:clr>
            <a:srgbClr val="F26B43"/>
          </p15:clr>
        </p15:guide>
        <p15:guide id="67" orient="horz" pos="527">
          <p15:clr>
            <a:srgbClr val="F26B43"/>
          </p15:clr>
        </p15:guide>
        <p15:guide id="68" orient="horz" pos="187">
          <p15:clr>
            <a:srgbClr val="F26B43"/>
          </p15:clr>
        </p15:guide>
        <p15:guide id="69" pos="3795">
          <p15:clr>
            <a:srgbClr val="F26B43"/>
          </p15:clr>
        </p15:guide>
        <p15:guide id="70" orient="horz" pos="1139">
          <p15:clr>
            <a:srgbClr val="F26B43"/>
          </p15:clr>
        </p15:guide>
        <p15:guide id="71" orient="horz" pos="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7.wdp"/><Relationship Id="rId5" Type="http://schemas.openxmlformats.org/officeDocument/2006/relationships/image" Target="https://mining.komatsu/images/default-source/product-images/underground/hard-rock-equipment/lhd_top_view_branded.jpg?sfvrsn=89facb6b_26" TargetMode="External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png"/><Relationship Id="rId7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https://mining.komatsu/images/default-source/product-images/underground/hard-rock-equipment/lhd_top_view_branded.jpg?sfvrsn=89facb6b_26" TargetMode="External"/><Relationship Id="rId10" Type="http://schemas.openxmlformats.org/officeDocument/2006/relationships/image" Target="../media/image22.png"/><Relationship Id="rId4" Type="http://schemas.microsoft.com/office/2007/relationships/hdphoto" Target="../media/hdphoto8.wdp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C415141-E638-CE43-E9B6-59075A326E58}"/>
              </a:ext>
            </a:extLst>
          </p:cNvPr>
          <p:cNvSpPr/>
          <p:nvPr/>
        </p:nvSpPr>
        <p:spPr>
          <a:xfrm>
            <a:off x="9566755" y="3890085"/>
            <a:ext cx="2380800" cy="342946"/>
          </a:xfrm>
          <a:prstGeom prst="rect">
            <a:avLst/>
          </a:prstGeom>
          <a:solidFill>
            <a:schemeClr val="tx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3AC2E-0C13-F442-EB69-26CD5E3F9090}"/>
              </a:ext>
            </a:extLst>
          </p:cNvPr>
          <p:cNvSpPr/>
          <p:nvPr/>
        </p:nvSpPr>
        <p:spPr>
          <a:xfrm>
            <a:off x="525104" y="3893502"/>
            <a:ext cx="8826721" cy="342946"/>
          </a:xfrm>
          <a:prstGeom prst="rect">
            <a:avLst/>
          </a:prstGeom>
          <a:solidFill>
            <a:schemeClr val="tx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646E60-92E7-272E-8DC8-45C327C6975B}"/>
              </a:ext>
            </a:extLst>
          </p:cNvPr>
          <p:cNvSpPr/>
          <p:nvPr/>
        </p:nvSpPr>
        <p:spPr>
          <a:xfrm>
            <a:off x="525104" y="3888419"/>
            <a:ext cx="8826721" cy="29089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95D5C-B1DD-40FC-9A4D-B7885FF13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99" y="249525"/>
            <a:ext cx="5056791" cy="1113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F1F095-AF83-7735-7706-2B682836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974" y="6181965"/>
            <a:ext cx="732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445335B4-4057-C7E9-3BEC-523AE5C3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2087" y="5461645"/>
            <a:ext cx="1335404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A123FB-1994-3019-92D5-B6A6DEDF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995" y="4624418"/>
            <a:ext cx="1951335" cy="4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4D9FF75-11DA-5BE2-7A22-DAA5C81CB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5886" y="5976342"/>
            <a:ext cx="1356954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BE658F-541E-9FEF-E857-73C2B1CA08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39" y="5459729"/>
            <a:ext cx="1390416" cy="320447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0EFED5BC-C1BB-E572-81A9-D2E0C3E104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752" y="4511317"/>
            <a:ext cx="1929816" cy="578945"/>
          </a:xfrm>
          <a:prstGeom prst="rect">
            <a:avLst/>
          </a:prstGeom>
        </p:spPr>
      </p:pic>
      <p:pic>
        <p:nvPicPr>
          <p:cNvPr id="25" name="Picture 24" descr="A logo with text and a yellow arrow&#10;&#10;Description automatically generated with medium confidence">
            <a:extLst>
              <a:ext uri="{FF2B5EF4-FFF2-40B4-BE49-F238E27FC236}">
                <a16:creationId xmlns:a16="http://schemas.microsoft.com/office/drawing/2014/main" id="{BC648650-8620-CDCB-B223-E2371F98F0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560" y="5308254"/>
            <a:ext cx="1335404" cy="59478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DF86BA2-835B-14BA-3D02-167B980DE6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08706" y="6195199"/>
            <a:ext cx="3286423" cy="377130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B2E41C5D-AFF8-07D4-A0E4-7788FE83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023" y="4562478"/>
            <a:ext cx="1426602" cy="47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846398EE-9942-F4FD-D7AA-F8B18EA2D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346" y="4723816"/>
            <a:ext cx="722978" cy="27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38C9EF5C-E081-77F0-6F15-6E85A788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39" t="44743" r="7394" b="38982"/>
          <a:stretch>
            <a:fillRect/>
          </a:stretch>
        </p:blipFill>
        <p:spPr bwMode="auto">
          <a:xfrm>
            <a:off x="886108" y="5524013"/>
            <a:ext cx="1479550" cy="28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F2FECA-F729-BC99-D0FD-74FC670F8B1B}"/>
              </a:ext>
            </a:extLst>
          </p:cNvPr>
          <p:cNvSpPr/>
          <p:nvPr/>
        </p:nvSpPr>
        <p:spPr>
          <a:xfrm>
            <a:off x="9566756" y="3887628"/>
            <a:ext cx="2380800" cy="29097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82040C-9888-0D88-3C6E-DA2625C4D3DE}"/>
              </a:ext>
            </a:extLst>
          </p:cNvPr>
          <p:cNvSpPr txBox="1"/>
          <p:nvPr/>
        </p:nvSpPr>
        <p:spPr>
          <a:xfrm>
            <a:off x="3979860" y="3860469"/>
            <a:ext cx="117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 1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95BCC-D6CB-B5A7-4F1A-06AF7062D5E5}"/>
              </a:ext>
            </a:extLst>
          </p:cNvPr>
          <p:cNvSpPr txBox="1"/>
          <p:nvPr/>
        </p:nvSpPr>
        <p:spPr>
          <a:xfrm>
            <a:off x="10141942" y="3860469"/>
            <a:ext cx="117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 2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CBD5E50-9686-C62B-971C-7C8385C49D68}"/>
              </a:ext>
            </a:extLst>
          </p:cNvPr>
          <p:cNvSpPr txBox="1">
            <a:spLocks/>
          </p:cNvSpPr>
          <p:nvPr/>
        </p:nvSpPr>
        <p:spPr>
          <a:xfrm rot="16200000">
            <a:off x="-1161824" y="5117989"/>
            <a:ext cx="2900155" cy="458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EMESRT Members</a:t>
            </a:r>
          </a:p>
        </p:txBody>
      </p:sp>
      <p:pic>
        <p:nvPicPr>
          <p:cNvPr id="5" name="Picture 4" descr="A yellow and black logo&#10;&#10;Description automatically generated">
            <a:extLst>
              <a:ext uri="{FF2B5EF4-FFF2-40B4-BE49-F238E27FC236}">
                <a16:creationId xmlns:a16="http://schemas.microsoft.com/office/drawing/2014/main" id="{91431203-1050-0687-910A-D7F876E718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51224" y="4480843"/>
            <a:ext cx="1305181" cy="978886"/>
          </a:xfrm>
          <a:prstGeom prst="rect">
            <a:avLst/>
          </a:prstGeom>
        </p:spPr>
      </p:pic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0AB8B75-14EB-63D1-3621-B70707B481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69833" y="5703810"/>
            <a:ext cx="1687280" cy="352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3AD1A3-9C68-1EC3-5B95-E475D7779546}"/>
              </a:ext>
            </a:extLst>
          </p:cNvPr>
          <p:cNvSpPr txBox="1">
            <a:spLocks/>
          </p:cNvSpPr>
          <p:nvPr/>
        </p:nvSpPr>
        <p:spPr>
          <a:xfrm>
            <a:off x="525104" y="1529436"/>
            <a:ext cx="11542528" cy="2124192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000" b="1" kern="1200">
                <a:solidFill>
                  <a:schemeClr val="accent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algn="l" rtl="0" fontAlgn="base">
              <a:lnSpc>
                <a:spcPct val="170000"/>
              </a:lnSpc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Vehicle interaction </a:t>
            </a:r>
            <a:r>
              <a:rPr lang="en-US" sz="2800" b="0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ontrol improvement </a:t>
            </a:r>
            <a:r>
              <a:rPr lang="en-US" sz="2800" b="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roject</a:t>
            </a:r>
          </a:p>
          <a:p>
            <a:pPr algn="l" rtl="0" fontAlgn="base">
              <a:lnSpc>
                <a:spcPct val="170000"/>
              </a:lnSpc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Underground functional performance </a:t>
            </a:r>
            <a:r>
              <a:rPr lang="en-US" sz="2800" b="0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cenario </a:t>
            </a:r>
            <a:r>
              <a:rPr lang="en-US" sz="2800" b="0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toryboards</a:t>
            </a:r>
          </a:p>
          <a:p>
            <a:pPr fontAlgn="base">
              <a:lnSpc>
                <a:spcPct val="170000"/>
              </a:lnSpc>
            </a:pPr>
            <a:r>
              <a:rPr lang="en-US" sz="2800" b="0" dirty="0">
                <a:solidFill>
                  <a:schemeClr val="accent2"/>
                </a:solidFill>
                <a:latin typeface="+mn-lt"/>
              </a:rPr>
              <a:t>Scenario 3: Two vehicles approaching </a:t>
            </a:r>
            <a:r>
              <a:rPr lang="en-US" sz="2800" b="0">
                <a:solidFill>
                  <a:schemeClr val="accent2"/>
                </a:solidFill>
                <a:latin typeface="+mn-lt"/>
              </a:rPr>
              <a:t>each other</a:t>
            </a:r>
            <a:endParaRPr lang="en-US" sz="2800" b="0" dirty="0">
              <a:solidFill>
                <a:schemeClr val="accent2"/>
              </a:solidFill>
              <a:latin typeface="+mn-lt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41421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Block">
            <a:extLst>
              <a:ext uri="{FF2B5EF4-FFF2-40B4-BE49-F238E27FC236}">
                <a16:creationId xmlns:a16="http://schemas.microsoft.com/office/drawing/2014/main" id="{E42B5243-E120-4131-96E7-0186347E6CCC}"/>
              </a:ext>
            </a:extLst>
          </p:cNvPr>
          <p:cNvSpPr/>
          <p:nvPr/>
        </p:nvSpPr>
        <p:spPr>
          <a:xfrm>
            <a:off x="221292" y="75074"/>
            <a:ext cx="11852943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"/>
              </a:rPr>
              <a:t>Scenario 3</a:t>
            </a:r>
          </a:p>
          <a:p>
            <a:r>
              <a:rPr lang="en-US" sz="2800" dirty="0">
                <a:solidFill>
                  <a:schemeClr val="accent2"/>
                </a:solidFill>
                <a:latin typeface="+mj-lt"/>
                <a:cs typeface="Poppins"/>
              </a:rPr>
              <a:t>Two vehicles approaching each other</a:t>
            </a:r>
          </a:p>
        </p:txBody>
      </p:sp>
      <p:sp>
        <p:nvSpPr>
          <p:cNvPr id="2" name="Main Roadway">
            <a:extLst>
              <a:ext uri="{FF2B5EF4-FFF2-40B4-BE49-F238E27FC236}">
                <a16:creationId xmlns:a16="http://schemas.microsoft.com/office/drawing/2014/main" id="{EC692DF8-5DF7-1FB8-1E3A-DCB0167F966A}"/>
              </a:ext>
            </a:extLst>
          </p:cNvPr>
          <p:cNvSpPr/>
          <p:nvPr/>
        </p:nvSpPr>
        <p:spPr>
          <a:xfrm rot="5400000">
            <a:off x="5571764" y="-4298949"/>
            <a:ext cx="1152000" cy="11852943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RO Safe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FF49BEE3-DAC4-B1FD-AAAF-C3D27870B5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>
            <a:off x="8772020" y="931065"/>
            <a:ext cx="2771799" cy="1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afe State 1">
            <a:extLst>
              <a:ext uri="{FF2B5EF4-FFF2-40B4-BE49-F238E27FC236}">
                <a16:creationId xmlns:a16="http://schemas.microsoft.com/office/drawing/2014/main" id="{6626B0C6-4D63-9B99-A8BC-BE28024CE4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42718" y="1065139"/>
            <a:ext cx="1080000" cy="1080000"/>
          </a:xfrm>
          <a:prstGeom prst="ellipse">
            <a:avLst/>
          </a:prstGeom>
          <a:gradFill flip="none" rotWithShape="1">
            <a:gsLst>
              <a:gs pos="18000">
                <a:srgbClr val="92D050"/>
              </a:gs>
              <a:gs pos="39000">
                <a:schemeClr val="bg1">
                  <a:alpha val="50000"/>
                  <a:lumMod val="100000"/>
                </a:schemeClr>
              </a:gs>
              <a:gs pos="69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Safe State 2">
            <a:extLst>
              <a:ext uri="{FF2B5EF4-FFF2-40B4-BE49-F238E27FC236}">
                <a16:creationId xmlns:a16="http://schemas.microsoft.com/office/drawing/2014/main" id="{0AECC2B8-1710-7773-78CA-D7C643001E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62718" y="1065055"/>
            <a:ext cx="1080000" cy="1080000"/>
          </a:xfrm>
          <a:prstGeom prst="ellipse">
            <a:avLst/>
          </a:prstGeom>
          <a:gradFill flip="none" rotWithShape="1">
            <a:gsLst>
              <a:gs pos="18000">
                <a:srgbClr val="92D050"/>
              </a:gs>
              <a:gs pos="39000">
                <a:schemeClr val="bg1">
                  <a:alpha val="50000"/>
                  <a:lumMod val="100000"/>
                </a:schemeClr>
              </a:gs>
              <a:gs pos="69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x RO Safe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F322011D-A4BE-28D6-EEFC-7FF94EDBC6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 rot="10800000">
            <a:off x="733191" y="933150"/>
            <a:ext cx="2771799" cy="1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x Safe State 1">
            <a:extLst>
              <a:ext uri="{FF2B5EF4-FFF2-40B4-BE49-F238E27FC236}">
                <a16:creationId xmlns:a16="http://schemas.microsoft.com/office/drawing/2014/main" id="{C0327A71-BD5C-8574-E061-E7B5244C4B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1968609" y="1067224"/>
            <a:ext cx="1080000" cy="1080000"/>
          </a:xfrm>
          <a:prstGeom prst="ellipse">
            <a:avLst/>
          </a:prstGeom>
          <a:gradFill flip="none" rotWithShape="1">
            <a:gsLst>
              <a:gs pos="18000">
                <a:srgbClr val="92D050"/>
              </a:gs>
              <a:gs pos="39000">
                <a:schemeClr val="bg1">
                  <a:alpha val="50000"/>
                  <a:lumMod val="100000"/>
                </a:schemeClr>
              </a:gs>
              <a:gs pos="69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x Safe State 2">
            <a:extLst>
              <a:ext uri="{FF2B5EF4-FFF2-40B4-BE49-F238E27FC236}">
                <a16:creationId xmlns:a16="http://schemas.microsoft.com/office/drawing/2014/main" id="{4A3EFDC8-C167-1E24-F71A-52ACBA4A64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888609" y="1067140"/>
            <a:ext cx="1080000" cy="1080000"/>
          </a:xfrm>
          <a:prstGeom prst="ellipse">
            <a:avLst/>
          </a:prstGeom>
          <a:gradFill flip="none" rotWithShape="1">
            <a:gsLst>
              <a:gs pos="18000">
                <a:srgbClr val="92D050"/>
              </a:gs>
              <a:gs pos="39000">
                <a:schemeClr val="bg1">
                  <a:alpha val="50000"/>
                  <a:lumMod val="100000"/>
                </a:schemeClr>
              </a:gs>
              <a:gs pos="69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3" name="RO Static Unsafe">
            <a:extLst>
              <a:ext uri="{FF2B5EF4-FFF2-40B4-BE49-F238E27FC236}">
                <a16:creationId xmlns:a16="http://schemas.microsoft.com/office/drawing/2014/main" id="{FB4E3282-F567-4467-BC58-8A86A888474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591627" y="932503"/>
            <a:ext cx="3224822" cy="1359323"/>
            <a:chOff x="8110057" y="2116613"/>
            <a:chExt cx="3224822" cy="1359323"/>
          </a:xfrm>
        </p:grpSpPr>
        <p:sp>
          <p:nvSpPr>
            <p:cNvPr id="24" name="A3 Envelope">
              <a:extLst>
                <a:ext uri="{FF2B5EF4-FFF2-40B4-BE49-F238E27FC236}">
                  <a16:creationId xmlns:a16="http://schemas.microsoft.com/office/drawing/2014/main" id="{669811D9-3FB3-B924-B7C1-812AB61552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10057" y="2354748"/>
              <a:ext cx="3224822" cy="878477"/>
            </a:xfrm>
            <a:custGeom>
              <a:avLst/>
              <a:gdLst>
                <a:gd name="connsiteX0" fmla="*/ 1838922 w 3224822"/>
                <a:gd name="connsiteY0" fmla="*/ 0 h 878477"/>
                <a:gd name="connsiteX1" fmla="*/ 3224822 w 3224822"/>
                <a:gd name="connsiteY1" fmla="*/ 437467 h 878477"/>
                <a:gd name="connsiteX2" fmla="*/ 1838922 w 3224822"/>
                <a:gd name="connsiteY2" fmla="*/ 874934 h 878477"/>
                <a:gd name="connsiteX3" fmla="*/ 1559615 w 3224822"/>
                <a:gd name="connsiteY3" fmla="*/ 866046 h 878477"/>
                <a:gd name="connsiteX4" fmla="*/ 1369912 w 3224822"/>
                <a:gd name="connsiteY4" fmla="*/ 847458 h 878477"/>
                <a:gd name="connsiteX5" fmla="*/ 1206295 w 3224822"/>
                <a:gd name="connsiteY5" fmla="*/ 869589 h 878477"/>
                <a:gd name="connsiteX6" fmla="*/ 1003962 w 3224822"/>
                <a:gd name="connsiteY6" fmla="*/ 878477 h 878477"/>
                <a:gd name="connsiteX7" fmla="*/ 0 w 3224822"/>
                <a:gd name="connsiteY7" fmla="*/ 441010 h 878477"/>
                <a:gd name="connsiteX8" fmla="*/ 1003962 w 3224822"/>
                <a:gd name="connsiteY8" fmla="*/ 3543 h 878477"/>
                <a:gd name="connsiteX9" fmla="*/ 1206295 w 3224822"/>
                <a:gd name="connsiteY9" fmla="*/ 12431 h 878477"/>
                <a:gd name="connsiteX10" fmla="*/ 1339532 w 3224822"/>
                <a:gd name="connsiteY10" fmla="*/ 30453 h 878477"/>
                <a:gd name="connsiteX11" fmla="*/ 1559615 w 3224822"/>
                <a:gd name="connsiteY11" fmla="*/ 8888 h 878477"/>
                <a:gd name="connsiteX12" fmla="*/ 1838922 w 3224822"/>
                <a:gd name="connsiteY12" fmla="*/ 0 h 87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4822" h="878477">
                  <a:moveTo>
                    <a:pt x="1838922" y="0"/>
                  </a:moveTo>
                  <a:cubicBezTo>
                    <a:pt x="2604333" y="0"/>
                    <a:pt x="3224822" y="195861"/>
                    <a:pt x="3224822" y="437467"/>
                  </a:cubicBezTo>
                  <a:cubicBezTo>
                    <a:pt x="3224822" y="679073"/>
                    <a:pt x="2604333" y="874934"/>
                    <a:pt x="1838922" y="874934"/>
                  </a:cubicBezTo>
                  <a:cubicBezTo>
                    <a:pt x="1743246" y="874934"/>
                    <a:pt x="1649834" y="871874"/>
                    <a:pt x="1559615" y="866046"/>
                  </a:cubicBezTo>
                  <a:lnTo>
                    <a:pt x="1369912" y="847458"/>
                  </a:lnTo>
                  <a:lnTo>
                    <a:pt x="1206295" y="869589"/>
                  </a:lnTo>
                  <a:cubicBezTo>
                    <a:pt x="1140940" y="875417"/>
                    <a:pt x="1073271" y="878477"/>
                    <a:pt x="1003962" y="878477"/>
                  </a:cubicBezTo>
                  <a:cubicBezTo>
                    <a:pt x="449489" y="878477"/>
                    <a:pt x="0" y="682616"/>
                    <a:pt x="0" y="441010"/>
                  </a:cubicBezTo>
                  <a:cubicBezTo>
                    <a:pt x="0" y="199404"/>
                    <a:pt x="449489" y="3543"/>
                    <a:pt x="1003962" y="3543"/>
                  </a:cubicBezTo>
                  <a:cubicBezTo>
                    <a:pt x="1073271" y="3543"/>
                    <a:pt x="1140940" y="6603"/>
                    <a:pt x="1206295" y="12431"/>
                  </a:cubicBezTo>
                  <a:lnTo>
                    <a:pt x="1339532" y="30453"/>
                  </a:lnTo>
                  <a:lnTo>
                    <a:pt x="1559615" y="8888"/>
                  </a:lnTo>
                  <a:cubicBezTo>
                    <a:pt x="1649834" y="3060"/>
                    <a:pt x="1743246" y="0"/>
                    <a:pt x="1838922" y="0"/>
                  </a:cubicBezTo>
                  <a:close/>
                </a:path>
              </a:pathLst>
            </a:cu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dirty="0"/>
            </a:p>
          </p:txBody>
        </p:sp>
        <p:pic>
          <p:nvPicPr>
            <p:cNvPr id="30" name="RO" descr="Joy 22HD Hybrid Loader - Underground Hard Rock Mining - Australia | Komatsu  Mining Corp.">
              <a:extLst>
                <a:ext uri="{FF2B5EF4-FFF2-40B4-BE49-F238E27FC236}">
                  <a16:creationId xmlns:a16="http://schemas.microsoft.com/office/drawing/2014/main" id="{9CC95861-F2F7-4A7D-F5DC-3B0BF35231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r:link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04" b="89679" l="4133" r="96267">
                          <a14:foregroundMark x1="90800" y1="69266" x2="98267" y2="63991"/>
                          <a14:foregroundMark x1="99452" y1="38499" x2="99600" y2="35321"/>
                          <a14:foregroundMark x1="98267" y1="63991" x2="98469" y2="59653"/>
                          <a14:foregroundMark x1="98546" y1="34996" x2="90667" y2="32569"/>
                          <a14:foregroundMark x1="99600" y1="35321" x2="98810" y2="35078"/>
                          <a14:foregroundMark x1="90667" y1="32569" x2="88133" y2="60321"/>
                          <a14:foregroundMark x1="88133" y1="60321" x2="90933" y2="70413"/>
                          <a14:foregroundMark x1="93333" y1="64908" x2="96133" y2="51606"/>
                          <a14:foregroundMark x1="96133" y1="51606" x2="96133" y2="36009"/>
                          <a14:foregroundMark x1="96133" y1="36009" x2="94533" y2="65826"/>
                          <a14:foregroundMark x1="94533" y1="65826" x2="96267" y2="67431"/>
                          <a14:foregroundMark x1="10400" y1="76147" x2="2133" y2="75917"/>
                          <a14:foregroundMark x1="2133" y1="75917" x2="1067" y2="32798"/>
                          <a14:foregroundMark x1="1067" y1="32798" x2="8933" y2="23853"/>
                          <a14:foregroundMark x1="8933" y1="23853" x2="9733" y2="71560"/>
                          <a14:foregroundMark x1="9733" y1="71560" x2="10800" y2="74312"/>
                          <a14:foregroundMark x1="6400" y1="73853" x2="4133" y2="34633"/>
                          <a14:foregroundMark x1="4133" y1="34633" x2="5200" y2="29587"/>
                          <a14:backgroundMark x1="99867" y1="61239" x2="99200" y2="37156"/>
                          <a14:backgroundMark x1="99733" y1="61927" x2="98933" y2="47706"/>
                          <a14:backgroundMark x1="98933" y1="47706" x2="99067" y2="59633"/>
                          <a14:backgroundMark x1="23733" y1="52294" x2="23200" y2="54587"/>
                          <a14:backgroundMark x1="24133" y1="46560" x2="23733" y2="4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68" t="-1" r="-12277" b="-1873"/>
            <a:stretch>
              <a:fillRect/>
            </a:stretch>
          </p:blipFill>
          <p:spPr bwMode="auto">
            <a:xfrm>
              <a:off x="8290811" y="2116613"/>
              <a:ext cx="2771799" cy="135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x RO Static Unsafe">
            <a:extLst>
              <a:ext uri="{FF2B5EF4-FFF2-40B4-BE49-F238E27FC236}">
                <a16:creationId xmlns:a16="http://schemas.microsoft.com/office/drawing/2014/main" id="{69F4EC46-894B-30CF-FE0B-389172DECE4E}"/>
              </a:ext>
            </a:extLst>
          </p:cNvPr>
          <p:cNvGrpSpPr/>
          <p:nvPr/>
        </p:nvGrpSpPr>
        <p:grpSpPr>
          <a:xfrm rot="10800000">
            <a:off x="463074" y="935856"/>
            <a:ext cx="3224822" cy="1359323"/>
            <a:chOff x="8110057" y="2116613"/>
            <a:chExt cx="3224822" cy="1359323"/>
          </a:xfrm>
        </p:grpSpPr>
        <p:sp>
          <p:nvSpPr>
            <p:cNvPr id="44" name="A3 Envelope">
              <a:extLst>
                <a:ext uri="{FF2B5EF4-FFF2-40B4-BE49-F238E27FC236}">
                  <a16:creationId xmlns:a16="http://schemas.microsoft.com/office/drawing/2014/main" id="{AD950388-252B-949E-2EF4-F7FB111201FC}"/>
                </a:ext>
              </a:extLst>
            </p:cNvPr>
            <p:cNvSpPr/>
            <p:nvPr/>
          </p:nvSpPr>
          <p:spPr>
            <a:xfrm>
              <a:off x="8110057" y="2354748"/>
              <a:ext cx="3224822" cy="878477"/>
            </a:xfrm>
            <a:custGeom>
              <a:avLst/>
              <a:gdLst>
                <a:gd name="connsiteX0" fmla="*/ 1838922 w 3224822"/>
                <a:gd name="connsiteY0" fmla="*/ 0 h 878477"/>
                <a:gd name="connsiteX1" fmla="*/ 3224822 w 3224822"/>
                <a:gd name="connsiteY1" fmla="*/ 437467 h 878477"/>
                <a:gd name="connsiteX2" fmla="*/ 1838922 w 3224822"/>
                <a:gd name="connsiteY2" fmla="*/ 874934 h 878477"/>
                <a:gd name="connsiteX3" fmla="*/ 1559615 w 3224822"/>
                <a:gd name="connsiteY3" fmla="*/ 866046 h 878477"/>
                <a:gd name="connsiteX4" fmla="*/ 1369912 w 3224822"/>
                <a:gd name="connsiteY4" fmla="*/ 847458 h 878477"/>
                <a:gd name="connsiteX5" fmla="*/ 1206295 w 3224822"/>
                <a:gd name="connsiteY5" fmla="*/ 869589 h 878477"/>
                <a:gd name="connsiteX6" fmla="*/ 1003962 w 3224822"/>
                <a:gd name="connsiteY6" fmla="*/ 878477 h 878477"/>
                <a:gd name="connsiteX7" fmla="*/ 0 w 3224822"/>
                <a:gd name="connsiteY7" fmla="*/ 441010 h 878477"/>
                <a:gd name="connsiteX8" fmla="*/ 1003962 w 3224822"/>
                <a:gd name="connsiteY8" fmla="*/ 3543 h 878477"/>
                <a:gd name="connsiteX9" fmla="*/ 1206295 w 3224822"/>
                <a:gd name="connsiteY9" fmla="*/ 12431 h 878477"/>
                <a:gd name="connsiteX10" fmla="*/ 1339532 w 3224822"/>
                <a:gd name="connsiteY10" fmla="*/ 30453 h 878477"/>
                <a:gd name="connsiteX11" fmla="*/ 1559615 w 3224822"/>
                <a:gd name="connsiteY11" fmla="*/ 8888 h 878477"/>
                <a:gd name="connsiteX12" fmla="*/ 1838922 w 3224822"/>
                <a:gd name="connsiteY12" fmla="*/ 0 h 87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4822" h="878477">
                  <a:moveTo>
                    <a:pt x="1838922" y="0"/>
                  </a:moveTo>
                  <a:cubicBezTo>
                    <a:pt x="2604333" y="0"/>
                    <a:pt x="3224822" y="195861"/>
                    <a:pt x="3224822" y="437467"/>
                  </a:cubicBezTo>
                  <a:cubicBezTo>
                    <a:pt x="3224822" y="679073"/>
                    <a:pt x="2604333" y="874934"/>
                    <a:pt x="1838922" y="874934"/>
                  </a:cubicBezTo>
                  <a:cubicBezTo>
                    <a:pt x="1743246" y="874934"/>
                    <a:pt x="1649834" y="871874"/>
                    <a:pt x="1559615" y="866046"/>
                  </a:cubicBezTo>
                  <a:lnTo>
                    <a:pt x="1369912" y="847458"/>
                  </a:lnTo>
                  <a:lnTo>
                    <a:pt x="1206295" y="869589"/>
                  </a:lnTo>
                  <a:cubicBezTo>
                    <a:pt x="1140940" y="875417"/>
                    <a:pt x="1073271" y="878477"/>
                    <a:pt x="1003962" y="878477"/>
                  </a:cubicBezTo>
                  <a:cubicBezTo>
                    <a:pt x="449489" y="878477"/>
                    <a:pt x="0" y="682616"/>
                    <a:pt x="0" y="441010"/>
                  </a:cubicBezTo>
                  <a:cubicBezTo>
                    <a:pt x="0" y="199404"/>
                    <a:pt x="449489" y="3543"/>
                    <a:pt x="1003962" y="3543"/>
                  </a:cubicBezTo>
                  <a:cubicBezTo>
                    <a:pt x="1073271" y="3543"/>
                    <a:pt x="1140940" y="6603"/>
                    <a:pt x="1206295" y="12431"/>
                  </a:cubicBezTo>
                  <a:lnTo>
                    <a:pt x="1339532" y="30453"/>
                  </a:lnTo>
                  <a:lnTo>
                    <a:pt x="1559615" y="8888"/>
                  </a:lnTo>
                  <a:cubicBezTo>
                    <a:pt x="1649834" y="3060"/>
                    <a:pt x="1743246" y="0"/>
                    <a:pt x="1838922" y="0"/>
                  </a:cubicBezTo>
                  <a:close/>
                </a:path>
              </a:pathLst>
            </a:cu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dirty="0"/>
            </a:p>
          </p:txBody>
        </p:sp>
        <p:pic>
          <p:nvPicPr>
            <p:cNvPr id="51" name="RO" descr="Joy 22HD Hybrid Loader - Underground Hard Rock Mining - Australia | Komatsu  Mining Corp.">
              <a:extLst>
                <a:ext uri="{FF2B5EF4-FFF2-40B4-BE49-F238E27FC236}">
                  <a16:creationId xmlns:a16="http://schemas.microsoft.com/office/drawing/2014/main" id="{29B293DA-7E72-558D-1CC1-6FF50565274B}"/>
                </a:ext>
              </a:extLst>
            </p:cNvPr>
            <p:cNvPicPr/>
            <p:nvPr/>
          </p:nvPicPr>
          <p:blipFill rotWithShape="1">
            <a:blip r:embed="rId3" r:link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04" b="89679" l="4133" r="96267">
                          <a14:foregroundMark x1="90800" y1="69266" x2="98267" y2="63991"/>
                          <a14:foregroundMark x1="99452" y1="38499" x2="99600" y2="35321"/>
                          <a14:foregroundMark x1="98267" y1="63991" x2="98469" y2="59653"/>
                          <a14:foregroundMark x1="98546" y1="34996" x2="90667" y2="32569"/>
                          <a14:foregroundMark x1="99600" y1="35321" x2="98810" y2="35078"/>
                          <a14:foregroundMark x1="90667" y1="32569" x2="88133" y2="60321"/>
                          <a14:foregroundMark x1="88133" y1="60321" x2="90933" y2="70413"/>
                          <a14:foregroundMark x1="93333" y1="64908" x2="96133" y2="51606"/>
                          <a14:foregroundMark x1="96133" y1="51606" x2="96133" y2="36009"/>
                          <a14:foregroundMark x1="96133" y1="36009" x2="94533" y2="65826"/>
                          <a14:foregroundMark x1="94533" y1="65826" x2="96267" y2="67431"/>
                          <a14:foregroundMark x1="10400" y1="76147" x2="2133" y2="75917"/>
                          <a14:foregroundMark x1="2133" y1="75917" x2="1067" y2="32798"/>
                          <a14:foregroundMark x1="1067" y1="32798" x2="8933" y2="23853"/>
                          <a14:foregroundMark x1="8933" y1="23853" x2="9733" y2="71560"/>
                          <a14:foregroundMark x1="9733" y1="71560" x2="10800" y2="74312"/>
                          <a14:foregroundMark x1="6400" y1="73853" x2="4133" y2="34633"/>
                          <a14:foregroundMark x1="4133" y1="34633" x2="5200" y2="29587"/>
                          <a14:backgroundMark x1="99867" y1="61239" x2="99200" y2="37156"/>
                          <a14:backgroundMark x1="99733" y1="61927" x2="98933" y2="47706"/>
                          <a14:backgroundMark x1="98933" y1="47706" x2="99067" y2="59633"/>
                          <a14:backgroundMark x1="23733" y1="52294" x2="23200" y2="54587"/>
                          <a14:backgroundMark x1="24133" y1="46560" x2="23733" y2="4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68" t="-1" r="-12277" b="-1873"/>
            <a:stretch>
              <a:fillRect/>
            </a:stretch>
          </p:blipFill>
          <p:spPr bwMode="auto">
            <a:xfrm>
              <a:off x="8290811" y="2116613"/>
              <a:ext cx="2771799" cy="135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x A2 Static Envelope">
            <a:extLst>
              <a:ext uri="{FF2B5EF4-FFF2-40B4-BE49-F238E27FC236}">
                <a16:creationId xmlns:a16="http://schemas.microsoft.com/office/drawing/2014/main" id="{1F03BA54-444F-4ACF-7834-87BB3C3FDAFC}"/>
              </a:ext>
            </a:extLst>
          </p:cNvPr>
          <p:cNvSpPr/>
          <p:nvPr/>
        </p:nvSpPr>
        <p:spPr>
          <a:xfrm flipH="1">
            <a:off x="246853" y="1058399"/>
            <a:ext cx="3736554" cy="1120320"/>
          </a:xfrm>
          <a:custGeom>
            <a:avLst/>
            <a:gdLst>
              <a:gd name="connsiteX0" fmla="*/ 2131150 w 3736554"/>
              <a:gd name="connsiteY0" fmla="*/ 121335 h 1120320"/>
              <a:gd name="connsiteX1" fmla="*/ 1851843 w 3736554"/>
              <a:gd name="connsiteY1" fmla="*/ 130223 h 1120320"/>
              <a:gd name="connsiteX2" fmla="*/ 1631760 w 3736554"/>
              <a:gd name="connsiteY2" fmla="*/ 151788 h 1120320"/>
              <a:gd name="connsiteX3" fmla="*/ 1498523 w 3736554"/>
              <a:gd name="connsiteY3" fmla="*/ 133766 h 1120320"/>
              <a:gd name="connsiteX4" fmla="*/ 1296190 w 3736554"/>
              <a:gd name="connsiteY4" fmla="*/ 124878 h 1120320"/>
              <a:gd name="connsiteX5" fmla="*/ 292228 w 3736554"/>
              <a:gd name="connsiteY5" fmla="*/ 562345 h 1120320"/>
              <a:gd name="connsiteX6" fmla="*/ 1296190 w 3736554"/>
              <a:gd name="connsiteY6" fmla="*/ 999812 h 1120320"/>
              <a:gd name="connsiteX7" fmla="*/ 1498523 w 3736554"/>
              <a:gd name="connsiteY7" fmla="*/ 990924 h 1120320"/>
              <a:gd name="connsiteX8" fmla="*/ 1662140 w 3736554"/>
              <a:gd name="connsiteY8" fmla="*/ 968793 h 1120320"/>
              <a:gd name="connsiteX9" fmla="*/ 1851843 w 3736554"/>
              <a:gd name="connsiteY9" fmla="*/ 987381 h 1120320"/>
              <a:gd name="connsiteX10" fmla="*/ 2131150 w 3736554"/>
              <a:gd name="connsiteY10" fmla="*/ 996269 h 1120320"/>
              <a:gd name="connsiteX11" fmla="*/ 3517050 w 3736554"/>
              <a:gd name="connsiteY11" fmla="*/ 558802 h 1120320"/>
              <a:gd name="connsiteX12" fmla="*/ 2131150 w 3736554"/>
              <a:gd name="connsiteY12" fmla="*/ 121335 h 1120320"/>
              <a:gd name="connsiteX13" fmla="*/ 1868277 w 3736554"/>
              <a:gd name="connsiteY13" fmla="*/ 0 h 1120320"/>
              <a:gd name="connsiteX14" fmla="*/ 3736554 w 3736554"/>
              <a:gd name="connsiteY14" fmla="*/ 560160 h 1120320"/>
              <a:gd name="connsiteX15" fmla="*/ 1868277 w 3736554"/>
              <a:gd name="connsiteY15" fmla="*/ 1120320 h 1120320"/>
              <a:gd name="connsiteX16" fmla="*/ 0 w 3736554"/>
              <a:gd name="connsiteY16" fmla="*/ 560160 h 1120320"/>
              <a:gd name="connsiteX17" fmla="*/ 1868277 w 3736554"/>
              <a:gd name="connsiteY17" fmla="*/ 0 h 11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36554" h="1120320">
                <a:moveTo>
                  <a:pt x="2131150" y="121335"/>
                </a:moveTo>
                <a:cubicBezTo>
                  <a:pt x="2035474" y="121335"/>
                  <a:pt x="1942062" y="124395"/>
                  <a:pt x="1851843" y="130223"/>
                </a:cubicBezTo>
                <a:lnTo>
                  <a:pt x="1631760" y="151788"/>
                </a:lnTo>
                <a:lnTo>
                  <a:pt x="1498523" y="133766"/>
                </a:lnTo>
                <a:cubicBezTo>
                  <a:pt x="1433168" y="127938"/>
                  <a:pt x="1365499" y="124878"/>
                  <a:pt x="1296190" y="124878"/>
                </a:cubicBezTo>
                <a:cubicBezTo>
                  <a:pt x="741717" y="124878"/>
                  <a:pt x="292228" y="320739"/>
                  <a:pt x="292228" y="562345"/>
                </a:cubicBezTo>
                <a:cubicBezTo>
                  <a:pt x="292228" y="803951"/>
                  <a:pt x="741717" y="999812"/>
                  <a:pt x="1296190" y="999812"/>
                </a:cubicBezTo>
                <a:cubicBezTo>
                  <a:pt x="1365499" y="999812"/>
                  <a:pt x="1433168" y="996752"/>
                  <a:pt x="1498523" y="990924"/>
                </a:cubicBezTo>
                <a:lnTo>
                  <a:pt x="1662140" y="968793"/>
                </a:lnTo>
                <a:lnTo>
                  <a:pt x="1851843" y="987381"/>
                </a:lnTo>
                <a:cubicBezTo>
                  <a:pt x="1942062" y="993209"/>
                  <a:pt x="2035474" y="996269"/>
                  <a:pt x="2131150" y="996269"/>
                </a:cubicBezTo>
                <a:cubicBezTo>
                  <a:pt x="2896561" y="996269"/>
                  <a:pt x="3517050" y="800408"/>
                  <a:pt x="3517050" y="558802"/>
                </a:cubicBezTo>
                <a:cubicBezTo>
                  <a:pt x="3517050" y="317196"/>
                  <a:pt x="2896561" y="121335"/>
                  <a:pt x="2131150" y="121335"/>
                </a:cubicBezTo>
                <a:close/>
                <a:moveTo>
                  <a:pt x="1868277" y="0"/>
                </a:moveTo>
                <a:cubicBezTo>
                  <a:pt x="2900098" y="0"/>
                  <a:pt x="3736554" y="250792"/>
                  <a:pt x="3736554" y="560160"/>
                </a:cubicBezTo>
                <a:cubicBezTo>
                  <a:pt x="3736554" y="869528"/>
                  <a:pt x="2900098" y="1120320"/>
                  <a:pt x="1868277" y="1120320"/>
                </a:cubicBezTo>
                <a:cubicBezTo>
                  <a:pt x="836456" y="1120320"/>
                  <a:pt x="0" y="869528"/>
                  <a:pt x="0" y="560160"/>
                </a:cubicBezTo>
                <a:cubicBezTo>
                  <a:pt x="0" y="250792"/>
                  <a:pt x="836456" y="0"/>
                  <a:pt x="186827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35" name="A2 Static Envelope">
            <a:extLst>
              <a:ext uri="{FF2B5EF4-FFF2-40B4-BE49-F238E27FC236}">
                <a16:creationId xmlns:a16="http://schemas.microsoft.com/office/drawing/2014/main" id="{000C1B7D-D3B4-33EE-EB4F-7DC15AFA4D46}"/>
              </a:ext>
            </a:extLst>
          </p:cNvPr>
          <p:cNvSpPr/>
          <p:nvPr/>
        </p:nvSpPr>
        <p:spPr>
          <a:xfrm>
            <a:off x="8301153" y="1049176"/>
            <a:ext cx="3736554" cy="1120320"/>
          </a:xfrm>
          <a:custGeom>
            <a:avLst/>
            <a:gdLst>
              <a:gd name="connsiteX0" fmla="*/ 2131150 w 3736554"/>
              <a:gd name="connsiteY0" fmla="*/ 121335 h 1120320"/>
              <a:gd name="connsiteX1" fmla="*/ 1851843 w 3736554"/>
              <a:gd name="connsiteY1" fmla="*/ 130223 h 1120320"/>
              <a:gd name="connsiteX2" fmla="*/ 1631760 w 3736554"/>
              <a:gd name="connsiteY2" fmla="*/ 151788 h 1120320"/>
              <a:gd name="connsiteX3" fmla="*/ 1498523 w 3736554"/>
              <a:gd name="connsiteY3" fmla="*/ 133766 h 1120320"/>
              <a:gd name="connsiteX4" fmla="*/ 1296190 w 3736554"/>
              <a:gd name="connsiteY4" fmla="*/ 124878 h 1120320"/>
              <a:gd name="connsiteX5" fmla="*/ 292228 w 3736554"/>
              <a:gd name="connsiteY5" fmla="*/ 562345 h 1120320"/>
              <a:gd name="connsiteX6" fmla="*/ 1296190 w 3736554"/>
              <a:gd name="connsiteY6" fmla="*/ 999812 h 1120320"/>
              <a:gd name="connsiteX7" fmla="*/ 1498523 w 3736554"/>
              <a:gd name="connsiteY7" fmla="*/ 990924 h 1120320"/>
              <a:gd name="connsiteX8" fmla="*/ 1662140 w 3736554"/>
              <a:gd name="connsiteY8" fmla="*/ 968793 h 1120320"/>
              <a:gd name="connsiteX9" fmla="*/ 1851843 w 3736554"/>
              <a:gd name="connsiteY9" fmla="*/ 987381 h 1120320"/>
              <a:gd name="connsiteX10" fmla="*/ 2131150 w 3736554"/>
              <a:gd name="connsiteY10" fmla="*/ 996269 h 1120320"/>
              <a:gd name="connsiteX11" fmla="*/ 3517050 w 3736554"/>
              <a:gd name="connsiteY11" fmla="*/ 558802 h 1120320"/>
              <a:gd name="connsiteX12" fmla="*/ 2131150 w 3736554"/>
              <a:gd name="connsiteY12" fmla="*/ 121335 h 1120320"/>
              <a:gd name="connsiteX13" fmla="*/ 1868277 w 3736554"/>
              <a:gd name="connsiteY13" fmla="*/ 0 h 1120320"/>
              <a:gd name="connsiteX14" fmla="*/ 3736554 w 3736554"/>
              <a:gd name="connsiteY14" fmla="*/ 560160 h 1120320"/>
              <a:gd name="connsiteX15" fmla="*/ 1868277 w 3736554"/>
              <a:gd name="connsiteY15" fmla="*/ 1120320 h 1120320"/>
              <a:gd name="connsiteX16" fmla="*/ 0 w 3736554"/>
              <a:gd name="connsiteY16" fmla="*/ 560160 h 1120320"/>
              <a:gd name="connsiteX17" fmla="*/ 1868277 w 3736554"/>
              <a:gd name="connsiteY17" fmla="*/ 0 h 11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36554" h="1120320">
                <a:moveTo>
                  <a:pt x="2131150" y="121335"/>
                </a:moveTo>
                <a:cubicBezTo>
                  <a:pt x="2035474" y="121335"/>
                  <a:pt x="1942062" y="124395"/>
                  <a:pt x="1851843" y="130223"/>
                </a:cubicBezTo>
                <a:lnTo>
                  <a:pt x="1631760" y="151788"/>
                </a:lnTo>
                <a:lnTo>
                  <a:pt x="1498523" y="133766"/>
                </a:lnTo>
                <a:cubicBezTo>
                  <a:pt x="1433168" y="127938"/>
                  <a:pt x="1365499" y="124878"/>
                  <a:pt x="1296190" y="124878"/>
                </a:cubicBezTo>
                <a:cubicBezTo>
                  <a:pt x="741717" y="124878"/>
                  <a:pt x="292228" y="320739"/>
                  <a:pt x="292228" y="562345"/>
                </a:cubicBezTo>
                <a:cubicBezTo>
                  <a:pt x="292228" y="803951"/>
                  <a:pt x="741717" y="999812"/>
                  <a:pt x="1296190" y="999812"/>
                </a:cubicBezTo>
                <a:cubicBezTo>
                  <a:pt x="1365499" y="999812"/>
                  <a:pt x="1433168" y="996752"/>
                  <a:pt x="1498523" y="990924"/>
                </a:cubicBezTo>
                <a:lnTo>
                  <a:pt x="1662140" y="968793"/>
                </a:lnTo>
                <a:lnTo>
                  <a:pt x="1851843" y="987381"/>
                </a:lnTo>
                <a:cubicBezTo>
                  <a:pt x="1942062" y="993209"/>
                  <a:pt x="2035474" y="996269"/>
                  <a:pt x="2131150" y="996269"/>
                </a:cubicBezTo>
                <a:cubicBezTo>
                  <a:pt x="2896561" y="996269"/>
                  <a:pt x="3517050" y="800408"/>
                  <a:pt x="3517050" y="558802"/>
                </a:cubicBezTo>
                <a:cubicBezTo>
                  <a:pt x="3517050" y="317196"/>
                  <a:pt x="2896561" y="121335"/>
                  <a:pt x="2131150" y="121335"/>
                </a:cubicBezTo>
                <a:close/>
                <a:moveTo>
                  <a:pt x="1868277" y="0"/>
                </a:moveTo>
                <a:cubicBezTo>
                  <a:pt x="2900098" y="0"/>
                  <a:pt x="3736554" y="250792"/>
                  <a:pt x="3736554" y="560160"/>
                </a:cubicBezTo>
                <a:cubicBezTo>
                  <a:pt x="3736554" y="869528"/>
                  <a:pt x="2900098" y="1120320"/>
                  <a:pt x="1868277" y="1120320"/>
                </a:cubicBezTo>
                <a:cubicBezTo>
                  <a:pt x="836456" y="1120320"/>
                  <a:pt x="0" y="869528"/>
                  <a:pt x="0" y="560160"/>
                </a:cubicBezTo>
                <a:cubicBezTo>
                  <a:pt x="0" y="250792"/>
                  <a:pt x="836456" y="0"/>
                  <a:pt x="186827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grpSp>
        <p:nvGrpSpPr>
          <p:cNvPr id="52" name="RO M1">
            <a:extLst>
              <a:ext uri="{FF2B5EF4-FFF2-40B4-BE49-F238E27FC236}">
                <a16:creationId xmlns:a16="http://schemas.microsoft.com/office/drawing/2014/main" id="{14D96930-475D-BCF7-8A10-79F9FE2D5360}"/>
              </a:ext>
            </a:extLst>
          </p:cNvPr>
          <p:cNvGrpSpPr/>
          <p:nvPr/>
        </p:nvGrpSpPr>
        <p:grpSpPr>
          <a:xfrm>
            <a:off x="7955777" y="930635"/>
            <a:ext cx="3865175" cy="1359323"/>
            <a:chOff x="8159209" y="2014782"/>
            <a:chExt cx="3865175" cy="1359323"/>
          </a:xfrm>
        </p:grpSpPr>
        <p:sp>
          <p:nvSpPr>
            <p:cNvPr id="53" name="A2 Envelope">
              <a:extLst>
                <a:ext uri="{FF2B5EF4-FFF2-40B4-BE49-F238E27FC236}">
                  <a16:creationId xmlns:a16="http://schemas.microsoft.com/office/drawing/2014/main" id="{058F0692-6073-EDE0-D520-8483A0E9CC2D}"/>
                </a:ext>
              </a:extLst>
            </p:cNvPr>
            <p:cNvSpPr/>
            <p:nvPr/>
          </p:nvSpPr>
          <p:spPr>
            <a:xfrm>
              <a:off x="8159209" y="2235297"/>
              <a:ext cx="1796572" cy="915446"/>
            </a:xfrm>
            <a:custGeom>
              <a:avLst/>
              <a:gdLst>
                <a:gd name="connsiteX0" fmla="*/ 1344930 w 1796572"/>
                <a:gd name="connsiteY0" fmla="*/ 0 h 915446"/>
                <a:gd name="connsiteX1" fmla="*/ 1615980 w 1796572"/>
                <a:gd name="connsiteY1" fmla="*/ 9300 h 915446"/>
                <a:gd name="connsiteX2" fmla="*/ 1796572 w 1796572"/>
                <a:gd name="connsiteY2" fmla="*/ 28378 h 915446"/>
                <a:gd name="connsiteX3" fmla="*/ 1643685 w 1796572"/>
                <a:gd name="connsiteY3" fmla="*/ 21662 h 915446"/>
                <a:gd name="connsiteX4" fmla="*/ 639723 w 1796572"/>
                <a:gd name="connsiteY4" fmla="*/ 459129 h 915446"/>
                <a:gd name="connsiteX5" fmla="*/ 1643685 w 1796572"/>
                <a:gd name="connsiteY5" fmla="*/ 896596 h 915446"/>
                <a:gd name="connsiteX6" fmla="*/ 1751010 w 1796572"/>
                <a:gd name="connsiteY6" fmla="*/ 891882 h 915446"/>
                <a:gd name="connsiteX7" fmla="*/ 1615980 w 1796572"/>
                <a:gd name="connsiteY7" fmla="*/ 906147 h 915446"/>
                <a:gd name="connsiteX8" fmla="*/ 1344930 w 1796572"/>
                <a:gd name="connsiteY8" fmla="*/ 915446 h 915446"/>
                <a:gd name="connsiteX9" fmla="*/ 0 w 1796572"/>
                <a:gd name="connsiteY9" fmla="*/ 457723 h 915446"/>
                <a:gd name="connsiteX10" fmla="*/ 1344930 w 1796572"/>
                <a:gd name="connsiteY10" fmla="*/ 0 h 91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6572" h="915446">
                  <a:moveTo>
                    <a:pt x="1344930" y="0"/>
                  </a:moveTo>
                  <a:cubicBezTo>
                    <a:pt x="1437778" y="0"/>
                    <a:pt x="1528429" y="3202"/>
                    <a:pt x="1615980" y="9300"/>
                  </a:cubicBezTo>
                  <a:lnTo>
                    <a:pt x="1796572" y="28378"/>
                  </a:lnTo>
                  <a:lnTo>
                    <a:pt x="1643685" y="21662"/>
                  </a:lnTo>
                  <a:cubicBezTo>
                    <a:pt x="1089212" y="21662"/>
                    <a:pt x="639723" y="217523"/>
                    <a:pt x="639723" y="459129"/>
                  </a:cubicBezTo>
                  <a:cubicBezTo>
                    <a:pt x="639723" y="700735"/>
                    <a:pt x="1089212" y="896596"/>
                    <a:pt x="1643685" y="896596"/>
                  </a:cubicBezTo>
                  <a:lnTo>
                    <a:pt x="1751010" y="891882"/>
                  </a:lnTo>
                  <a:lnTo>
                    <a:pt x="1615980" y="906147"/>
                  </a:lnTo>
                  <a:cubicBezTo>
                    <a:pt x="1528429" y="912244"/>
                    <a:pt x="1437778" y="915446"/>
                    <a:pt x="1344930" y="915446"/>
                  </a:cubicBezTo>
                  <a:cubicBezTo>
                    <a:pt x="602146" y="915446"/>
                    <a:pt x="0" y="710516"/>
                    <a:pt x="0" y="457723"/>
                  </a:cubicBezTo>
                  <a:cubicBezTo>
                    <a:pt x="0" y="204930"/>
                    <a:pt x="602146" y="0"/>
                    <a:pt x="134493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dirty="0"/>
            </a:p>
          </p:txBody>
        </p:sp>
        <p:sp>
          <p:nvSpPr>
            <p:cNvPr id="54" name="A3 Envelope">
              <a:extLst>
                <a:ext uri="{FF2B5EF4-FFF2-40B4-BE49-F238E27FC236}">
                  <a16:creationId xmlns:a16="http://schemas.microsoft.com/office/drawing/2014/main" id="{C3475433-5994-3FE7-1C03-FA97A38949B0}"/>
                </a:ext>
              </a:extLst>
            </p:cNvPr>
            <p:cNvSpPr/>
            <p:nvPr/>
          </p:nvSpPr>
          <p:spPr>
            <a:xfrm>
              <a:off x="8799562" y="2253782"/>
              <a:ext cx="3224822" cy="878477"/>
            </a:xfrm>
            <a:custGeom>
              <a:avLst/>
              <a:gdLst>
                <a:gd name="connsiteX0" fmla="*/ 1838922 w 3224822"/>
                <a:gd name="connsiteY0" fmla="*/ 0 h 878477"/>
                <a:gd name="connsiteX1" fmla="*/ 3224822 w 3224822"/>
                <a:gd name="connsiteY1" fmla="*/ 437467 h 878477"/>
                <a:gd name="connsiteX2" fmla="*/ 1838922 w 3224822"/>
                <a:gd name="connsiteY2" fmla="*/ 874934 h 878477"/>
                <a:gd name="connsiteX3" fmla="*/ 1559615 w 3224822"/>
                <a:gd name="connsiteY3" fmla="*/ 866046 h 878477"/>
                <a:gd name="connsiteX4" fmla="*/ 1369912 w 3224822"/>
                <a:gd name="connsiteY4" fmla="*/ 847458 h 878477"/>
                <a:gd name="connsiteX5" fmla="*/ 1206295 w 3224822"/>
                <a:gd name="connsiteY5" fmla="*/ 869589 h 878477"/>
                <a:gd name="connsiteX6" fmla="*/ 1003962 w 3224822"/>
                <a:gd name="connsiteY6" fmla="*/ 878477 h 878477"/>
                <a:gd name="connsiteX7" fmla="*/ 0 w 3224822"/>
                <a:gd name="connsiteY7" fmla="*/ 441010 h 878477"/>
                <a:gd name="connsiteX8" fmla="*/ 1003962 w 3224822"/>
                <a:gd name="connsiteY8" fmla="*/ 3543 h 878477"/>
                <a:gd name="connsiteX9" fmla="*/ 1206295 w 3224822"/>
                <a:gd name="connsiteY9" fmla="*/ 12431 h 878477"/>
                <a:gd name="connsiteX10" fmla="*/ 1339532 w 3224822"/>
                <a:gd name="connsiteY10" fmla="*/ 30453 h 878477"/>
                <a:gd name="connsiteX11" fmla="*/ 1559615 w 3224822"/>
                <a:gd name="connsiteY11" fmla="*/ 8888 h 878477"/>
                <a:gd name="connsiteX12" fmla="*/ 1838922 w 3224822"/>
                <a:gd name="connsiteY12" fmla="*/ 0 h 87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4822" h="878477">
                  <a:moveTo>
                    <a:pt x="1838922" y="0"/>
                  </a:moveTo>
                  <a:cubicBezTo>
                    <a:pt x="2604333" y="0"/>
                    <a:pt x="3224822" y="195861"/>
                    <a:pt x="3224822" y="437467"/>
                  </a:cubicBezTo>
                  <a:cubicBezTo>
                    <a:pt x="3224822" y="679073"/>
                    <a:pt x="2604333" y="874934"/>
                    <a:pt x="1838922" y="874934"/>
                  </a:cubicBezTo>
                  <a:cubicBezTo>
                    <a:pt x="1743246" y="874934"/>
                    <a:pt x="1649834" y="871874"/>
                    <a:pt x="1559615" y="866046"/>
                  </a:cubicBezTo>
                  <a:lnTo>
                    <a:pt x="1369912" y="847458"/>
                  </a:lnTo>
                  <a:lnTo>
                    <a:pt x="1206295" y="869589"/>
                  </a:lnTo>
                  <a:cubicBezTo>
                    <a:pt x="1140940" y="875417"/>
                    <a:pt x="1073271" y="878477"/>
                    <a:pt x="1003962" y="878477"/>
                  </a:cubicBezTo>
                  <a:cubicBezTo>
                    <a:pt x="449489" y="878477"/>
                    <a:pt x="0" y="682616"/>
                    <a:pt x="0" y="441010"/>
                  </a:cubicBezTo>
                  <a:cubicBezTo>
                    <a:pt x="0" y="199404"/>
                    <a:pt x="449489" y="3543"/>
                    <a:pt x="1003962" y="3543"/>
                  </a:cubicBezTo>
                  <a:cubicBezTo>
                    <a:pt x="1073271" y="3543"/>
                    <a:pt x="1140940" y="6603"/>
                    <a:pt x="1206295" y="12431"/>
                  </a:cubicBezTo>
                  <a:lnTo>
                    <a:pt x="1339532" y="30453"/>
                  </a:lnTo>
                  <a:lnTo>
                    <a:pt x="1559615" y="8888"/>
                  </a:lnTo>
                  <a:cubicBezTo>
                    <a:pt x="1649834" y="3060"/>
                    <a:pt x="1743246" y="0"/>
                    <a:pt x="1838922" y="0"/>
                  </a:cubicBezTo>
                  <a:close/>
                </a:path>
              </a:pathLst>
            </a:cu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dirty="0"/>
            </a:p>
          </p:txBody>
        </p:sp>
        <p:pic>
          <p:nvPicPr>
            <p:cNvPr id="72" name="RO" descr="Joy 22HD Hybrid Loader - Underground Hard Rock Mining - Australia | Komatsu  Mining Corp.">
              <a:extLst>
                <a:ext uri="{FF2B5EF4-FFF2-40B4-BE49-F238E27FC236}">
                  <a16:creationId xmlns:a16="http://schemas.microsoft.com/office/drawing/2014/main" id="{6931C771-F8AC-3792-A3EA-6F09C8499B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r:link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404" b="89679" l="4133" r="96267">
                          <a14:foregroundMark x1="90800" y1="69266" x2="98267" y2="63991"/>
                          <a14:foregroundMark x1="99452" y1="38499" x2="99600" y2="35321"/>
                          <a14:foregroundMark x1="98267" y1="63991" x2="98469" y2="59653"/>
                          <a14:foregroundMark x1="98546" y1="34996" x2="90667" y2="32569"/>
                          <a14:foregroundMark x1="99600" y1="35321" x2="98810" y2="35078"/>
                          <a14:foregroundMark x1="90667" y1="32569" x2="88133" y2="60321"/>
                          <a14:foregroundMark x1="88133" y1="60321" x2="90933" y2="70413"/>
                          <a14:foregroundMark x1="93333" y1="64908" x2="96133" y2="51606"/>
                          <a14:foregroundMark x1="96133" y1="51606" x2="96133" y2="36009"/>
                          <a14:foregroundMark x1="96133" y1="36009" x2="94533" y2="65826"/>
                          <a14:foregroundMark x1="94533" y1="65826" x2="96267" y2="67431"/>
                          <a14:foregroundMark x1="10400" y1="76147" x2="2133" y2="75917"/>
                          <a14:foregroundMark x1="2133" y1="75917" x2="1067" y2="32798"/>
                          <a14:foregroundMark x1="1067" y1="32798" x2="8933" y2="23853"/>
                          <a14:foregroundMark x1="8933" y1="23853" x2="9733" y2="71560"/>
                          <a14:foregroundMark x1="9733" y1="71560" x2="10800" y2="74312"/>
                          <a14:foregroundMark x1="6400" y1="73853" x2="4133" y2="34633"/>
                          <a14:foregroundMark x1="4133" y1="34633" x2="5200" y2="29587"/>
                          <a14:backgroundMark x1="99867" y1="61239" x2="99200" y2="37156"/>
                          <a14:backgroundMark x1="99733" y1="61927" x2="98933" y2="47706"/>
                          <a14:backgroundMark x1="98933" y1="47706" x2="99067" y2="59633"/>
                          <a14:backgroundMark x1="23733" y1="52294" x2="23200" y2="54587"/>
                          <a14:backgroundMark x1="24133" y1="46560" x2="23733" y2="4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68" t="-1" r="-12277" b="-1873"/>
            <a:stretch>
              <a:fillRect/>
            </a:stretch>
          </p:blipFill>
          <p:spPr bwMode="auto">
            <a:xfrm>
              <a:off x="8971770" y="2014782"/>
              <a:ext cx="2771799" cy="135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x RO M1">
            <a:extLst>
              <a:ext uri="{FF2B5EF4-FFF2-40B4-BE49-F238E27FC236}">
                <a16:creationId xmlns:a16="http://schemas.microsoft.com/office/drawing/2014/main" id="{2F7C29EC-6D63-C96A-0B02-E1A592897A55}"/>
              </a:ext>
            </a:extLst>
          </p:cNvPr>
          <p:cNvGrpSpPr/>
          <p:nvPr/>
        </p:nvGrpSpPr>
        <p:grpSpPr>
          <a:xfrm rot="10800000">
            <a:off x="460274" y="932540"/>
            <a:ext cx="3865175" cy="1359323"/>
            <a:chOff x="8159209" y="2014782"/>
            <a:chExt cx="3865175" cy="1359323"/>
          </a:xfrm>
        </p:grpSpPr>
        <p:sp>
          <p:nvSpPr>
            <p:cNvPr id="74" name="A2 Envelope">
              <a:extLst>
                <a:ext uri="{FF2B5EF4-FFF2-40B4-BE49-F238E27FC236}">
                  <a16:creationId xmlns:a16="http://schemas.microsoft.com/office/drawing/2014/main" id="{0625355A-1394-9897-9D72-806F4A2068C9}"/>
                </a:ext>
              </a:extLst>
            </p:cNvPr>
            <p:cNvSpPr/>
            <p:nvPr/>
          </p:nvSpPr>
          <p:spPr>
            <a:xfrm>
              <a:off x="8159209" y="2235297"/>
              <a:ext cx="1796572" cy="915446"/>
            </a:xfrm>
            <a:custGeom>
              <a:avLst/>
              <a:gdLst>
                <a:gd name="connsiteX0" fmla="*/ 1344930 w 1796572"/>
                <a:gd name="connsiteY0" fmla="*/ 0 h 915446"/>
                <a:gd name="connsiteX1" fmla="*/ 1615980 w 1796572"/>
                <a:gd name="connsiteY1" fmla="*/ 9300 h 915446"/>
                <a:gd name="connsiteX2" fmla="*/ 1796572 w 1796572"/>
                <a:gd name="connsiteY2" fmla="*/ 28378 h 915446"/>
                <a:gd name="connsiteX3" fmla="*/ 1643685 w 1796572"/>
                <a:gd name="connsiteY3" fmla="*/ 21662 h 915446"/>
                <a:gd name="connsiteX4" fmla="*/ 639723 w 1796572"/>
                <a:gd name="connsiteY4" fmla="*/ 459129 h 915446"/>
                <a:gd name="connsiteX5" fmla="*/ 1643685 w 1796572"/>
                <a:gd name="connsiteY5" fmla="*/ 896596 h 915446"/>
                <a:gd name="connsiteX6" fmla="*/ 1751010 w 1796572"/>
                <a:gd name="connsiteY6" fmla="*/ 891882 h 915446"/>
                <a:gd name="connsiteX7" fmla="*/ 1615980 w 1796572"/>
                <a:gd name="connsiteY7" fmla="*/ 906147 h 915446"/>
                <a:gd name="connsiteX8" fmla="*/ 1344930 w 1796572"/>
                <a:gd name="connsiteY8" fmla="*/ 915446 h 915446"/>
                <a:gd name="connsiteX9" fmla="*/ 0 w 1796572"/>
                <a:gd name="connsiteY9" fmla="*/ 457723 h 915446"/>
                <a:gd name="connsiteX10" fmla="*/ 1344930 w 1796572"/>
                <a:gd name="connsiteY10" fmla="*/ 0 h 91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6572" h="915446">
                  <a:moveTo>
                    <a:pt x="1344930" y="0"/>
                  </a:moveTo>
                  <a:cubicBezTo>
                    <a:pt x="1437778" y="0"/>
                    <a:pt x="1528429" y="3202"/>
                    <a:pt x="1615980" y="9300"/>
                  </a:cubicBezTo>
                  <a:lnTo>
                    <a:pt x="1796572" y="28378"/>
                  </a:lnTo>
                  <a:lnTo>
                    <a:pt x="1643685" y="21662"/>
                  </a:lnTo>
                  <a:cubicBezTo>
                    <a:pt x="1089212" y="21662"/>
                    <a:pt x="639723" y="217523"/>
                    <a:pt x="639723" y="459129"/>
                  </a:cubicBezTo>
                  <a:cubicBezTo>
                    <a:pt x="639723" y="700735"/>
                    <a:pt x="1089212" y="896596"/>
                    <a:pt x="1643685" y="896596"/>
                  </a:cubicBezTo>
                  <a:lnTo>
                    <a:pt x="1751010" y="891882"/>
                  </a:lnTo>
                  <a:lnTo>
                    <a:pt x="1615980" y="906147"/>
                  </a:lnTo>
                  <a:cubicBezTo>
                    <a:pt x="1528429" y="912244"/>
                    <a:pt x="1437778" y="915446"/>
                    <a:pt x="1344930" y="915446"/>
                  </a:cubicBezTo>
                  <a:cubicBezTo>
                    <a:pt x="602146" y="915446"/>
                    <a:pt x="0" y="710516"/>
                    <a:pt x="0" y="457723"/>
                  </a:cubicBezTo>
                  <a:cubicBezTo>
                    <a:pt x="0" y="204930"/>
                    <a:pt x="602146" y="0"/>
                    <a:pt x="134493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dirty="0"/>
            </a:p>
          </p:txBody>
        </p:sp>
        <p:sp>
          <p:nvSpPr>
            <p:cNvPr id="75" name="A3 Envelope">
              <a:extLst>
                <a:ext uri="{FF2B5EF4-FFF2-40B4-BE49-F238E27FC236}">
                  <a16:creationId xmlns:a16="http://schemas.microsoft.com/office/drawing/2014/main" id="{9A563F9F-1C82-111B-3FAB-57C1ECCD063A}"/>
                </a:ext>
              </a:extLst>
            </p:cNvPr>
            <p:cNvSpPr/>
            <p:nvPr/>
          </p:nvSpPr>
          <p:spPr>
            <a:xfrm>
              <a:off x="8799562" y="2253782"/>
              <a:ext cx="3224822" cy="878477"/>
            </a:xfrm>
            <a:custGeom>
              <a:avLst/>
              <a:gdLst>
                <a:gd name="connsiteX0" fmla="*/ 1838922 w 3224822"/>
                <a:gd name="connsiteY0" fmla="*/ 0 h 878477"/>
                <a:gd name="connsiteX1" fmla="*/ 3224822 w 3224822"/>
                <a:gd name="connsiteY1" fmla="*/ 437467 h 878477"/>
                <a:gd name="connsiteX2" fmla="*/ 1838922 w 3224822"/>
                <a:gd name="connsiteY2" fmla="*/ 874934 h 878477"/>
                <a:gd name="connsiteX3" fmla="*/ 1559615 w 3224822"/>
                <a:gd name="connsiteY3" fmla="*/ 866046 h 878477"/>
                <a:gd name="connsiteX4" fmla="*/ 1369912 w 3224822"/>
                <a:gd name="connsiteY4" fmla="*/ 847458 h 878477"/>
                <a:gd name="connsiteX5" fmla="*/ 1206295 w 3224822"/>
                <a:gd name="connsiteY5" fmla="*/ 869589 h 878477"/>
                <a:gd name="connsiteX6" fmla="*/ 1003962 w 3224822"/>
                <a:gd name="connsiteY6" fmla="*/ 878477 h 878477"/>
                <a:gd name="connsiteX7" fmla="*/ 0 w 3224822"/>
                <a:gd name="connsiteY7" fmla="*/ 441010 h 878477"/>
                <a:gd name="connsiteX8" fmla="*/ 1003962 w 3224822"/>
                <a:gd name="connsiteY8" fmla="*/ 3543 h 878477"/>
                <a:gd name="connsiteX9" fmla="*/ 1206295 w 3224822"/>
                <a:gd name="connsiteY9" fmla="*/ 12431 h 878477"/>
                <a:gd name="connsiteX10" fmla="*/ 1339532 w 3224822"/>
                <a:gd name="connsiteY10" fmla="*/ 30453 h 878477"/>
                <a:gd name="connsiteX11" fmla="*/ 1559615 w 3224822"/>
                <a:gd name="connsiteY11" fmla="*/ 8888 h 878477"/>
                <a:gd name="connsiteX12" fmla="*/ 1838922 w 3224822"/>
                <a:gd name="connsiteY12" fmla="*/ 0 h 87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4822" h="878477">
                  <a:moveTo>
                    <a:pt x="1838922" y="0"/>
                  </a:moveTo>
                  <a:cubicBezTo>
                    <a:pt x="2604333" y="0"/>
                    <a:pt x="3224822" y="195861"/>
                    <a:pt x="3224822" y="437467"/>
                  </a:cubicBezTo>
                  <a:cubicBezTo>
                    <a:pt x="3224822" y="679073"/>
                    <a:pt x="2604333" y="874934"/>
                    <a:pt x="1838922" y="874934"/>
                  </a:cubicBezTo>
                  <a:cubicBezTo>
                    <a:pt x="1743246" y="874934"/>
                    <a:pt x="1649834" y="871874"/>
                    <a:pt x="1559615" y="866046"/>
                  </a:cubicBezTo>
                  <a:lnTo>
                    <a:pt x="1369912" y="847458"/>
                  </a:lnTo>
                  <a:lnTo>
                    <a:pt x="1206295" y="869589"/>
                  </a:lnTo>
                  <a:cubicBezTo>
                    <a:pt x="1140940" y="875417"/>
                    <a:pt x="1073271" y="878477"/>
                    <a:pt x="1003962" y="878477"/>
                  </a:cubicBezTo>
                  <a:cubicBezTo>
                    <a:pt x="449489" y="878477"/>
                    <a:pt x="0" y="682616"/>
                    <a:pt x="0" y="441010"/>
                  </a:cubicBezTo>
                  <a:cubicBezTo>
                    <a:pt x="0" y="199404"/>
                    <a:pt x="449489" y="3543"/>
                    <a:pt x="1003962" y="3543"/>
                  </a:cubicBezTo>
                  <a:cubicBezTo>
                    <a:pt x="1073271" y="3543"/>
                    <a:pt x="1140940" y="6603"/>
                    <a:pt x="1206295" y="12431"/>
                  </a:cubicBezTo>
                  <a:lnTo>
                    <a:pt x="1339532" y="30453"/>
                  </a:lnTo>
                  <a:lnTo>
                    <a:pt x="1559615" y="8888"/>
                  </a:lnTo>
                  <a:cubicBezTo>
                    <a:pt x="1649834" y="3060"/>
                    <a:pt x="1743246" y="0"/>
                    <a:pt x="1838922" y="0"/>
                  </a:cubicBezTo>
                  <a:close/>
                </a:path>
              </a:pathLst>
            </a:cu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dirty="0"/>
            </a:p>
          </p:txBody>
        </p:sp>
        <p:pic>
          <p:nvPicPr>
            <p:cNvPr id="76" name="RO" descr="Joy 22HD Hybrid Loader - Underground Hard Rock Mining - Australia | Komatsu  Mining Corp.">
              <a:extLst>
                <a:ext uri="{FF2B5EF4-FFF2-40B4-BE49-F238E27FC236}">
                  <a16:creationId xmlns:a16="http://schemas.microsoft.com/office/drawing/2014/main" id="{6BF74A39-B0D4-158B-9A10-0FB7971BDF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r:link="rId5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404" b="89679" l="4133" r="96267">
                          <a14:foregroundMark x1="90800" y1="69266" x2="98267" y2="63991"/>
                          <a14:foregroundMark x1="99452" y1="38499" x2="99600" y2="35321"/>
                          <a14:foregroundMark x1="98267" y1="63991" x2="98469" y2="59653"/>
                          <a14:foregroundMark x1="98546" y1="34996" x2="90667" y2="32569"/>
                          <a14:foregroundMark x1="99600" y1="35321" x2="98810" y2="35078"/>
                          <a14:foregroundMark x1="90667" y1="32569" x2="88133" y2="60321"/>
                          <a14:foregroundMark x1="88133" y1="60321" x2="90933" y2="70413"/>
                          <a14:foregroundMark x1="93333" y1="64908" x2="96133" y2="51606"/>
                          <a14:foregroundMark x1="96133" y1="51606" x2="96133" y2="36009"/>
                          <a14:foregroundMark x1="96133" y1="36009" x2="94533" y2="65826"/>
                          <a14:foregroundMark x1="94533" y1="65826" x2="96267" y2="67431"/>
                          <a14:foregroundMark x1="10400" y1="76147" x2="2133" y2="75917"/>
                          <a14:foregroundMark x1="2133" y1="75917" x2="1067" y2="32798"/>
                          <a14:foregroundMark x1="1067" y1="32798" x2="8933" y2="23853"/>
                          <a14:foregroundMark x1="8933" y1="23853" x2="9733" y2="71560"/>
                          <a14:foregroundMark x1="9733" y1="71560" x2="10800" y2="74312"/>
                          <a14:foregroundMark x1="6400" y1="73853" x2="4133" y2="34633"/>
                          <a14:foregroundMark x1="4133" y1="34633" x2="5200" y2="29587"/>
                          <a14:backgroundMark x1="99867" y1="61239" x2="99200" y2="37156"/>
                          <a14:backgroundMark x1="99733" y1="61927" x2="98933" y2="47706"/>
                          <a14:backgroundMark x1="98933" y1="47706" x2="99067" y2="59633"/>
                          <a14:backgroundMark x1="23733" y1="52294" x2="23200" y2="54587"/>
                          <a14:backgroundMark x1="24133" y1="46560" x2="23733" y2="4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68" t="-1" r="-12277" b="-1873"/>
            <a:stretch>
              <a:fillRect/>
            </a:stretch>
          </p:blipFill>
          <p:spPr bwMode="auto">
            <a:xfrm>
              <a:off x="8971770" y="2014782"/>
              <a:ext cx="2771799" cy="135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A2 Envelope">
            <a:extLst>
              <a:ext uri="{FF2B5EF4-FFF2-40B4-BE49-F238E27FC236}">
                <a16:creationId xmlns:a16="http://schemas.microsoft.com/office/drawing/2014/main" id="{E8A1FE83-8449-3346-3CF2-75F9982C2D33}"/>
              </a:ext>
            </a:extLst>
          </p:cNvPr>
          <p:cNvSpPr/>
          <p:nvPr/>
        </p:nvSpPr>
        <p:spPr>
          <a:xfrm>
            <a:off x="5013240" y="1168596"/>
            <a:ext cx="1796572" cy="915446"/>
          </a:xfrm>
          <a:custGeom>
            <a:avLst/>
            <a:gdLst>
              <a:gd name="connsiteX0" fmla="*/ 1344930 w 1796572"/>
              <a:gd name="connsiteY0" fmla="*/ 0 h 915446"/>
              <a:gd name="connsiteX1" fmla="*/ 1615980 w 1796572"/>
              <a:gd name="connsiteY1" fmla="*/ 9300 h 915446"/>
              <a:gd name="connsiteX2" fmla="*/ 1796572 w 1796572"/>
              <a:gd name="connsiteY2" fmla="*/ 28378 h 915446"/>
              <a:gd name="connsiteX3" fmla="*/ 1643685 w 1796572"/>
              <a:gd name="connsiteY3" fmla="*/ 21662 h 915446"/>
              <a:gd name="connsiteX4" fmla="*/ 639723 w 1796572"/>
              <a:gd name="connsiteY4" fmla="*/ 459129 h 915446"/>
              <a:gd name="connsiteX5" fmla="*/ 1643685 w 1796572"/>
              <a:gd name="connsiteY5" fmla="*/ 896596 h 915446"/>
              <a:gd name="connsiteX6" fmla="*/ 1751010 w 1796572"/>
              <a:gd name="connsiteY6" fmla="*/ 891882 h 915446"/>
              <a:gd name="connsiteX7" fmla="*/ 1615980 w 1796572"/>
              <a:gd name="connsiteY7" fmla="*/ 906147 h 915446"/>
              <a:gd name="connsiteX8" fmla="*/ 1344930 w 1796572"/>
              <a:gd name="connsiteY8" fmla="*/ 915446 h 915446"/>
              <a:gd name="connsiteX9" fmla="*/ 0 w 1796572"/>
              <a:gd name="connsiteY9" fmla="*/ 457723 h 915446"/>
              <a:gd name="connsiteX10" fmla="*/ 1344930 w 1796572"/>
              <a:gd name="connsiteY10" fmla="*/ 0 h 9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6572" h="915446">
                <a:moveTo>
                  <a:pt x="1344930" y="0"/>
                </a:moveTo>
                <a:cubicBezTo>
                  <a:pt x="1437778" y="0"/>
                  <a:pt x="1528429" y="3202"/>
                  <a:pt x="1615980" y="9300"/>
                </a:cubicBezTo>
                <a:lnTo>
                  <a:pt x="1796572" y="28378"/>
                </a:lnTo>
                <a:lnTo>
                  <a:pt x="1643685" y="21662"/>
                </a:lnTo>
                <a:cubicBezTo>
                  <a:pt x="1089212" y="21662"/>
                  <a:pt x="639723" y="217523"/>
                  <a:pt x="639723" y="459129"/>
                </a:cubicBezTo>
                <a:cubicBezTo>
                  <a:pt x="639723" y="700735"/>
                  <a:pt x="1089212" y="896596"/>
                  <a:pt x="1643685" y="896596"/>
                </a:cubicBezTo>
                <a:lnTo>
                  <a:pt x="1751010" y="891882"/>
                </a:lnTo>
                <a:lnTo>
                  <a:pt x="1615980" y="906147"/>
                </a:lnTo>
                <a:cubicBezTo>
                  <a:pt x="1528429" y="912244"/>
                  <a:pt x="1437778" y="915446"/>
                  <a:pt x="1344930" y="915446"/>
                </a:cubicBezTo>
                <a:cubicBezTo>
                  <a:pt x="602146" y="915446"/>
                  <a:pt x="0" y="710516"/>
                  <a:pt x="0" y="457723"/>
                </a:cubicBezTo>
                <a:cubicBezTo>
                  <a:pt x="0" y="204930"/>
                  <a:pt x="602146" y="0"/>
                  <a:pt x="134493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78" name="x A2 Envelope">
            <a:extLst>
              <a:ext uri="{FF2B5EF4-FFF2-40B4-BE49-F238E27FC236}">
                <a16:creationId xmlns:a16="http://schemas.microsoft.com/office/drawing/2014/main" id="{87361631-D439-8449-B54D-6CDAB05F1796}"/>
              </a:ext>
            </a:extLst>
          </p:cNvPr>
          <p:cNvSpPr/>
          <p:nvPr/>
        </p:nvSpPr>
        <p:spPr>
          <a:xfrm rot="10800000">
            <a:off x="4345530" y="1155289"/>
            <a:ext cx="1796572" cy="915446"/>
          </a:xfrm>
          <a:custGeom>
            <a:avLst/>
            <a:gdLst>
              <a:gd name="connsiteX0" fmla="*/ 1344930 w 1796572"/>
              <a:gd name="connsiteY0" fmla="*/ 0 h 915446"/>
              <a:gd name="connsiteX1" fmla="*/ 1615980 w 1796572"/>
              <a:gd name="connsiteY1" fmla="*/ 9300 h 915446"/>
              <a:gd name="connsiteX2" fmla="*/ 1796572 w 1796572"/>
              <a:gd name="connsiteY2" fmla="*/ 28378 h 915446"/>
              <a:gd name="connsiteX3" fmla="*/ 1643685 w 1796572"/>
              <a:gd name="connsiteY3" fmla="*/ 21662 h 915446"/>
              <a:gd name="connsiteX4" fmla="*/ 639723 w 1796572"/>
              <a:gd name="connsiteY4" fmla="*/ 459129 h 915446"/>
              <a:gd name="connsiteX5" fmla="*/ 1643685 w 1796572"/>
              <a:gd name="connsiteY5" fmla="*/ 896596 h 915446"/>
              <a:gd name="connsiteX6" fmla="*/ 1751010 w 1796572"/>
              <a:gd name="connsiteY6" fmla="*/ 891882 h 915446"/>
              <a:gd name="connsiteX7" fmla="*/ 1615980 w 1796572"/>
              <a:gd name="connsiteY7" fmla="*/ 906147 h 915446"/>
              <a:gd name="connsiteX8" fmla="*/ 1344930 w 1796572"/>
              <a:gd name="connsiteY8" fmla="*/ 915446 h 915446"/>
              <a:gd name="connsiteX9" fmla="*/ 0 w 1796572"/>
              <a:gd name="connsiteY9" fmla="*/ 457723 h 915446"/>
              <a:gd name="connsiteX10" fmla="*/ 1344930 w 1796572"/>
              <a:gd name="connsiteY10" fmla="*/ 0 h 9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6572" h="915446">
                <a:moveTo>
                  <a:pt x="1344930" y="0"/>
                </a:moveTo>
                <a:cubicBezTo>
                  <a:pt x="1437778" y="0"/>
                  <a:pt x="1528429" y="3202"/>
                  <a:pt x="1615980" y="9300"/>
                </a:cubicBezTo>
                <a:lnTo>
                  <a:pt x="1796572" y="28378"/>
                </a:lnTo>
                <a:lnTo>
                  <a:pt x="1643685" y="21662"/>
                </a:lnTo>
                <a:cubicBezTo>
                  <a:pt x="1089212" y="21662"/>
                  <a:pt x="639723" y="217523"/>
                  <a:pt x="639723" y="459129"/>
                </a:cubicBezTo>
                <a:cubicBezTo>
                  <a:pt x="639723" y="700735"/>
                  <a:pt x="1089212" y="896596"/>
                  <a:pt x="1643685" y="896596"/>
                </a:cubicBezTo>
                <a:lnTo>
                  <a:pt x="1751010" y="891882"/>
                </a:lnTo>
                <a:lnTo>
                  <a:pt x="1615980" y="906147"/>
                </a:lnTo>
                <a:cubicBezTo>
                  <a:pt x="1528429" y="912244"/>
                  <a:pt x="1437778" y="915446"/>
                  <a:pt x="1344930" y="915446"/>
                </a:cubicBezTo>
                <a:cubicBezTo>
                  <a:pt x="602146" y="915446"/>
                  <a:pt x="0" y="710516"/>
                  <a:pt x="0" y="457723"/>
                </a:cubicBezTo>
                <a:cubicBezTo>
                  <a:pt x="0" y="204930"/>
                  <a:pt x="602146" y="0"/>
                  <a:pt x="134493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87" name="A2  M2">
            <a:extLst>
              <a:ext uri="{FF2B5EF4-FFF2-40B4-BE49-F238E27FC236}">
                <a16:creationId xmlns:a16="http://schemas.microsoft.com/office/drawing/2014/main" id="{77FE9F45-F064-500A-23B8-C9555943FD83}"/>
              </a:ext>
            </a:extLst>
          </p:cNvPr>
          <p:cNvSpPr/>
          <p:nvPr/>
        </p:nvSpPr>
        <p:spPr>
          <a:xfrm>
            <a:off x="5013979" y="1167320"/>
            <a:ext cx="1796572" cy="915446"/>
          </a:xfrm>
          <a:custGeom>
            <a:avLst/>
            <a:gdLst>
              <a:gd name="connsiteX0" fmla="*/ 1344930 w 1796572"/>
              <a:gd name="connsiteY0" fmla="*/ 0 h 915446"/>
              <a:gd name="connsiteX1" fmla="*/ 1615980 w 1796572"/>
              <a:gd name="connsiteY1" fmla="*/ 9300 h 915446"/>
              <a:gd name="connsiteX2" fmla="*/ 1796572 w 1796572"/>
              <a:gd name="connsiteY2" fmla="*/ 28378 h 915446"/>
              <a:gd name="connsiteX3" fmla="*/ 1643685 w 1796572"/>
              <a:gd name="connsiteY3" fmla="*/ 21662 h 915446"/>
              <a:gd name="connsiteX4" fmla="*/ 639723 w 1796572"/>
              <a:gd name="connsiteY4" fmla="*/ 459129 h 915446"/>
              <a:gd name="connsiteX5" fmla="*/ 1643685 w 1796572"/>
              <a:gd name="connsiteY5" fmla="*/ 896596 h 915446"/>
              <a:gd name="connsiteX6" fmla="*/ 1751010 w 1796572"/>
              <a:gd name="connsiteY6" fmla="*/ 891882 h 915446"/>
              <a:gd name="connsiteX7" fmla="*/ 1615980 w 1796572"/>
              <a:gd name="connsiteY7" fmla="*/ 906147 h 915446"/>
              <a:gd name="connsiteX8" fmla="*/ 1344930 w 1796572"/>
              <a:gd name="connsiteY8" fmla="*/ 915446 h 915446"/>
              <a:gd name="connsiteX9" fmla="*/ 0 w 1796572"/>
              <a:gd name="connsiteY9" fmla="*/ 457723 h 915446"/>
              <a:gd name="connsiteX10" fmla="*/ 1344930 w 1796572"/>
              <a:gd name="connsiteY10" fmla="*/ 0 h 9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6572" h="915446">
                <a:moveTo>
                  <a:pt x="1344930" y="0"/>
                </a:moveTo>
                <a:cubicBezTo>
                  <a:pt x="1437778" y="0"/>
                  <a:pt x="1528429" y="3202"/>
                  <a:pt x="1615980" y="9300"/>
                </a:cubicBezTo>
                <a:lnTo>
                  <a:pt x="1796572" y="28378"/>
                </a:lnTo>
                <a:lnTo>
                  <a:pt x="1643685" y="21662"/>
                </a:lnTo>
                <a:cubicBezTo>
                  <a:pt x="1089212" y="21662"/>
                  <a:pt x="639723" y="217523"/>
                  <a:pt x="639723" y="459129"/>
                </a:cubicBezTo>
                <a:cubicBezTo>
                  <a:pt x="639723" y="700735"/>
                  <a:pt x="1089212" y="896596"/>
                  <a:pt x="1643685" y="896596"/>
                </a:cubicBezTo>
                <a:lnTo>
                  <a:pt x="1751010" y="891882"/>
                </a:lnTo>
                <a:lnTo>
                  <a:pt x="1615980" y="906147"/>
                </a:lnTo>
                <a:cubicBezTo>
                  <a:pt x="1528429" y="912244"/>
                  <a:pt x="1437778" y="915446"/>
                  <a:pt x="1344930" y="915446"/>
                </a:cubicBezTo>
                <a:cubicBezTo>
                  <a:pt x="602146" y="915446"/>
                  <a:pt x="0" y="710516"/>
                  <a:pt x="0" y="457723"/>
                </a:cubicBezTo>
                <a:cubicBezTo>
                  <a:pt x="0" y="204930"/>
                  <a:pt x="602146" y="0"/>
                  <a:pt x="134493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88" name="x A2 M2">
            <a:extLst>
              <a:ext uri="{FF2B5EF4-FFF2-40B4-BE49-F238E27FC236}">
                <a16:creationId xmlns:a16="http://schemas.microsoft.com/office/drawing/2014/main" id="{10CDF48A-5663-4F26-2558-52E846226A63}"/>
              </a:ext>
            </a:extLst>
          </p:cNvPr>
          <p:cNvSpPr/>
          <p:nvPr/>
        </p:nvSpPr>
        <p:spPr>
          <a:xfrm rot="10800000">
            <a:off x="4349539" y="1161605"/>
            <a:ext cx="1796572" cy="915446"/>
          </a:xfrm>
          <a:custGeom>
            <a:avLst/>
            <a:gdLst>
              <a:gd name="connsiteX0" fmla="*/ 1344930 w 1796572"/>
              <a:gd name="connsiteY0" fmla="*/ 0 h 915446"/>
              <a:gd name="connsiteX1" fmla="*/ 1615980 w 1796572"/>
              <a:gd name="connsiteY1" fmla="*/ 9300 h 915446"/>
              <a:gd name="connsiteX2" fmla="*/ 1796572 w 1796572"/>
              <a:gd name="connsiteY2" fmla="*/ 28378 h 915446"/>
              <a:gd name="connsiteX3" fmla="*/ 1643685 w 1796572"/>
              <a:gd name="connsiteY3" fmla="*/ 21662 h 915446"/>
              <a:gd name="connsiteX4" fmla="*/ 639723 w 1796572"/>
              <a:gd name="connsiteY4" fmla="*/ 459129 h 915446"/>
              <a:gd name="connsiteX5" fmla="*/ 1643685 w 1796572"/>
              <a:gd name="connsiteY5" fmla="*/ 896596 h 915446"/>
              <a:gd name="connsiteX6" fmla="*/ 1751010 w 1796572"/>
              <a:gd name="connsiteY6" fmla="*/ 891882 h 915446"/>
              <a:gd name="connsiteX7" fmla="*/ 1615980 w 1796572"/>
              <a:gd name="connsiteY7" fmla="*/ 906147 h 915446"/>
              <a:gd name="connsiteX8" fmla="*/ 1344930 w 1796572"/>
              <a:gd name="connsiteY8" fmla="*/ 915446 h 915446"/>
              <a:gd name="connsiteX9" fmla="*/ 0 w 1796572"/>
              <a:gd name="connsiteY9" fmla="*/ 457723 h 915446"/>
              <a:gd name="connsiteX10" fmla="*/ 1344930 w 1796572"/>
              <a:gd name="connsiteY10" fmla="*/ 0 h 91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6572" h="915446">
                <a:moveTo>
                  <a:pt x="1344930" y="0"/>
                </a:moveTo>
                <a:cubicBezTo>
                  <a:pt x="1437778" y="0"/>
                  <a:pt x="1528429" y="3202"/>
                  <a:pt x="1615980" y="9300"/>
                </a:cubicBezTo>
                <a:lnTo>
                  <a:pt x="1796572" y="28378"/>
                </a:lnTo>
                <a:lnTo>
                  <a:pt x="1643685" y="21662"/>
                </a:lnTo>
                <a:cubicBezTo>
                  <a:pt x="1089212" y="21662"/>
                  <a:pt x="639723" y="217523"/>
                  <a:pt x="639723" y="459129"/>
                </a:cubicBezTo>
                <a:cubicBezTo>
                  <a:pt x="639723" y="700735"/>
                  <a:pt x="1089212" y="896596"/>
                  <a:pt x="1643685" y="896596"/>
                </a:cubicBezTo>
                <a:lnTo>
                  <a:pt x="1751010" y="891882"/>
                </a:lnTo>
                <a:lnTo>
                  <a:pt x="1615980" y="906147"/>
                </a:lnTo>
                <a:cubicBezTo>
                  <a:pt x="1528429" y="912244"/>
                  <a:pt x="1437778" y="915446"/>
                  <a:pt x="1344930" y="915446"/>
                </a:cubicBezTo>
                <a:cubicBezTo>
                  <a:pt x="602146" y="915446"/>
                  <a:pt x="0" y="710516"/>
                  <a:pt x="0" y="457723"/>
                </a:cubicBezTo>
                <a:cubicBezTo>
                  <a:pt x="0" y="204930"/>
                  <a:pt x="602146" y="0"/>
                  <a:pt x="134493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79" name="A3 Envelope">
            <a:extLst>
              <a:ext uri="{FF2B5EF4-FFF2-40B4-BE49-F238E27FC236}">
                <a16:creationId xmlns:a16="http://schemas.microsoft.com/office/drawing/2014/main" id="{12A47D7F-7C00-2852-2A00-C0C425A0B02E}"/>
              </a:ext>
            </a:extLst>
          </p:cNvPr>
          <p:cNvSpPr/>
          <p:nvPr/>
        </p:nvSpPr>
        <p:spPr>
          <a:xfrm>
            <a:off x="5022798" y="1184487"/>
            <a:ext cx="3224822" cy="878477"/>
          </a:xfrm>
          <a:custGeom>
            <a:avLst/>
            <a:gdLst>
              <a:gd name="connsiteX0" fmla="*/ 1838922 w 3224822"/>
              <a:gd name="connsiteY0" fmla="*/ 0 h 878477"/>
              <a:gd name="connsiteX1" fmla="*/ 3224822 w 3224822"/>
              <a:gd name="connsiteY1" fmla="*/ 437467 h 878477"/>
              <a:gd name="connsiteX2" fmla="*/ 1838922 w 3224822"/>
              <a:gd name="connsiteY2" fmla="*/ 874934 h 878477"/>
              <a:gd name="connsiteX3" fmla="*/ 1559615 w 3224822"/>
              <a:gd name="connsiteY3" fmla="*/ 866046 h 878477"/>
              <a:gd name="connsiteX4" fmla="*/ 1369912 w 3224822"/>
              <a:gd name="connsiteY4" fmla="*/ 847458 h 878477"/>
              <a:gd name="connsiteX5" fmla="*/ 1206295 w 3224822"/>
              <a:gd name="connsiteY5" fmla="*/ 869589 h 878477"/>
              <a:gd name="connsiteX6" fmla="*/ 1003962 w 3224822"/>
              <a:gd name="connsiteY6" fmla="*/ 878477 h 878477"/>
              <a:gd name="connsiteX7" fmla="*/ 0 w 3224822"/>
              <a:gd name="connsiteY7" fmla="*/ 441010 h 878477"/>
              <a:gd name="connsiteX8" fmla="*/ 1003962 w 3224822"/>
              <a:gd name="connsiteY8" fmla="*/ 3543 h 878477"/>
              <a:gd name="connsiteX9" fmla="*/ 1206295 w 3224822"/>
              <a:gd name="connsiteY9" fmla="*/ 12431 h 878477"/>
              <a:gd name="connsiteX10" fmla="*/ 1339532 w 3224822"/>
              <a:gd name="connsiteY10" fmla="*/ 30453 h 878477"/>
              <a:gd name="connsiteX11" fmla="*/ 1559615 w 3224822"/>
              <a:gd name="connsiteY11" fmla="*/ 8888 h 878477"/>
              <a:gd name="connsiteX12" fmla="*/ 1838922 w 3224822"/>
              <a:gd name="connsiteY12" fmla="*/ 0 h 87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4822" h="878477">
                <a:moveTo>
                  <a:pt x="1838922" y="0"/>
                </a:moveTo>
                <a:cubicBezTo>
                  <a:pt x="2604333" y="0"/>
                  <a:pt x="3224822" y="195861"/>
                  <a:pt x="3224822" y="437467"/>
                </a:cubicBezTo>
                <a:cubicBezTo>
                  <a:pt x="3224822" y="679073"/>
                  <a:pt x="2604333" y="874934"/>
                  <a:pt x="1838922" y="874934"/>
                </a:cubicBezTo>
                <a:cubicBezTo>
                  <a:pt x="1743246" y="874934"/>
                  <a:pt x="1649834" y="871874"/>
                  <a:pt x="1559615" y="866046"/>
                </a:cubicBezTo>
                <a:lnTo>
                  <a:pt x="1369912" y="847458"/>
                </a:lnTo>
                <a:lnTo>
                  <a:pt x="1206295" y="869589"/>
                </a:lnTo>
                <a:cubicBezTo>
                  <a:pt x="1140940" y="875417"/>
                  <a:pt x="1073271" y="878477"/>
                  <a:pt x="1003962" y="878477"/>
                </a:cubicBezTo>
                <a:cubicBezTo>
                  <a:pt x="449489" y="878477"/>
                  <a:pt x="0" y="682616"/>
                  <a:pt x="0" y="441010"/>
                </a:cubicBezTo>
                <a:cubicBezTo>
                  <a:pt x="0" y="199404"/>
                  <a:pt x="449489" y="3543"/>
                  <a:pt x="1003962" y="3543"/>
                </a:cubicBezTo>
                <a:cubicBezTo>
                  <a:pt x="1073271" y="3543"/>
                  <a:pt x="1140940" y="6603"/>
                  <a:pt x="1206295" y="12431"/>
                </a:cubicBezTo>
                <a:lnTo>
                  <a:pt x="1339532" y="30453"/>
                </a:lnTo>
                <a:lnTo>
                  <a:pt x="1559615" y="8888"/>
                </a:lnTo>
                <a:cubicBezTo>
                  <a:pt x="1649834" y="3060"/>
                  <a:pt x="1743246" y="0"/>
                  <a:pt x="1838922" y="0"/>
                </a:cubicBez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80" name="x A3 Envelope">
            <a:extLst>
              <a:ext uri="{FF2B5EF4-FFF2-40B4-BE49-F238E27FC236}">
                <a16:creationId xmlns:a16="http://schemas.microsoft.com/office/drawing/2014/main" id="{8A275780-E6C0-27E9-2270-882B73BB7168}"/>
              </a:ext>
            </a:extLst>
          </p:cNvPr>
          <p:cNvSpPr/>
          <p:nvPr/>
        </p:nvSpPr>
        <p:spPr>
          <a:xfrm rot="10800000">
            <a:off x="2597200" y="1167289"/>
            <a:ext cx="3224822" cy="878477"/>
          </a:xfrm>
          <a:custGeom>
            <a:avLst/>
            <a:gdLst>
              <a:gd name="connsiteX0" fmla="*/ 1838922 w 3224822"/>
              <a:gd name="connsiteY0" fmla="*/ 0 h 878477"/>
              <a:gd name="connsiteX1" fmla="*/ 3224822 w 3224822"/>
              <a:gd name="connsiteY1" fmla="*/ 437467 h 878477"/>
              <a:gd name="connsiteX2" fmla="*/ 1838922 w 3224822"/>
              <a:gd name="connsiteY2" fmla="*/ 874934 h 878477"/>
              <a:gd name="connsiteX3" fmla="*/ 1559615 w 3224822"/>
              <a:gd name="connsiteY3" fmla="*/ 866046 h 878477"/>
              <a:gd name="connsiteX4" fmla="*/ 1369912 w 3224822"/>
              <a:gd name="connsiteY4" fmla="*/ 847458 h 878477"/>
              <a:gd name="connsiteX5" fmla="*/ 1206295 w 3224822"/>
              <a:gd name="connsiteY5" fmla="*/ 869589 h 878477"/>
              <a:gd name="connsiteX6" fmla="*/ 1003962 w 3224822"/>
              <a:gd name="connsiteY6" fmla="*/ 878477 h 878477"/>
              <a:gd name="connsiteX7" fmla="*/ 0 w 3224822"/>
              <a:gd name="connsiteY7" fmla="*/ 441010 h 878477"/>
              <a:gd name="connsiteX8" fmla="*/ 1003962 w 3224822"/>
              <a:gd name="connsiteY8" fmla="*/ 3543 h 878477"/>
              <a:gd name="connsiteX9" fmla="*/ 1206295 w 3224822"/>
              <a:gd name="connsiteY9" fmla="*/ 12431 h 878477"/>
              <a:gd name="connsiteX10" fmla="*/ 1339532 w 3224822"/>
              <a:gd name="connsiteY10" fmla="*/ 30453 h 878477"/>
              <a:gd name="connsiteX11" fmla="*/ 1559615 w 3224822"/>
              <a:gd name="connsiteY11" fmla="*/ 8888 h 878477"/>
              <a:gd name="connsiteX12" fmla="*/ 1838922 w 3224822"/>
              <a:gd name="connsiteY12" fmla="*/ 0 h 87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4822" h="878477">
                <a:moveTo>
                  <a:pt x="1838922" y="0"/>
                </a:moveTo>
                <a:cubicBezTo>
                  <a:pt x="2604333" y="0"/>
                  <a:pt x="3224822" y="195861"/>
                  <a:pt x="3224822" y="437467"/>
                </a:cubicBezTo>
                <a:cubicBezTo>
                  <a:pt x="3224822" y="679073"/>
                  <a:pt x="2604333" y="874934"/>
                  <a:pt x="1838922" y="874934"/>
                </a:cubicBezTo>
                <a:cubicBezTo>
                  <a:pt x="1743246" y="874934"/>
                  <a:pt x="1649834" y="871874"/>
                  <a:pt x="1559615" y="866046"/>
                </a:cubicBezTo>
                <a:lnTo>
                  <a:pt x="1369912" y="847458"/>
                </a:lnTo>
                <a:lnTo>
                  <a:pt x="1206295" y="869589"/>
                </a:lnTo>
                <a:cubicBezTo>
                  <a:pt x="1140940" y="875417"/>
                  <a:pt x="1073271" y="878477"/>
                  <a:pt x="1003962" y="878477"/>
                </a:cubicBezTo>
                <a:cubicBezTo>
                  <a:pt x="449489" y="878477"/>
                  <a:pt x="0" y="682616"/>
                  <a:pt x="0" y="441010"/>
                </a:cubicBezTo>
                <a:cubicBezTo>
                  <a:pt x="0" y="199404"/>
                  <a:pt x="449489" y="3543"/>
                  <a:pt x="1003962" y="3543"/>
                </a:cubicBezTo>
                <a:cubicBezTo>
                  <a:pt x="1073271" y="3543"/>
                  <a:pt x="1140940" y="6603"/>
                  <a:pt x="1206295" y="12431"/>
                </a:cubicBezTo>
                <a:lnTo>
                  <a:pt x="1339532" y="30453"/>
                </a:lnTo>
                <a:lnTo>
                  <a:pt x="1559615" y="8888"/>
                </a:lnTo>
                <a:cubicBezTo>
                  <a:pt x="1649834" y="3060"/>
                  <a:pt x="1743246" y="0"/>
                  <a:pt x="1838922" y="0"/>
                </a:cubicBez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grpSp>
        <p:nvGrpSpPr>
          <p:cNvPr id="81" name="RO M2">
            <a:extLst>
              <a:ext uri="{FF2B5EF4-FFF2-40B4-BE49-F238E27FC236}">
                <a16:creationId xmlns:a16="http://schemas.microsoft.com/office/drawing/2014/main" id="{88CB098A-6C9E-EBF5-1E32-F046741A02C6}"/>
              </a:ext>
            </a:extLst>
          </p:cNvPr>
          <p:cNvGrpSpPr/>
          <p:nvPr/>
        </p:nvGrpSpPr>
        <p:grpSpPr>
          <a:xfrm>
            <a:off x="5653961" y="947530"/>
            <a:ext cx="3224822" cy="1359323"/>
            <a:chOff x="1969612" y="2047931"/>
            <a:chExt cx="3224822" cy="1359323"/>
          </a:xfrm>
        </p:grpSpPr>
        <p:sp>
          <p:nvSpPr>
            <p:cNvPr id="82" name="x A3 Envelope">
              <a:extLst>
                <a:ext uri="{FF2B5EF4-FFF2-40B4-BE49-F238E27FC236}">
                  <a16:creationId xmlns:a16="http://schemas.microsoft.com/office/drawing/2014/main" id="{498B5754-B2F4-7DA9-117E-A41869F036E5}"/>
                </a:ext>
              </a:extLst>
            </p:cNvPr>
            <p:cNvSpPr/>
            <p:nvPr/>
          </p:nvSpPr>
          <p:spPr>
            <a:xfrm>
              <a:off x="1969612" y="2286808"/>
              <a:ext cx="3224822" cy="878477"/>
            </a:xfrm>
            <a:custGeom>
              <a:avLst/>
              <a:gdLst>
                <a:gd name="connsiteX0" fmla="*/ 1838922 w 3224822"/>
                <a:gd name="connsiteY0" fmla="*/ 0 h 878477"/>
                <a:gd name="connsiteX1" fmla="*/ 3224822 w 3224822"/>
                <a:gd name="connsiteY1" fmla="*/ 437467 h 878477"/>
                <a:gd name="connsiteX2" fmla="*/ 1838922 w 3224822"/>
                <a:gd name="connsiteY2" fmla="*/ 874934 h 878477"/>
                <a:gd name="connsiteX3" fmla="*/ 1559615 w 3224822"/>
                <a:gd name="connsiteY3" fmla="*/ 866046 h 878477"/>
                <a:gd name="connsiteX4" fmla="*/ 1369912 w 3224822"/>
                <a:gd name="connsiteY4" fmla="*/ 847458 h 878477"/>
                <a:gd name="connsiteX5" fmla="*/ 1206295 w 3224822"/>
                <a:gd name="connsiteY5" fmla="*/ 869589 h 878477"/>
                <a:gd name="connsiteX6" fmla="*/ 1003962 w 3224822"/>
                <a:gd name="connsiteY6" fmla="*/ 878477 h 878477"/>
                <a:gd name="connsiteX7" fmla="*/ 0 w 3224822"/>
                <a:gd name="connsiteY7" fmla="*/ 441010 h 878477"/>
                <a:gd name="connsiteX8" fmla="*/ 1003962 w 3224822"/>
                <a:gd name="connsiteY8" fmla="*/ 3543 h 878477"/>
                <a:gd name="connsiteX9" fmla="*/ 1206295 w 3224822"/>
                <a:gd name="connsiteY9" fmla="*/ 12431 h 878477"/>
                <a:gd name="connsiteX10" fmla="*/ 1339532 w 3224822"/>
                <a:gd name="connsiteY10" fmla="*/ 30453 h 878477"/>
                <a:gd name="connsiteX11" fmla="*/ 1559615 w 3224822"/>
                <a:gd name="connsiteY11" fmla="*/ 8888 h 878477"/>
                <a:gd name="connsiteX12" fmla="*/ 1838922 w 3224822"/>
                <a:gd name="connsiteY12" fmla="*/ 0 h 87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4822" h="878477">
                  <a:moveTo>
                    <a:pt x="1838922" y="0"/>
                  </a:moveTo>
                  <a:cubicBezTo>
                    <a:pt x="2604333" y="0"/>
                    <a:pt x="3224822" y="195861"/>
                    <a:pt x="3224822" y="437467"/>
                  </a:cubicBezTo>
                  <a:cubicBezTo>
                    <a:pt x="3224822" y="679073"/>
                    <a:pt x="2604333" y="874934"/>
                    <a:pt x="1838922" y="874934"/>
                  </a:cubicBezTo>
                  <a:cubicBezTo>
                    <a:pt x="1743246" y="874934"/>
                    <a:pt x="1649834" y="871874"/>
                    <a:pt x="1559615" y="866046"/>
                  </a:cubicBezTo>
                  <a:lnTo>
                    <a:pt x="1369912" y="847458"/>
                  </a:lnTo>
                  <a:lnTo>
                    <a:pt x="1206295" y="869589"/>
                  </a:lnTo>
                  <a:cubicBezTo>
                    <a:pt x="1140940" y="875417"/>
                    <a:pt x="1073271" y="878477"/>
                    <a:pt x="1003962" y="878477"/>
                  </a:cubicBezTo>
                  <a:cubicBezTo>
                    <a:pt x="449489" y="878477"/>
                    <a:pt x="0" y="682616"/>
                    <a:pt x="0" y="441010"/>
                  </a:cubicBezTo>
                  <a:cubicBezTo>
                    <a:pt x="0" y="199404"/>
                    <a:pt x="449489" y="3543"/>
                    <a:pt x="1003962" y="3543"/>
                  </a:cubicBezTo>
                  <a:cubicBezTo>
                    <a:pt x="1073271" y="3543"/>
                    <a:pt x="1140940" y="6603"/>
                    <a:pt x="1206295" y="12431"/>
                  </a:cubicBezTo>
                  <a:lnTo>
                    <a:pt x="1339532" y="30453"/>
                  </a:lnTo>
                  <a:lnTo>
                    <a:pt x="1559615" y="8888"/>
                  </a:lnTo>
                  <a:cubicBezTo>
                    <a:pt x="1649834" y="3060"/>
                    <a:pt x="1743246" y="0"/>
                    <a:pt x="1838922" y="0"/>
                  </a:cubicBezTo>
                  <a:close/>
                </a:path>
              </a:pathLst>
            </a:cu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dirty="0"/>
            </a:p>
          </p:txBody>
        </p:sp>
        <p:pic>
          <p:nvPicPr>
            <p:cNvPr id="83" name="RO" descr="Joy 22HD Hybrid Loader - Underground Hard Rock Mining - Australia | Komatsu  Mining Corp.">
              <a:extLst>
                <a:ext uri="{FF2B5EF4-FFF2-40B4-BE49-F238E27FC236}">
                  <a16:creationId xmlns:a16="http://schemas.microsoft.com/office/drawing/2014/main" id="{B8365152-913B-CF11-60F9-D1C6EA1D29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r:link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04" b="89679" l="4133" r="96267">
                          <a14:foregroundMark x1="90800" y1="69266" x2="98267" y2="63991"/>
                          <a14:foregroundMark x1="99452" y1="38499" x2="99600" y2="35321"/>
                          <a14:foregroundMark x1="98267" y1="63991" x2="98469" y2="59653"/>
                          <a14:foregroundMark x1="98546" y1="34996" x2="90667" y2="32569"/>
                          <a14:foregroundMark x1="99600" y1="35321" x2="98810" y2="35078"/>
                          <a14:foregroundMark x1="90667" y1="32569" x2="88133" y2="60321"/>
                          <a14:foregroundMark x1="88133" y1="60321" x2="90933" y2="70413"/>
                          <a14:foregroundMark x1="93333" y1="64908" x2="96133" y2="51606"/>
                          <a14:foregroundMark x1="96133" y1="51606" x2="96133" y2="36009"/>
                          <a14:foregroundMark x1="96133" y1="36009" x2="94533" y2="65826"/>
                          <a14:foregroundMark x1="94533" y1="65826" x2="96267" y2="67431"/>
                          <a14:foregroundMark x1="10400" y1="76147" x2="2133" y2="75917"/>
                          <a14:foregroundMark x1="2133" y1="75917" x2="1067" y2="32798"/>
                          <a14:foregroundMark x1="1067" y1="32798" x2="8933" y2="23853"/>
                          <a14:foregroundMark x1="8933" y1="23853" x2="9733" y2="71560"/>
                          <a14:foregroundMark x1="9733" y1="71560" x2="10800" y2="74312"/>
                          <a14:foregroundMark x1="6400" y1="73853" x2="4133" y2="34633"/>
                          <a14:foregroundMark x1="4133" y1="34633" x2="5200" y2="29587"/>
                          <a14:backgroundMark x1="99867" y1="61239" x2="99200" y2="37156"/>
                          <a14:backgroundMark x1="99733" y1="61927" x2="98933" y2="47706"/>
                          <a14:backgroundMark x1="98933" y1="47706" x2="99067" y2="59633"/>
                          <a14:backgroundMark x1="23733" y1="52294" x2="23200" y2="54587"/>
                          <a14:backgroundMark x1="24133" y1="46560" x2="23733" y2="4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68" t="-1" r="-12277" b="-1873"/>
            <a:stretch>
              <a:fillRect/>
            </a:stretch>
          </p:blipFill>
          <p:spPr bwMode="auto">
            <a:xfrm>
              <a:off x="2150365" y="2047931"/>
              <a:ext cx="2771799" cy="135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x RO M2">
            <a:extLst>
              <a:ext uri="{FF2B5EF4-FFF2-40B4-BE49-F238E27FC236}">
                <a16:creationId xmlns:a16="http://schemas.microsoft.com/office/drawing/2014/main" id="{3ECE1012-82B7-78AC-72A8-2CF8C42EC2FF}"/>
              </a:ext>
            </a:extLst>
          </p:cNvPr>
          <p:cNvGrpSpPr/>
          <p:nvPr/>
        </p:nvGrpSpPr>
        <p:grpSpPr>
          <a:xfrm rot="10800000">
            <a:off x="2280697" y="938255"/>
            <a:ext cx="3224822" cy="1359323"/>
            <a:chOff x="1969612" y="2047931"/>
            <a:chExt cx="3224822" cy="1359323"/>
          </a:xfrm>
        </p:grpSpPr>
        <p:sp>
          <p:nvSpPr>
            <p:cNvPr id="85" name="x A3 Envelope">
              <a:extLst>
                <a:ext uri="{FF2B5EF4-FFF2-40B4-BE49-F238E27FC236}">
                  <a16:creationId xmlns:a16="http://schemas.microsoft.com/office/drawing/2014/main" id="{54CF1467-CD06-5B81-2506-FF73B1C565C9}"/>
                </a:ext>
              </a:extLst>
            </p:cNvPr>
            <p:cNvSpPr/>
            <p:nvPr/>
          </p:nvSpPr>
          <p:spPr>
            <a:xfrm>
              <a:off x="1969612" y="2286808"/>
              <a:ext cx="3224822" cy="878477"/>
            </a:xfrm>
            <a:custGeom>
              <a:avLst/>
              <a:gdLst>
                <a:gd name="connsiteX0" fmla="*/ 1838922 w 3224822"/>
                <a:gd name="connsiteY0" fmla="*/ 0 h 878477"/>
                <a:gd name="connsiteX1" fmla="*/ 3224822 w 3224822"/>
                <a:gd name="connsiteY1" fmla="*/ 437467 h 878477"/>
                <a:gd name="connsiteX2" fmla="*/ 1838922 w 3224822"/>
                <a:gd name="connsiteY2" fmla="*/ 874934 h 878477"/>
                <a:gd name="connsiteX3" fmla="*/ 1559615 w 3224822"/>
                <a:gd name="connsiteY3" fmla="*/ 866046 h 878477"/>
                <a:gd name="connsiteX4" fmla="*/ 1369912 w 3224822"/>
                <a:gd name="connsiteY4" fmla="*/ 847458 h 878477"/>
                <a:gd name="connsiteX5" fmla="*/ 1206295 w 3224822"/>
                <a:gd name="connsiteY5" fmla="*/ 869589 h 878477"/>
                <a:gd name="connsiteX6" fmla="*/ 1003962 w 3224822"/>
                <a:gd name="connsiteY6" fmla="*/ 878477 h 878477"/>
                <a:gd name="connsiteX7" fmla="*/ 0 w 3224822"/>
                <a:gd name="connsiteY7" fmla="*/ 441010 h 878477"/>
                <a:gd name="connsiteX8" fmla="*/ 1003962 w 3224822"/>
                <a:gd name="connsiteY8" fmla="*/ 3543 h 878477"/>
                <a:gd name="connsiteX9" fmla="*/ 1206295 w 3224822"/>
                <a:gd name="connsiteY9" fmla="*/ 12431 h 878477"/>
                <a:gd name="connsiteX10" fmla="*/ 1339532 w 3224822"/>
                <a:gd name="connsiteY10" fmla="*/ 30453 h 878477"/>
                <a:gd name="connsiteX11" fmla="*/ 1559615 w 3224822"/>
                <a:gd name="connsiteY11" fmla="*/ 8888 h 878477"/>
                <a:gd name="connsiteX12" fmla="*/ 1838922 w 3224822"/>
                <a:gd name="connsiteY12" fmla="*/ 0 h 87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4822" h="878477">
                  <a:moveTo>
                    <a:pt x="1838922" y="0"/>
                  </a:moveTo>
                  <a:cubicBezTo>
                    <a:pt x="2604333" y="0"/>
                    <a:pt x="3224822" y="195861"/>
                    <a:pt x="3224822" y="437467"/>
                  </a:cubicBezTo>
                  <a:cubicBezTo>
                    <a:pt x="3224822" y="679073"/>
                    <a:pt x="2604333" y="874934"/>
                    <a:pt x="1838922" y="874934"/>
                  </a:cubicBezTo>
                  <a:cubicBezTo>
                    <a:pt x="1743246" y="874934"/>
                    <a:pt x="1649834" y="871874"/>
                    <a:pt x="1559615" y="866046"/>
                  </a:cubicBezTo>
                  <a:lnTo>
                    <a:pt x="1369912" y="847458"/>
                  </a:lnTo>
                  <a:lnTo>
                    <a:pt x="1206295" y="869589"/>
                  </a:lnTo>
                  <a:cubicBezTo>
                    <a:pt x="1140940" y="875417"/>
                    <a:pt x="1073271" y="878477"/>
                    <a:pt x="1003962" y="878477"/>
                  </a:cubicBezTo>
                  <a:cubicBezTo>
                    <a:pt x="449489" y="878477"/>
                    <a:pt x="0" y="682616"/>
                    <a:pt x="0" y="441010"/>
                  </a:cubicBezTo>
                  <a:cubicBezTo>
                    <a:pt x="0" y="199404"/>
                    <a:pt x="449489" y="3543"/>
                    <a:pt x="1003962" y="3543"/>
                  </a:cubicBezTo>
                  <a:cubicBezTo>
                    <a:pt x="1073271" y="3543"/>
                    <a:pt x="1140940" y="6603"/>
                    <a:pt x="1206295" y="12431"/>
                  </a:cubicBezTo>
                  <a:lnTo>
                    <a:pt x="1339532" y="30453"/>
                  </a:lnTo>
                  <a:lnTo>
                    <a:pt x="1559615" y="8888"/>
                  </a:lnTo>
                  <a:cubicBezTo>
                    <a:pt x="1649834" y="3060"/>
                    <a:pt x="1743246" y="0"/>
                    <a:pt x="1838922" y="0"/>
                  </a:cubicBezTo>
                  <a:close/>
                </a:path>
              </a:pathLst>
            </a:cu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dirty="0"/>
            </a:p>
          </p:txBody>
        </p:sp>
        <p:pic>
          <p:nvPicPr>
            <p:cNvPr id="86" name="RO" descr="Joy 22HD Hybrid Loader - Underground Hard Rock Mining - Australia | Komatsu  Mining Corp.">
              <a:extLst>
                <a:ext uri="{FF2B5EF4-FFF2-40B4-BE49-F238E27FC236}">
                  <a16:creationId xmlns:a16="http://schemas.microsoft.com/office/drawing/2014/main" id="{F36FD9E7-7C79-3C04-834A-8D6936F481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r:link="rId5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04" b="89679" l="4133" r="96267">
                          <a14:foregroundMark x1="90800" y1="69266" x2="98267" y2="63991"/>
                          <a14:foregroundMark x1="99452" y1="38499" x2="99600" y2="35321"/>
                          <a14:foregroundMark x1="98267" y1="63991" x2="98469" y2="59653"/>
                          <a14:foregroundMark x1="98546" y1="34996" x2="90667" y2="32569"/>
                          <a14:foregroundMark x1="99600" y1="35321" x2="98810" y2="35078"/>
                          <a14:foregroundMark x1="90667" y1="32569" x2="88133" y2="60321"/>
                          <a14:foregroundMark x1="88133" y1="60321" x2="90933" y2="70413"/>
                          <a14:foregroundMark x1="93333" y1="64908" x2="96133" y2="51606"/>
                          <a14:foregroundMark x1="96133" y1="51606" x2="96133" y2="36009"/>
                          <a14:foregroundMark x1="96133" y1="36009" x2="94533" y2="65826"/>
                          <a14:foregroundMark x1="94533" y1="65826" x2="96267" y2="67431"/>
                          <a14:foregroundMark x1="10400" y1="76147" x2="2133" y2="75917"/>
                          <a14:foregroundMark x1="2133" y1="75917" x2="1067" y2="32798"/>
                          <a14:foregroundMark x1="1067" y1="32798" x2="8933" y2="23853"/>
                          <a14:foregroundMark x1="8933" y1="23853" x2="9733" y2="71560"/>
                          <a14:foregroundMark x1="9733" y1="71560" x2="10800" y2="74312"/>
                          <a14:foregroundMark x1="6400" y1="73853" x2="4133" y2="34633"/>
                          <a14:foregroundMark x1="4133" y1="34633" x2="5200" y2="29587"/>
                          <a14:backgroundMark x1="99867" y1="61239" x2="99200" y2="37156"/>
                          <a14:backgroundMark x1="99733" y1="61927" x2="98933" y2="47706"/>
                          <a14:backgroundMark x1="98933" y1="47706" x2="99067" y2="59633"/>
                          <a14:backgroundMark x1="23733" y1="52294" x2="23200" y2="54587"/>
                          <a14:backgroundMark x1="24133" y1="46560" x2="23733" y2="4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68" t="-1" r="-12277" b="-1873"/>
            <a:stretch>
              <a:fillRect/>
            </a:stretch>
          </p:blipFill>
          <p:spPr bwMode="auto">
            <a:xfrm>
              <a:off x="2150365" y="2047931"/>
              <a:ext cx="2771799" cy="135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RO Unsafe A3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17E5DAA6-3F81-7CD9-C686-3400EB580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>
            <a:off x="5202913" y="946485"/>
            <a:ext cx="2771799" cy="1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x RO Unsafe A3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72E81789-4DE7-F65F-41D1-F014499B6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 rot="10800000">
            <a:off x="2881485" y="927435"/>
            <a:ext cx="2771799" cy="1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1 Awareness">
            <a:extLst>
              <a:ext uri="{FF2B5EF4-FFF2-40B4-BE49-F238E27FC236}">
                <a16:creationId xmlns:a16="http://schemas.microsoft.com/office/drawing/2014/main" id="{3AB615CB-649F-9871-F8B9-97B82DB20F98}"/>
              </a:ext>
            </a:extLst>
          </p:cNvPr>
          <p:cNvSpPr/>
          <p:nvPr/>
        </p:nvSpPr>
        <p:spPr>
          <a:xfrm>
            <a:off x="221292" y="2203523"/>
            <a:ext cx="2201342" cy="43750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LO –&gt; A1 Awareness</a:t>
            </a:r>
          </a:p>
        </p:txBody>
      </p:sp>
      <p:sp>
        <p:nvSpPr>
          <p:cNvPr id="5" name="x A1 Awareness">
            <a:extLst>
              <a:ext uri="{FF2B5EF4-FFF2-40B4-BE49-F238E27FC236}">
                <a16:creationId xmlns:a16="http://schemas.microsoft.com/office/drawing/2014/main" id="{E3E27EEF-BA99-9EB6-D122-577A9A6E8052}"/>
              </a:ext>
            </a:extLst>
          </p:cNvPr>
          <p:cNvSpPr/>
          <p:nvPr/>
        </p:nvSpPr>
        <p:spPr>
          <a:xfrm>
            <a:off x="2442980" y="2202547"/>
            <a:ext cx="2201342" cy="43750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RO –&gt; A1 Awareness</a:t>
            </a:r>
          </a:p>
        </p:txBody>
      </p:sp>
      <p:sp>
        <p:nvSpPr>
          <p:cNvPr id="42" name="A2 Alert">
            <a:extLst>
              <a:ext uri="{FF2B5EF4-FFF2-40B4-BE49-F238E27FC236}">
                <a16:creationId xmlns:a16="http://schemas.microsoft.com/office/drawing/2014/main" id="{7A238809-C922-5660-86EA-63AAD635A808}"/>
              </a:ext>
            </a:extLst>
          </p:cNvPr>
          <p:cNvSpPr/>
          <p:nvPr/>
        </p:nvSpPr>
        <p:spPr>
          <a:xfrm>
            <a:off x="215127" y="2203387"/>
            <a:ext cx="2201342" cy="43750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LO –&gt; A2 Alert</a:t>
            </a:r>
          </a:p>
        </p:txBody>
      </p:sp>
      <p:sp>
        <p:nvSpPr>
          <p:cNvPr id="6" name="x A2 Alert">
            <a:extLst>
              <a:ext uri="{FF2B5EF4-FFF2-40B4-BE49-F238E27FC236}">
                <a16:creationId xmlns:a16="http://schemas.microsoft.com/office/drawing/2014/main" id="{3EFD478A-9DD7-F27D-AAD1-E70AA6B3F0C3}"/>
              </a:ext>
            </a:extLst>
          </p:cNvPr>
          <p:cNvSpPr/>
          <p:nvPr/>
        </p:nvSpPr>
        <p:spPr>
          <a:xfrm>
            <a:off x="2441153" y="2205735"/>
            <a:ext cx="2201342" cy="43750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RO –&gt; A2 Alert</a:t>
            </a:r>
          </a:p>
        </p:txBody>
      </p:sp>
      <p:sp>
        <p:nvSpPr>
          <p:cNvPr id="43" name="A3 Alarm">
            <a:extLst>
              <a:ext uri="{FF2B5EF4-FFF2-40B4-BE49-F238E27FC236}">
                <a16:creationId xmlns:a16="http://schemas.microsoft.com/office/drawing/2014/main" id="{F3E829CA-7B97-7569-3712-8A9C08ED6D55}"/>
              </a:ext>
            </a:extLst>
          </p:cNvPr>
          <p:cNvSpPr/>
          <p:nvPr/>
        </p:nvSpPr>
        <p:spPr>
          <a:xfrm>
            <a:off x="221984" y="2202815"/>
            <a:ext cx="2201342" cy="43750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LO –&gt; A3 Alarm</a:t>
            </a:r>
          </a:p>
        </p:txBody>
      </p:sp>
      <p:sp>
        <p:nvSpPr>
          <p:cNvPr id="7" name="x A3 Alarm">
            <a:extLst>
              <a:ext uri="{FF2B5EF4-FFF2-40B4-BE49-F238E27FC236}">
                <a16:creationId xmlns:a16="http://schemas.microsoft.com/office/drawing/2014/main" id="{0F92322D-19BA-7A0B-6559-98FF98AFD284}"/>
              </a:ext>
            </a:extLst>
          </p:cNvPr>
          <p:cNvSpPr/>
          <p:nvPr/>
        </p:nvSpPr>
        <p:spPr>
          <a:xfrm>
            <a:off x="2444242" y="2202815"/>
            <a:ext cx="2201342" cy="43750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RO –&gt; A3 Alarm</a:t>
            </a:r>
          </a:p>
        </p:txBody>
      </p:sp>
      <p:sp>
        <p:nvSpPr>
          <p:cNvPr id="45" name="TB Parameters">
            <a:extLst>
              <a:ext uri="{FF2B5EF4-FFF2-40B4-BE49-F238E27FC236}">
                <a16:creationId xmlns:a16="http://schemas.microsoft.com/office/drawing/2014/main" id="{940A50BA-9C31-3BF0-BDC5-12EAFAE85178}"/>
              </a:ext>
            </a:extLst>
          </p:cNvPr>
          <p:cNvSpPr txBox="1"/>
          <p:nvPr/>
        </p:nvSpPr>
        <p:spPr>
          <a:xfrm>
            <a:off x="8083990" y="2635722"/>
            <a:ext cx="3633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u="sng" dirty="0"/>
              <a:t>Example Parameters to Consider:</a:t>
            </a:r>
            <a:r>
              <a:rPr lang="en-AU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Mass of the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Operating Speed of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Grade of the Drive</a:t>
            </a:r>
          </a:p>
        </p:txBody>
      </p:sp>
      <p:sp>
        <p:nvSpPr>
          <p:cNvPr id="47" name="TB A1 Actions">
            <a:extLst>
              <a:ext uri="{FF2B5EF4-FFF2-40B4-BE49-F238E27FC236}">
                <a16:creationId xmlns:a16="http://schemas.microsoft.com/office/drawing/2014/main" id="{C0EEB25D-7C97-EDC7-6971-29FE34E7CB14}"/>
              </a:ext>
            </a:extLst>
          </p:cNvPr>
          <p:cNvSpPr txBox="1"/>
          <p:nvPr/>
        </p:nvSpPr>
        <p:spPr>
          <a:xfrm>
            <a:off x="221292" y="2712837"/>
            <a:ext cx="570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 approaching RO in a roadway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Intention is  for both vehicles to continue on straight course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Operating state of LO is visible to RO and vice versa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RO has A1 and LO has A1 Awareness on approach</a:t>
            </a:r>
          </a:p>
        </p:txBody>
      </p:sp>
      <p:sp>
        <p:nvSpPr>
          <p:cNvPr id="48" name="TB A2 Actions">
            <a:extLst>
              <a:ext uri="{FF2B5EF4-FFF2-40B4-BE49-F238E27FC236}">
                <a16:creationId xmlns:a16="http://schemas.microsoft.com/office/drawing/2014/main" id="{2BDDDF5C-CBE3-AFC4-5D52-666157EA9C2D}"/>
              </a:ext>
            </a:extLst>
          </p:cNvPr>
          <p:cNvSpPr txBox="1"/>
          <p:nvPr/>
        </p:nvSpPr>
        <p:spPr>
          <a:xfrm>
            <a:off x="221984" y="3745962"/>
            <a:ext cx="5702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A2 Alert Triggered on entry of 1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Zone on both RO and LO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 and LO Operator alerted to abnormal situation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B A3 Actions">
            <a:extLst>
              <a:ext uri="{FF2B5EF4-FFF2-40B4-BE49-F238E27FC236}">
                <a16:creationId xmlns:a16="http://schemas.microsoft.com/office/drawing/2014/main" id="{1B99CF47-D1F5-2602-F88A-095D68810FE6}"/>
              </a:ext>
            </a:extLst>
          </p:cNvPr>
          <p:cNvSpPr txBox="1"/>
          <p:nvPr/>
        </p:nvSpPr>
        <p:spPr>
          <a:xfrm>
            <a:off x="221984" y="4422129"/>
            <a:ext cx="570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 Alarm Triggered on entry of 2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Zone on both RO and LO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Alarm notifies RO and LO Operator of imminent threat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trigger for L9 Control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B Common Variations">
            <a:extLst>
              <a:ext uri="{FF2B5EF4-FFF2-40B4-BE49-F238E27FC236}">
                <a16:creationId xmlns:a16="http://schemas.microsoft.com/office/drawing/2014/main" id="{D093AF99-D266-8AFD-D778-3342FE143CE6}"/>
              </a:ext>
            </a:extLst>
          </p:cNvPr>
          <p:cNvSpPr txBox="1"/>
          <p:nvPr/>
        </p:nvSpPr>
        <p:spPr>
          <a:xfrm>
            <a:off x="215127" y="5329424"/>
            <a:ext cx="4192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u="sng" dirty="0"/>
              <a:t>Common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Head to Head, Head to Tail and Tail to 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RO is moving or stationary as LO Approaches</a:t>
            </a:r>
          </a:p>
        </p:txBody>
      </p:sp>
      <p:sp>
        <p:nvSpPr>
          <p:cNvPr id="9" name="Box Start Animation">
            <a:extLst>
              <a:ext uri="{FF2B5EF4-FFF2-40B4-BE49-F238E27FC236}">
                <a16:creationId xmlns:a16="http://schemas.microsoft.com/office/drawing/2014/main" id="{81EEE1FA-EC36-8B72-92A2-83AB553C46BA}"/>
              </a:ext>
            </a:extLst>
          </p:cNvPr>
          <p:cNvSpPr txBox="1"/>
          <p:nvPr/>
        </p:nvSpPr>
        <p:spPr>
          <a:xfrm>
            <a:off x="10135110" y="2206931"/>
            <a:ext cx="193208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START ANIMATION</a:t>
            </a:r>
          </a:p>
        </p:txBody>
      </p:sp>
      <p:sp>
        <p:nvSpPr>
          <p:cNvPr id="10" name="Box Animating">
            <a:extLst>
              <a:ext uri="{FF2B5EF4-FFF2-40B4-BE49-F238E27FC236}">
                <a16:creationId xmlns:a16="http://schemas.microsoft.com/office/drawing/2014/main" id="{D33BB970-7DAD-285B-6694-2AAB9B8686F4}"/>
              </a:ext>
            </a:extLst>
          </p:cNvPr>
          <p:cNvSpPr txBox="1"/>
          <p:nvPr/>
        </p:nvSpPr>
        <p:spPr>
          <a:xfrm>
            <a:off x="10135651" y="2203595"/>
            <a:ext cx="1932081" cy="36933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ANIMATING</a:t>
            </a:r>
          </a:p>
        </p:txBody>
      </p:sp>
      <p:sp>
        <p:nvSpPr>
          <p:cNvPr id="11" name="Box Finished Animation">
            <a:extLst>
              <a:ext uri="{FF2B5EF4-FFF2-40B4-BE49-F238E27FC236}">
                <a16:creationId xmlns:a16="http://schemas.microsoft.com/office/drawing/2014/main" id="{7226B778-85DA-44A5-FB64-3A3E9D4820EF}"/>
              </a:ext>
            </a:extLst>
          </p:cNvPr>
          <p:cNvSpPr txBox="1"/>
          <p:nvPr/>
        </p:nvSpPr>
        <p:spPr>
          <a:xfrm>
            <a:off x="10141006" y="2203534"/>
            <a:ext cx="1932081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FINISHED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8EC790-5C9C-57AB-334D-0C3077A16E58}"/>
              </a:ext>
            </a:extLst>
          </p:cNvPr>
          <p:cNvGrpSpPr/>
          <p:nvPr/>
        </p:nvGrpSpPr>
        <p:grpSpPr>
          <a:xfrm>
            <a:off x="5324766" y="2649704"/>
            <a:ext cx="2345213" cy="3854224"/>
            <a:chOff x="4778058" y="2640316"/>
            <a:chExt cx="2345213" cy="38542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13703F-4F6D-BF32-CBBF-D5028F148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78058" y="2640316"/>
              <a:ext cx="2345213" cy="3854224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FAA220-FB2C-88A1-2A70-322B98F6174D}"/>
                </a:ext>
              </a:extLst>
            </p:cNvPr>
            <p:cNvSpPr/>
            <p:nvPr/>
          </p:nvSpPr>
          <p:spPr>
            <a:xfrm>
              <a:off x="5934426" y="4559808"/>
              <a:ext cx="142857" cy="1865376"/>
            </a:xfrm>
            <a:custGeom>
              <a:avLst/>
              <a:gdLst>
                <a:gd name="connsiteX0" fmla="*/ 135285 w 142857"/>
                <a:gd name="connsiteY0" fmla="*/ 1865376 h 1865376"/>
                <a:gd name="connsiteX1" fmla="*/ 141381 w 142857"/>
                <a:gd name="connsiteY1" fmla="*/ 1694688 h 1865376"/>
                <a:gd name="connsiteX2" fmla="*/ 110901 w 142857"/>
                <a:gd name="connsiteY2" fmla="*/ 1542288 h 1865376"/>
                <a:gd name="connsiteX3" fmla="*/ 68229 w 142857"/>
                <a:gd name="connsiteY3" fmla="*/ 1377696 h 1865376"/>
                <a:gd name="connsiteX4" fmla="*/ 13365 w 142857"/>
                <a:gd name="connsiteY4" fmla="*/ 1146048 h 1865376"/>
                <a:gd name="connsiteX5" fmla="*/ 1173 w 142857"/>
                <a:gd name="connsiteY5" fmla="*/ 969264 h 1865376"/>
                <a:gd name="connsiteX6" fmla="*/ 1173 w 142857"/>
                <a:gd name="connsiteY6" fmla="*/ 798576 h 1865376"/>
                <a:gd name="connsiteX7" fmla="*/ 7269 w 142857"/>
                <a:gd name="connsiteY7" fmla="*/ 652272 h 1865376"/>
                <a:gd name="connsiteX8" fmla="*/ 7269 w 142857"/>
                <a:gd name="connsiteY8" fmla="*/ 530352 h 1865376"/>
                <a:gd name="connsiteX9" fmla="*/ 37749 w 142857"/>
                <a:gd name="connsiteY9" fmla="*/ 353568 h 1865376"/>
                <a:gd name="connsiteX10" fmla="*/ 56037 w 142857"/>
                <a:gd name="connsiteY10" fmla="*/ 182880 h 1865376"/>
                <a:gd name="connsiteX11" fmla="*/ 49941 w 142857"/>
                <a:gd name="connsiteY11" fmla="*/ 0 h 186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57" h="1865376">
                  <a:moveTo>
                    <a:pt x="135285" y="1865376"/>
                  </a:moveTo>
                  <a:cubicBezTo>
                    <a:pt x="140365" y="1806956"/>
                    <a:pt x="145445" y="1748536"/>
                    <a:pt x="141381" y="1694688"/>
                  </a:cubicBezTo>
                  <a:cubicBezTo>
                    <a:pt x="137317" y="1640840"/>
                    <a:pt x="123093" y="1595120"/>
                    <a:pt x="110901" y="1542288"/>
                  </a:cubicBezTo>
                  <a:cubicBezTo>
                    <a:pt x="98709" y="1489456"/>
                    <a:pt x="84485" y="1443736"/>
                    <a:pt x="68229" y="1377696"/>
                  </a:cubicBezTo>
                  <a:cubicBezTo>
                    <a:pt x="51973" y="1311656"/>
                    <a:pt x="24541" y="1214120"/>
                    <a:pt x="13365" y="1146048"/>
                  </a:cubicBezTo>
                  <a:cubicBezTo>
                    <a:pt x="2189" y="1077976"/>
                    <a:pt x="3205" y="1027176"/>
                    <a:pt x="1173" y="969264"/>
                  </a:cubicBezTo>
                  <a:cubicBezTo>
                    <a:pt x="-859" y="911352"/>
                    <a:pt x="157" y="851408"/>
                    <a:pt x="1173" y="798576"/>
                  </a:cubicBezTo>
                  <a:cubicBezTo>
                    <a:pt x="2189" y="745744"/>
                    <a:pt x="6253" y="696976"/>
                    <a:pt x="7269" y="652272"/>
                  </a:cubicBezTo>
                  <a:cubicBezTo>
                    <a:pt x="8285" y="607568"/>
                    <a:pt x="2189" y="580136"/>
                    <a:pt x="7269" y="530352"/>
                  </a:cubicBezTo>
                  <a:cubicBezTo>
                    <a:pt x="12349" y="480568"/>
                    <a:pt x="29621" y="411480"/>
                    <a:pt x="37749" y="353568"/>
                  </a:cubicBezTo>
                  <a:cubicBezTo>
                    <a:pt x="45877" y="295656"/>
                    <a:pt x="54005" y="241808"/>
                    <a:pt x="56037" y="182880"/>
                  </a:cubicBezTo>
                  <a:cubicBezTo>
                    <a:pt x="58069" y="123952"/>
                    <a:pt x="54005" y="61976"/>
                    <a:pt x="49941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51148035-876E-59C4-D02E-DA6FC54621C4}"/>
                </a:ext>
              </a:extLst>
            </p:cNvPr>
            <p:cNvSpPr/>
            <p:nvPr/>
          </p:nvSpPr>
          <p:spPr>
            <a:xfrm>
              <a:off x="5940141" y="4507547"/>
              <a:ext cx="97536" cy="18897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5C0E2B11-297B-2077-51AC-6A0F2A4F163A}"/>
                </a:ext>
              </a:extLst>
            </p:cNvPr>
            <p:cNvSpPr/>
            <p:nvPr/>
          </p:nvSpPr>
          <p:spPr>
            <a:xfrm rot="10800000">
              <a:off x="5934426" y="4261802"/>
              <a:ext cx="97536" cy="188976"/>
            </a:xfrm>
            <a:prstGeom prst="up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71CEF91-81A3-D339-2FD9-66DCB4D6BD4A}"/>
              </a:ext>
            </a:extLst>
          </p:cNvPr>
          <p:cNvSpPr txBox="1"/>
          <p:nvPr/>
        </p:nvSpPr>
        <p:spPr>
          <a:xfrm>
            <a:off x="7030454" y="5556165"/>
            <a:ext cx="5036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Underground tunnels are rarely perfectly straight.  Consideration must be given for the constant change in shape of the tunnel.</a:t>
            </a:r>
          </a:p>
          <a:p>
            <a:r>
              <a:rPr lang="en-AU" sz="1400" dirty="0"/>
              <a:t>Additionally, the tunnel may not be flat, but may dip or crest.</a:t>
            </a:r>
          </a:p>
        </p:txBody>
      </p:sp>
    </p:spTree>
    <p:extLst>
      <p:ext uri="{BB962C8B-B14F-4D97-AF65-F5344CB8AC3E}">
        <p14:creationId xmlns:p14="http://schemas.microsoft.com/office/powerpoint/2010/main" val="1236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2.22222E-6 L -0.24063 0.00278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1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-3.7037E-6 L 0.14857 -0.0002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54167E-6 1.48148E-6 L -0.05195 -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2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8.33333E-7 3.7037E-7 L 0.02669 -0.0006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-46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4.44444E-6 L -0.04831 -0.0002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2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25E-6 -1.11111E-6 L 0.0263 -0.0009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7" presetClass="emph" presetSubtype="0" repeatCount="indefinite" fill="remove" grpId="2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mph" presetSubtype="0" repeatCount="indefinite" fill="remove" grpId="2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1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2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2" grpId="0" animBg="1"/>
      <p:bldP spid="32" grpId="1" animBg="1"/>
      <p:bldP spid="18" grpId="0" animBg="1"/>
      <p:bldP spid="18" grpId="1" animBg="1"/>
      <p:bldP spid="36" grpId="0" animBg="1"/>
      <p:bldP spid="36" grpId="1" animBg="1"/>
      <p:bldP spid="38" grpId="0" animBg="1"/>
      <p:bldP spid="38" grpId="1" animBg="1"/>
      <p:bldP spid="35" grpId="0" animBg="1"/>
      <p:bldP spid="35" grpId="1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79" grpId="0" animBg="1"/>
      <p:bldP spid="79" grpId="1" animBg="1"/>
      <p:bldP spid="80" grpId="0" animBg="1"/>
      <p:bldP spid="80" grpId="1" animBg="1"/>
      <p:bldP spid="40" grpId="0" animBg="1"/>
      <p:bldP spid="40" grpId="1" animBg="1"/>
      <p:bldP spid="5" grpId="0" animBg="1"/>
      <p:bldP spid="5" grpId="1" animBg="1"/>
      <p:bldP spid="42" grpId="0" animBg="1"/>
      <p:bldP spid="42" grpId="1" animBg="1"/>
      <p:bldP spid="42" grpId="2" animBg="1"/>
      <p:bldP spid="6" grpId="0" animBg="1"/>
      <p:bldP spid="6" grpId="1" animBg="1"/>
      <p:bldP spid="6" grpId="2" animBg="1"/>
      <p:bldP spid="43" grpId="0" animBg="1"/>
      <p:bldP spid="43" grpId="1" animBg="1"/>
      <p:bldP spid="7" grpId="0" animBg="1"/>
      <p:bldP spid="7" grpId="1" animBg="1"/>
      <p:bldP spid="45" grpId="0"/>
      <p:bldP spid="48" grpId="0"/>
      <p:bldP spid="49" grpId="0"/>
      <p:bldP spid="50" grpId="0"/>
      <p:bldP spid="9" grpId="0" animBg="1"/>
      <p:bldP spid="10" grpId="0" animBg="1"/>
      <p:bldP spid="10" grpId="1" animBg="1"/>
      <p:bldP spid="10" grpId="2" animBg="1"/>
      <p:bldP spid="11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CDF9-8AC8-60CD-20DD-AF95D733D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Block">
            <a:extLst>
              <a:ext uri="{FF2B5EF4-FFF2-40B4-BE49-F238E27FC236}">
                <a16:creationId xmlns:a16="http://schemas.microsoft.com/office/drawing/2014/main" id="{14C74FEF-9A3B-3E0B-A024-B855F8396100}"/>
              </a:ext>
            </a:extLst>
          </p:cNvPr>
          <p:cNvSpPr/>
          <p:nvPr/>
        </p:nvSpPr>
        <p:spPr>
          <a:xfrm>
            <a:off x="221293" y="105896"/>
            <a:ext cx="7515548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"/>
              </a:rPr>
              <a:t>Failure Mode 2 – False Trigger</a:t>
            </a:r>
          </a:p>
          <a:p>
            <a:r>
              <a:rPr lang="en-US" sz="2800" dirty="0">
                <a:solidFill>
                  <a:schemeClr val="accent2"/>
                </a:solidFill>
                <a:latin typeface="+mj-lt"/>
                <a:cs typeface="Poppins"/>
              </a:rPr>
              <a:t>Congestion</a:t>
            </a:r>
          </a:p>
        </p:txBody>
      </p:sp>
      <p:sp>
        <p:nvSpPr>
          <p:cNvPr id="2" name="Main Roadway">
            <a:extLst>
              <a:ext uri="{FF2B5EF4-FFF2-40B4-BE49-F238E27FC236}">
                <a16:creationId xmlns:a16="http://schemas.microsoft.com/office/drawing/2014/main" id="{DD35D841-E13E-5B2D-8625-2183BEFD49A7}"/>
              </a:ext>
            </a:extLst>
          </p:cNvPr>
          <p:cNvSpPr/>
          <p:nvPr/>
        </p:nvSpPr>
        <p:spPr>
          <a:xfrm rot="5400000">
            <a:off x="5571764" y="-4298949"/>
            <a:ext cx="1152000" cy="11852943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B A1 Actions">
            <a:extLst>
              <a:ext uri="{FF2B5EF4-FFF2-40B4-BE49-F238E27FC236}">
                <a16:creationId xmlns:a16="http://schemas.microsoft.com/office/drawing/2014/main" id="{7E861A84-5CB2-9620-E8AB-15D74D750E4C}"/>
              </a:ext>
            </a:extLst>
          </p:cNvPr>
          <p:cNvSpPr txBox="1"/>
          <p:nvPr/>
        </p:nvSpPr>
        <p:spPr>
          <a:xfrm>
            <a:off x="221292" y="2681522"/>
            <a:ext cx="53694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vehicles seeking to perform similar maneuver</a:t>
            </a:r>
          </a:p>
          <a:p>
            <a:pPr marL="625475" lvl="1" indent="-357188">
              <a:buFont typeface="System Font Regular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 access, key intersection, go line exit</a:t>
            </a:r>
          </a:p>
          <a:p>
            <a:pPr marL="268288" indent="-2682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or more LO’s approaching one or more RO’s</a:t>
            </a:r>
          </a:p>
          <a:p>
            <a:pPr marL="268288" indent="-2682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and RO has A1 Awareness on approach</a:t>
            </a:r>
          </a:p>
          <a:p>
            <a:pPr marL="268288" indent="-2682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Depending on level of proximity achieved by each vehicle</a:t>
            </a:r>
          </a:p>
          <a:p>
            <a:pPr marL="625475" lvl="1" indent="-357188">
              <a:buFont typeface="System Font Regular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A2 Alert Triggered on entry of 1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Zone</a:t>
            </a:r>
          </a:p>
          <a:p>
            <a:pPr marL="625475" lvl="1" indent="-357188">
              <a:buFont typeface="System Font Regular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Operator alerted to abnormal situation</a:t>
            </a:r>
          </a:p>
          <a:p>
            <a:pPr marL="625475" lvl="1" indent="-357188">
              <a:buFont typeface="System Font Regular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 Alarm Triggered on entry of 2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Zone</a:t>
            </a:r>
          </a:p>
          <a:p>
            <a:pPr marL="625475" lvl="1" indent="-357188">
              <a:buFont typeface="System Font Regular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Alarm notifies LO Operator of imminent threat</a:t>
            </a:r>
          </a:p>
          <a:p>
            <a:pPr marL="625475" lvl="1" indent="-357188">
              <a:buFont typeface="System Font Regular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trigger for L9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B Common Variations">
            <a:extLst>
              <a:ext uri="{FF2B5EF4-FFF2-40B4-BE49-F238E27FC236}">
                <a16:creationId xmlns:a16="http://schemas.microsoft.com/office/drawing/2014/main" id="{0A420705-2869-C66E-7A9D-4E7167613C30}"/>
              </a:ext>
            </a:extLst>
          </p:cNvPr>
          <p:cNvSpPr txBox="1"/>
          <p:nvPr/>
        </p:nvSpPr>
        <p:spPr>
          <a:xfrm>
            <a:off x="3177108" y="4935384"/>
            <a:ext cx="36330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u="sng" dirty="0"/>
              <a:t>Common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Portal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Heavy Vehicle Go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Light Vehicle parking bays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Key intersections through 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Workshops and Maintenance Bays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Lunch rooms and Refuge Stations</a:t>
            </a:r>
          </a:p>
        </p:txBody>
      </p:sp>
      <p:sp>
        <p:nvSpPr>
          <p:cNvPr id="9" name="Box Start Animation">
            <a:extLst>
              <a:ext uri="{FF2B5EF4-FFF2-40B4-BE49-F238E27FC236}">
                <a16:creationId xmlns:a16="http://schemas.microsoft.com/office/drawing/2014/main" id="{7EB62317-1C53-78AC-1F28-5562E8576C59}"/>
              </a:ext>
            </a:extLst>
          </p:cNvPr>
          <p:cNvSpPr txBox="1"/>
          <p:nvPr/>
        </p:nvSpPr>
        <p:spPr>
          <a:xfrm>
            <a:off x="10135110" y="2206931"/>
            <a:ext cx="193208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START ANIMATION</a:t>
            </a:r>
          </a:p>
        </p:txBody>
      </p:sp>
      <p:sp>
        <p:nvSpPr>
          <p:cNvPr id="10" name="Box Animating">
            <a:extLst>
              <a:ext uri="{FF2B5EF4-FFF2-40B4-BE49-F238E27FC236}">
                <a16:creationId xmlns:a16="http://schemas.microsoft.com/office/drawing/2014/main" id="{8B0A9B55-28EA-DEAC-C5B7-539E464DEC4D}"/>
              </a:ext>
            </a:extLst>
          </p:cNvPr>
          <p:cNvSpPr txBox="1"/>
          <p:nvPr/>
        </p:nvSpPr>
        <p:spPr>
          <a:xfrm>
            <a:off x="10135651" y="2203595"/>
            <a:ext cx="1932081" cy="36933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ANIMATING</a:t>
            </a:r>
          </a:p>
        </p:txBody>
      </p:sp>
      <p:sp>
        <p:nvSpPr>
          <p:cNvPr id="11" name="Box Finished Animation">
            <a:extLst>
              <a:ext uri="{FF2B5EF4-FFF2-40B4-BE49-F238E27FC236}">
                <a16:creationId xmlns:a16="http://schemas.microsoft.com/office/drawing/2014/main" id="{F27AA5B0-E490-7A4E-F1DB-F3C4CEBBB21A}"/>
              </a:ext>
            </a:extLst>
          </p:cNvPr>
          <p:cNvSpPr txBox="1"/>
          <p:nvPr/>
        </p:nvSpPr>
        <p:spPr>
          <a:xfrm>
            <a:off x="10141006" y="2203534"/>
            <a:ext cx="1932081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FINISHED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CAC41-B8CD-7BF5-4B13-621D02F36E74}"/>
              </a:ext>
            </a:extLst>
          </p:cNvPr>
          <p:cNvSpPr txBox="1"/>
          <p:nvPr/>
        </p:nvSpPr>
        <p:spPr>
          <a:xfrm>
            <a:off x="5965602" y="2724351"/>
            <a:ext cx="4487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Congestion can occur at key locations in a mine where multiple vehicles are waiting to proceed.</a:t>
            </a:r>
          </a:p>
          <a:p>
            <a:r>
              <a:rPr lang="en-AU" sz="1400" dirty="0"/>
              <a:t>Consideration should be given to allowing vehicles to queue in close proximity and move forward once able to.    </a:t>
            </a:r>
          </a:p>
        </p:txBody>
      </p:sp>
      <p:sp>
        <p:nvSpPr>
          <p:cNvPr id="68" name="A2 Static Envelope">
            <a:extLst>
              <a:ext uri="{FF2B5EF4-FFF2-40B4-BE49-F238E27FC236}">
                <a16:creationId xmlns:a16="http://schemas.microsoft.com/office/drawing/2014/main" id="{8DD738C8-EDB8-DA68-4291-DCDDDEA2CB23}"/>
              </a:ext>
            </a:extLst>
          </p:cNvPr>
          <p:cNvSpPr/>
          <p:nvPr/>
        </p:nvSpPr>
        <p:spPr>
          <a:xfrm>
            <a:off x="8321449" y="1067438"/>
            <a:ext cx="3736554" cy="1120320"/>
          </a:xfrm>
          <a:custGeom>
            <a:avLst/>
            <a:gdLst>
              <a:gd name="connsiteX0" fmla="*/ 2131150 w 3736554"/>
              <a:gd name="connsiteY0" fmla="*/ 121335 h 1120320"/>
              <a:gd name="connsiteX1" fmla="*/ 1851843 w 3736554"/>
              <a:gd name="connsiteY1" fmla="*/ 130223 h 1120320"/>
              <a:gd name="connsiteX2" fmla="*/ 1631760 w 3736554"/>
              <a:gd name="connsiteY2" fmla="*/ 151788 h 1120320"/>
              <a:gd name="connsiteX3" fmla="*/ 1498523 w 3736554"/>
              <a:gd name="connsiteY3" fmla="*/ 133766 h 1120320"/>
              <a:gd name="connsiteX4" fmla="*/ 1296190 w 3736554"/>
              <a:gd name="connsiteY4" fmla="*/ 124878 h 1120320"/>
              <a:gd name="connsiteX5" fmla="*/ 292228 w 3736554"/>
              <a:gd name="connsiteY5" fmla="*/ 562345 h 1120320"/>
              <a:gd name="connsiteX6" fmla="*/ 1296190 w 3736554"/>
              <a:gd name="connsiteY6" fmla="*/ 999812 h 1120320"/>
              <a:gd name="connsiteX7" fmla="*/ 1498523 w 3736554"/>
              <a:gd name="connsiteY7" fmla="*/ 990924 h 1120320"/>
              <a:gd name="connsiteX8" fmla="*/ 1662140 w 3736554"/>
              <a:gd name="connsiteY8" fmla="*/ 968793 h 1120320"/>
              <a:gd name="connsiteX9" fmla="*/ 1851843 w 3736554"/>
              <a:gd name="connsiteY9" fmla="*/ 987381 h 1120320"/>
              <a:gd name="connsiteX10" fmla="*/ 2131150 w 3736554"/>
              <a:gd name="connsiteY10" fmla="*/ 996269 h 1120320"/>
              <a:gd name="connsiteX11" fmla="*/ 3517050 w 3736554"/>
              <a:gd name="connsiteY11" fmla="*/ 558802 h 1120320"/>
              <a:gd name="connsiteX12" fmla="*/ 2131150 w 3736554"/>
              <a:gd name="connsiteY12" fmla="*/ 121335 h 1120320"/>
              <a:gd name="connsiteX13" fmla="*/ 1868277 w 3736554"/>
              <a:gd name="connsiteY13" fmla="*/ 0 h 1120320"/>
              <a:gd name="connsiteX14" fmla="*/ 3736554 w 3736554"/>
              <a:gd name="connsiteY14" fmla="*/ 560160 h 1120320"/>
              <a:gd name="connsiteX15" fmla="*/ 1868277 w 3736554"/>
              <a:gd name="connsiteY15" fmla="*/ 1120320 h 1120320"/>
              <a:gd name="connsiteX16" fmla="*/ 0 w 3736554"/>
              <a:gd name="connsiteY16" fmla="*/ 560160 h 1120320"/>
              <a:gd name="connsiteX17" fmla="*/ 1868277 w 3736554"/>
              <a:gd name="connsiteY17" fmla="*/ 0 h 11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36554" h="1120320">
                <a:moveTo>
                  <a:pt x="2131150" y="121335"/>
                </a:moveTo>
                <a:cubicBezTo>
                  <a:pt x="2035474" y="121335"/>
                  <a:pt x="1942062" y="124395"/>
                  <a:pt x="1851843" y="130223"/>
                </a:cubicBezTo>
                <a:lnTo>
                  <a:pt x="1631760" y="151788"/>
                </a:lnTo>
                <a:lnTo>
                  <a:pt x="1498523" y="133766"/>
                </a:lnTo>
                <a:cubicBezTo>
                  <a:pt x="1433168" y="127938"/>
                  <a:pt x="1365499" y="124878"/>
                  <a:pt x="1296190" y="124878"/>
                </a:cubicBezTo>
                <a:cubicBezTo>
                  <a:pt x="741717" y="124878"/>
                  <a:pt x="292228" y="320739"/>
                  <a:pt x="292228" y="562345"/>
                </a:cubicBezTo>
                <a:cubicBezTo>
                  <a:pt x="292228" y="803951"/>
                  <a:pt x="741717" y="999812"/>
                  <a:pt x="1296190" y="999812"/>
                </a:cubicBezTo>
                <a:cubicBezTo>
                  <a:pt x="1365499" y="999812"/>
                  <a:pt x="1433168" y="996752"/>
                  <a:pt x="1498523" y="990924"/>
                </a:cubicBezTo>
                <a:lnTo>
                  <a:pt x="1662140" y="968793"/>
                </a:lnTo>
                <a:lnTo>
                  <a:pt x="1851843" y="987381"/>
                </a:lnTo>
                <a:cubicBezTo>
                  <a:pt x="1942062" y="993209"/>
                  <a:pt x="2035474" y="996269"/>
                  <a:pt x="2131150" y="996269"/>
                </a:cubicBezTo>
                <a:cubicBezTo>
                  <a:pt x="2896561" y="996269"/>
                  <a:pt x="3517050" y="800408"/>
                  <a:pt x="3517050" y="558802"/>
                </a:cubicBezTo>
                <a:cubicBezTo>
                  <a:pt x="3517050" y="317196"/>
                  <a:pt x="2896561" y="121335"/>
                  <a:pt x="2131150" y="121335"/>
                </a:cubicBezTo>
                <a:close/>
                <a:moveTo>
                  <a:pt x="1868277" y="0"/>
                </a:moveTo>
                <a:cubicBezTo>
                  <a:pt x="2900098" y="0"/>
                  <a:pt x="3736554" y="250792"/>
                  <a:pt x="3736554" y="560160"/>
                </a:cubicBezTo>
                <a:cubicBezTo>
                  <a:pt x="3736554" y="869528"/>
                  <a:pt x="2900098" y="1120320"/>
                  <a:pt x="1868277" y="1120320"/>
                </a:cubicBezTo>
                <a:cubicBezTo>
                  <a:pt x="836456" y="1120320"/>
                  <a:pt x="0" y="869528"/>
                  <a:pt x="0" y="560160"/>
                </a:cubicBezTo>
                <a:cubicBezTo>
                  <a:pt x="0" y="250792"/>
                  <a:pt x="836456" y="0"/>
                  <a:pt x="186827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7" name="A2 Static Envelope">
            <a:extLst>
              <a:ext uri="{FF2B5EF4-FFF2-40B4-BE49-F238E27FC236}">
                <a16:creationId xmlns:a16="http://schemas.microsoft.com/office/drawing/2014/main" id="{E0524910-0E92-52F0-D755-4494CB84E221}"/>
              </a:ext>
            </a:extLst>
          </p:cNvPr>
          <p:cNvSpPr/>
          <p:nvPr/>
        </p:nvSpPr>
        <p:spPr>
          <a:xfrm>
            <a:off x="5883964" y="1067438"/>
            <a:ext cx="3736554" cy="1120320"/>
          </a:xfrm>
          <a:custGeom>
            <a:avLst/>
            <a:gdLst>
              <a:gd name="connsiteX0" fmla="*/ 2131150 w 3736554"/>
              <a:gd name="connsiteY0" fmla="*/ 121335 h 1120320"/>
              <a:gd name="connsiteX1" fmla="*/ 1851843 w 3736554"/>
              <a:gd name="connsiteY1" fmla="*/ 130223 h 1120320"/>
              <a:gd name="connsiteX2" fmla="*/ 1631760 w 3736554"/>
              <a:gd name="connsiteY2" fmla="*/ 151788 h 1120320"/>
              <a:gd name="connsiteX3" fmla="*/ 1498523 w 3736554"/>
              <a:gd name="connsiteY3" fmla="*/ 133766 h 1120320"/>
              <a:gd name="connsiteX4" fmla="*/ 1296190 w 3736554"/>
              <a:gd name="connsiteY4" fmla="*/ 124878 h 1120320"/>
              <a:gd name="connsiteX5" fmla="*/ 292228 w 3736554"/>
              <a:gd name="connsiteY5" fmla="*/ 562345 h 1120320"/>
              <a:gd name="connsiteX6" fmla="*/ 1296190 w 3736554"/>
              <a:gd name="connsiteY6" fmla="*/ 999812 h 1120320"/>
              <a:gd name="connsiteX7" fmla="*/ 1498523 w 3736554"/>
              <a:gd name="connsiteY7" fmla="*/ 990924 h 1120320"/>
              <a:gd name="connsiteX8" fmla="*/ 1662140 w 3736554"/>
              <a:gd name="connsiteY8" fmla="*/ 968793 h 1120320"/>
              <a:gd name="connsiteX9" fmla="*/ 1851843 w 3736554"/>
              <a:gd name="connsiteY9" fmla="*/ 987381 h 1120320"/>
              <a:gd name="connsiteX10" fmla="*/ 2131150 w 3736554"/>
              <a:gd name="connsiteY10" fmla="*/ 996269 h 1120320"/>
              <a:gd name="connsiteX11" fmla="*/ 3517050 w 3736554"/>
              <a:gd name="connsiteY11" fmla="*/ 558802 h 1120320"/>
              <a:gd name="connsiteX12" fmla="*/ 2131150 w 3736554"/>
              <a:gd name="connsiteY12" fmla="*/ 121335 h 1120320"/>
              <a:gd name="connsiteX13" fmla="*/ 1868277 w 3736554"/>
              <a:gd name="connsiteY13" fmla="*/ 0 h 1120320"/>
              <a:gd name="connsiteX14" fmla="*/ 3736554 w 3736554"/>
              <a:gd name="connsiteY14" fmla="*/ 560160 h 1120320"/>
              <a:gd name="connsiteX15" fmla="*/ 1868277 w 3736554"/>
              <a:gd name="connsiteY15" fmla="*/ 1120320 h 1120320"/>
              <a:gd name="connsiteX16" fmla="*/ 0 w 3736554"/>
              <a:gd name="connsiteY16" fmla="*/ 560160 h 1120320"/>
              <a:gd name="connsiteX17" fmla="*/ 1868277 w 3736554"/>
              <a:gd name="connsiteY17" fmla="*/ 0 h 11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36554" h="1120320">
                <a:moveTo>
                  <a:pt x="2131150" y="121335"/>
                </a:moveTo>
                <a:cubicBezTo>
                  <a:pt x="2035474" y="121335"/>
                  <a:pt x="1942062" y="124395"/>
                  <a:pt x="1851843" y="130223"/>
                </a:cubicBezTo>
                <a:lnTo>
                  <a:pt x="1631760" y="151788"/>
                </a:lnTo>
                <a:lnTo>
                  <a:pt x="1498523" y="133766"/>
                </a:lnTo>
                <a:cubicBezTo>
                  <a:pt x="1433168" y="127938"/>
                  <a:pt x="1365499" y="124878"/>
                  <a:pt x="1296190" y="124878"/>
                </a:cubicBezTo>
                <a:cubicBezTo>
                  <a:pt x="741717" y="124878"/>
                  <a:pt x="292228" y="320739"/>
                  <a:pt x="292228" y="562345"/>
                </a:cubicBezTo>
                <a:cubicBezTo>
                  <a:pt x="292228" y="803951"/>
                  <a:pt x="741717" y="999812"/>
                  <a:pt x="1296190" y="999812"/>
                </a:cubicBezTo>
                <a:cubicBezTo>
                  <a:pt x="1365499" y="999812"/>
                  <a:pt x="1433168" y="996752"/>
                  <a:pt x="1498523" y="990924"/>
                </a:cubicBezTo>
                <a:lnTo>
                  <a:pt x="1662140" y="968793"/>
                </a:lnTo>
                <a:lnTo>
                  <a:pt x="1851843" y="987381"/>
                </a:lnTo>
                <a:cubicBezTo>
                  <a:pt x="1942062" y="993209"/>
                  <a:pt x="2035474" y="996269"/>
                  <a:pt x="2131150" y="996269"/>
                </a:cubicBezTo>
                <a:cubicBezTo>
                  <a:pt x="2896561" y="996269"/>
                  <a:pt x="3517050" y="800408"/>
                  <a:pt x="3517050" y="558802"/>
                </a:cubicBezTo>
                <a:cubicBezTo>
                  <a:pt x="3517050" y="317196"/>
                  <a:pt x="2896561" y="121335"/>
                  <a:pt x="2131150" y="121335"/>
                </a:cubicBezTo>
                <a:close/>
                <a:moveTo>
                  <a:pt x="1868277" y="0"/>
                </a:moveTo>
                <a:cubicBezTo>
                  <a:pt x="2900098" y="0"/>
                  <a:pt x="3736554" y="250792"/>
                  <a:pt x="3736554" y="560160"/>
                </a:cubicBezTo>
                <a:cubicBezTo>
                  <a:pt x="3736554" y="869528"/>
                  <a:pt x="2900098" y="1120320"/>
                  <a:pt x="1868277" y="1120320"/>
                </a:cubicBezTo>
                <a:cubicBezTo>
                  <a:pt x="836456" y="1120320"/>
                  <a:pt x="0" y="869528"/>
                  <a:pt x="0" y="560160"/>
                </a:cubicBezTo>
                <a:cubicBezTo>
                  <a:pt x="0" y="250792"/>
                  <a:pt x="836456" y="0"/>
                  <a:pt x="186827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14" name="A2 Static Envelope">
            <a:extLst>
              <a:ext uri="{FF2B5EF4-FFF2-40B4-BE49-F238E27FC236}">
                <a16:creationId xmlns:a16="http://schemas.microsoft.com/office/drawing/2014/main" id="{2A0C996D-6965-5546-EDA1-B59A557BD000}"/>
              </a:ext>
            </a:extLst>
          </p:cNvPr>
          <p:cNvSpPr/>
          <p:nvPr/>
        </p:nvSpPr>
        <p:spPr>
          <a:xfrm>
            <a:off x="3479798" y="1067438"/>
            <a:ext cx="3736554" cy="1120320"/>
          </a:xfrm>
          <a:custGeom>
            <a:avLst/>
            <a:gdLst>
              <a:gd name="connsiteX0" fmla="*/ 2131150 w 3736554"/>
              <a:gd name="connsiteY0" fmla="*/ 121335 h 1120320"/>
              <a:gd name="connsiteX1" fmla="*/ 1851843 w 3736554"/>
              <a:gd name="connsiteY1" fmla="*/ 130223 h 1120320"/>
              <a:gd name="connsiteX2" fmla="*/ 1631760 w 3736554"/>
              <a:gd name="connsiteY2" fmla="*/ 151788 h 1120320"/>
              <a:gd name="connsiteX3" fmla="*/ 1498523 w 3736554"/>
              <a:gd name="connsiteY3" fmla="*/ 133766 h 1120320"/>
              <a:gd name="connsiteX4" fmla="*/ 1296190 w 3736554"/>
              <a:gd name="connsiteY4" fmla="*/ 124878 h 1120320"/>
              <a:gd name="connsiteX5" fmla="*/ 292228 w 3736554"/>
              <a:gd name="connsiteY5" fmla="*/ 562345 h 1120320"/>
              <a:gd name="connsiteX6" fmla="*/ 1296190 w 3736554"/>
              <a:gd name="connsiteY6" fmla="*/ 999812 h 1120320"/>
              <a:gd name="connsiteX7" fmla="*/ 1498523 w 3736554"/>
              <a:gd name="connsiteY7" fmla="*/ 990924 h 1120320"/>
              <a:gd name="connsiteX8" fmla="*/ 1662140 w 3736554"/>
              <a:gd name="connsiteY8" fmla="*/ 968793 h 1120320"/>
              <a:gd name="connsiteX9" fmla="*/ 1851843 w 3736554"/>
              <a:gd name="connsiteY9" fmla="*/ 987381 h 1120320"/>
              <a:gd name="connsiteX10" fmla="*/ 2131150 w 3736554"/>
              <a:gd name="connsiteY10" fmla="*/ 996269 h 1120320"/>
              <a:gd name="connsiteX11" fmla="*/ 3517050 w 3736554"/>
              <a:gd name="connsiteY11" fmla="*/ 558802 h 1120320"/>
              <a:gd name="connsiteX12" fmla="*/ 2131150 w 3736554"/>
              <a:gd name="connsiteY12" fmla="*/ 121335 h 1120320"/>
              <a:gd name="connsiteX13" fmla="*/ 1868277 w 3736554"/>
              <a:gd name="connsiteY13" fmla="*/ 0 h 1120320"/>
              <a:gd name="connsiteX14" fmla="*/ 3736554 w 3736554"/>
              <a:gd name="connsiteY14" fmla="*/ 560160 h 1120320"/>
              <a:gd name="connsiteX15" fmla="*/ 1868277 w 3736554"/>
              <a:gd name="connsiteY15" fmla="*/ 1120320 h 1120320"/>
              <a:gd name="connsiteX16" fmla="*/ 0 w 3736554"/>
              <a:gd name="connsiteY16" fmla="*/ 560160 h 1120320"/>
              <a:gd name="connsiteX17" fmla="*/ 1868277 w 3736554"/>
              <a:gd name="connsiteY17" fmla="*/ 0 h 11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36554" h="1120320">
                <a:moveTo>
                  <a:pt x="2131150" y="121335"/>
                </a:moveTo>
                <a:cubicBezTo>
                  <a:pt x="2035474" y="121335"/>
                  <a:pt x="1942062" y="124395"/>
                  <a:pt x="1851843" y="130223"/>
                </a:cubicBezTo>
                <a:lnTo>
                  <a:pt x="1631760" y="151788"/>
                </a:lnTo>
                <a:lnTo>
                  <a:pt x="1498523" y="133766"/>
                </a:lnTo>
                <a:cubicBezTo>
                  <a:pt x="1433168" y="127938"/>
                  <a:pt x="1365499" y="124878"/>
                  <a:pt x="1296190" y="124878"/>
                </a:cubicBezTo>
                <a:cubicBezTo>
                  <a:pt x="741717" y="124878"/>
                  <a:pt x="292228" y="320739"/>
                  <a:pt x="292228" y="562345"/>
                </a:cubicBezTo>
                <a:cubicBezTo>
                  <a:pt x="292228" y="803951"/>
                  <a:pt x="741717" y="999812"/>
                  <a:pt x="1296190" y="999812"/>
                </a:cubicBezTo>
                <a:cubicBezTo>
                  <a:pt x="1365499" y="999812"/>
                  <a:pt x="1433168" y="996752"/>
                  <a:pt x="1498523" y="990924"/>
                </a:cubicBezTo>
                <a:lnTo>
                  <a:pt x="1662140" y="968793"/>
                </a:lnTo>
                <a:lnTo>
                  <a:pt x="1851843" y="987381"/>
                </a:lnTo>
                <a:cubicBezTo>
                  <a:pt x="1942062" y="993209"/>
                  <a:pt x="2035474" y="996269"/>
                  <a:pt x="2131150" y="996269"/>
                </a:cubicBezTo>
                <a:cubicBezTo>
                  <a:pt x="2896561" y="996269"/>
                  <a:pt x="3517050" y="800408"/>
                  <a:pt x="3517050" y="558802"/>
                </a:cubicBezTo>
                <a:cubicBezTo>
                  <a:pt x="3517050" y="317196"/>
                  <a:pt x="2896561" y="121335"/>
                  <a:pt x="2131150" y="121335"/>
                </a:cubicBezTo>
                <a:close/>
                <a:moveTo>
                  <a:pt x="1868277" y="0"/>
                </a:moveTo>
                <a:cubicBezTo>
                  <a:pt x="2900098" y="0"/>
                  <a:pt x="3736554" y="250792"/>
                  <a:pt x="3736554" y="560160"/>
                </a:cubicBezTo>
                <a:cubicBezTo>
                  <a:pt x="3736554" y="869528"/>
                  <a:pt x="2900098" y="1120320"/>
                  <a:pt x="1868277" y="1120320"/>
                </a:cubicBezTo>
                <a:cubicBezTo>
                  <a:pt x="836456" y="1120320"/>
                  <a:pt x="0" y="869528"/>
                  <a:pt x="0" y="560160"/>
                </a:cubicBezTo>
                <a:cubicBezTo>
                  <a:pt x="0" y="250792"/>
                  <a:pt x="836456" y="0"/>
                  <a:pt x="186827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55" name="A3 Envelope">
            <a:extLst>
              <a:ext uri="{FF2B5EF4-FFF2-40B4-BE49-F238E27FC236}">
                <a16:creationId xmlns:a16="http://schemas.microsoft.com/office/drawing/2014/main" id="{B3841979-5A20-87F5-CE71-B2C44779F897}"/>
              </a:ext>
            </a:extLst>
          </p:cNvPr>
          <p:cNvSpPr/>
          <p:nvPr/>
        </p:nvSpPr>
        <p:spPr>
          <a:xfrm>
            <a:off x="8607672" y="1180277"/>
            <a:ext cx="3224822" cy="878477"/>
          </a:xfrm>
          <a:custGeom>
            <a:avLst/>
            <a:gdLst>
              <a:gd name="connsiteX0" fmla="*/ 1838922 w 3224822"/>
              <a:gd name="connsiteY0" fmla="*/ 0 h 878477"/>
              <a:gd name="connsiteX1" fmla="*/ 3224822 w 3224822"/>
              <a:gd name="connsiteY1" fmla="*/ 437467 h 878477"/>
              <a:gd name="connsiteX2" fmla="*/ 1838922 w 3224822"/>
              <a:gd name="connsiteY2" fmla="*/ 874934 h 878477"/>
              <a:gd name="connsiteX3" fmla="*/ 1559615 w 3224822"/>
              <a:gd name="connsiteY3" fmla="*/ 866046 h 878477"/>
              <a:gd name="connsiteX4" fmla="*/ 1369912 w 3224822"/>
              <a:gd name="connsiteY4" fmla="*/ 847458 h 878477"/>
              <a:gd name="connsiteX5" fmla="*/ 1206295 w 3224822"/>
              <a:gd name="connsiteY5" fmla="*/ 869589 h 878477"/>
              <a:gd name="connsiteX6" fmla="*/ 1003962 w 3224822"/>
              <a:gd name="connsiteY6" fmla="*/ 878477 h 878477"/>
              <a:gd name="connsiteX7" fmla="*/ 0 w 3224822"/>
              <a:gd name="connsiteY7" fmla="*/ 441010 h 878477"/>
              <a:gd name="connsiteX8" fmla="*/ 1003962 w 3224822"/>
              <a:gd name="connsiteY8" fmla="*/ 3543 h 878477"/>
              <a:gd name="connsiteX9" fmla="*/ 1206295 w 3224822"/>
              <a:gd name="connsiteY9" fmla="*/ 12431 h 878477"/>
              <a:gd name="connsiteX10" fmla="*/ 1339532 w 3224822"/>
              <a:gd name="connsiteY10" fmla="*/ 30453 h 878477"/>
              <a:gd name="connsiteX11" fmla="*/ 1559615 w 3224822"/>
              <a:gd name="connsiteY11" fmla="*/ 8888 h 878477"/>
              <a:gd name="connsiteX12" fmla="*/ 1838922 w 3224822"/>
              <a:gd name="connsiteY12" fmla="*/ 0 h 87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4822" h="878477">
                <a:moveTo>
                  <a:pt x="1838922" y="0"/>
                </a:moveTo>
                <a:cubicBezTo>
                  <a:pt x="2604333" y="0"/>
                  <a:pt x="3224822" y="195861"/>
                  <a:pt x="3224822" y="437467"/>
                </a:cubicBezTo>
                <a:cubicBezTo>
                  <a:pt x="3224822" y="679073"/>
                  <a:pt x="2604333" y="874934"/>
                  <a:pt x="1838922" y="874934"/>
                </a:cubicBezTo>
                <a:cubicBezTo>
                  <a:pt x="1743246" y="874934"/>
                  <a:pt x="1649834" y="871874"/>
                  <a:pt x="1559615" y="866046"/>
                </a:cubicBezTo>
                <a:lnTo>
                  <a:pt x="1369912" y="847458"/>
                </a:lnTo>
                <a:lnTo>
                  <a:pt x="1206295" y="869589"/>
                </a:lnTo>
                <a:cubicBezTo>
                  <a:pt x="1140940" y="875417"/>
                  <a:pt x="1073271" y="878477"/>
                  <a:pt x="1003962" y="878477"/>
                </a:cubicBezTo>
                <a:cubicBezTo>
                  <a:pt x="449489" y="878477"/>
                  <a:pt x="0" y="682616"/>
                  <a:pt x="0" y="441010"/>
                </a:cubicBezTo>
                <a:cubicBezTo>
                  <a:pt x="0" y="199404"/>
                  <a:pt x="449489" y="3543"/>
                  <a:pt x="1003962" y="3543"/>
                </a:cubicBezTo>
                <a:cubicBezTo>
                  <a:pt x="1073271" y="3543"/>
                  <a:pt x="1140940" y="6603"/>
                  <a:pt x="1206295" y="12431"/>
                </a:cubicBezTo>
                <a:lnTo>
                  <a:pt x="1339532" y="30453"/>
                </a:lnTo>
                <a:lnTo>
                  <a:pt x="1559615" y="8888"/>
                </a:lnTo>
                <a:cubicBezTo>
                  <a:pt x="1649834" y="3060"/>
                  <a:pt x="1743246" y="0"/>
                  <a:pt x="1838922" y="0"/>
                </a:cubicBez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4" name="A3 Envelope">
            <a:extLst>
              <a:ext uri="{FF2B5EF4-FFF2-40B4-BE49-F238E27FC236}">
                <a16:creationId xmlns:a16="http://schemas.microsoft.com/office/drawing/2014/main" id="{0D0EE002-29CD-B5C3-A86D-F0300648F96C}"/>
              </a:ext>
            </a:extLst>
          </p:cNvPr>
          <p:cNvSpPr/>
          <p:nvPr/>
        </p:nvSpPr>
        <p:spPr>
          <a:xfrm>
            <a:off x="6170187" y="1180277"/>
            <a:ext cx="3224822" cy="878477"/>
          </a:xfrm>
          <a:custGeom>
            <a:avLst/>
            <a:gdLst>
              <a:gd name="connsiteX0" fmla="*/ 1838922 w 3224822"/>
              <a:gd name="connsiteY0" fmla="*/ 0 h 878477"/>
              <a:gd name="connsiteX1" fmla="*/ 3224822 w 3224822"/>
              <a:gd name="connsiteY1" fmla="*/ 437467 h 878477"/>
              <a:gd name="connsiteX2" fmla="*/ 1838922 w 3224822"/>
              <a:gd name="connsiteY2" fmla="*/ 874934 h 878477"/>
              <a:gd name="connsiteX3" fmla="*/ 1559615 w 3224822"/>
              <a:gd name="connsiteY3" fmla="*/ 866046 h 878477"/>
              <a:gd name="connsiteX4" fmla="*/ 1369912 w 3224822"/>
              <a:gd name="connsiteY4" fmla="*/ 847458 h 878477"/>
              <a:gd name="connsiteX5" fmla="*/ 1206295 w 3224822"/>
              <a:gd name="connsiteY5" fmla="*/ 869589 h 878477"/>
              <a:gd name="connsiteX6" fmla="*/ 1003962 w 3224822"/>
              <a:gd name="connsiteY6" fmla="*/ 878477 h 878477"/>
              <a:gd name="connsiteX7" fmla="*/ 0 w 3224822"/>
              <a:gd name="connsiteY7" fmla="*/ 441010 h 878477"/>
              <a:gd name="connsiteX8" fmla="*/ 1003962 w 3224822"/>
              <a:gd name="connsiteY8" fmla="*/ 3543 h 878477"/>
              <a:gd name="connsiteX9" fmla="*/ 1206295 w 3224822"/>
              <a:gd name="connsiteY9" fmla="*/ 12431 h 878477"/>
              <a:gd name="connsiteX10" fmla="*/ 1339532 w 3224822"/>
              <a:gd name="connsiteY10" fmla="*/ 30453 h 878477"/>
              <a:gd name="connsiteX11" fmla="*/ 1559615 w 3224822"/>
              <a:gd name="connsiteY11" fmla="*/ 8888 h 878477"/>
              <a:gd name="connsiteX12" fmla="*/ 1838922 w 3224822"/>
              <a:gd name="connsiteY12" fmla="*/ 0 h 87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4822" h="878477">
                <a:moveTo>
                  <a:pt x="1838922" y="0"/>
                </a:moveTo>
                <a:cubicBezTo>
                  <a:pt x="2604333" y="0"/>
                  <a:pt x="3224822" y="195861"/>
                  <a:pt x="3224822" y="437467"/>
                </a:cubicBezTo>
                <a:cubicBezTo>
                  <a:pt x="3224822" y="679073"/>
                  <a:pt x="2604333" y="874934"/>
                  <a:pt x="1838922" y="874934"/>
                </a:cubicBezTo>
                <a:cubicBezTo>
                  <a:pt x="1743246" y="874934"/>
                  <a:pt x="1649834" y="871874"/>
                  <a:pt x="1559615" y="866046"/>
                </a:cubicBezTo>
                <a:lnTo>
                  <a:pt x="1369912" y="847458"/>
                </a:lnTo>
                <a:lnTo>
                  <a:pt x="1206295" y="869589"/>
                </a:lnTo>
                <a:cubicBezTo>
                  <a:pt x="1140940" y="875417"/>
                  <a:pt x="1073271" y="878477"/>
                  <a:pt x="1003962" y="878477"/>
                </a:cubicBezTo>
                <a:cubicBezTo>
                  <a:pt x="449489" y="878477"/>
                  <a:pt x="0" y="682616"/>
                  <a:pt x="0" y="441010"/>
                </a:cubicBezTo>
                <a:cubicBezTo>
                  <a:pt x="0" y="199404"/>
                  <a:pt x="449489" y="3543"/>
                  <a:pt x="1003962" y="3543"/>
                </a:cubicBezTo>
                <a:cubicBezTo>
                  <a:pt x="1073271" y="3543"/>
                  <a:pt x="1140940" y="6603"/>
                  <a:pt x="1206295" y="12431"/>
                </a:cubicBezTo>
                <a:lnTo>
                  <a:pt x="1339532" y="30453"/>
                </a:lnTo>
                <a:lnTo>
                  <a:pt x="1559615" y="8888"/>
                </a:lnTo>
                <a:cubicBezTo>
                  <a:pt x="1649834" y="3060"/>
                  <a:pt x="1743246" y="0"/>
                  <a:pt x="1838922" y="0"/>
                </a:cubicBez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8" name="A3 Envelope">
            <a:extLst>
              <a:ext uri="{FF2B5EF4-FFF2-40B4-BE49-F238E27FC236}">
                <a16:creationId xmlns:a16="http://schemas.microsoft.com/office/drawing/2014/main" id="{596BCCF1-41C0-60D5-6976-45F476588B53}"/>
              </a:ext>
            </a:extLst>
          </p:cNvPr>
          <p:cNvSpPr/>
          <p:nvPr/>
        </p:nvSpPr>
        <p:spPr>
          <a:xfrm>
            <a:off x="3766021" y="1180277"/>
            <a:ext cx="3224822" cy="878477"/>
          </a:xfrm>
          <a:custGeom>
            <a:avLst/>
            <a:gdLst>
              <a:gd name="connsiteX0" fmla="*/ 1838922 w 3224822"/>
              <a:gd name="connsiteY0" fmla="*/ 0 h 878477"/>
              <a:gd name="connsiteX1" fmla="*/ 3224822 w 3224822"/>
              <a:gd name="connsiteY1" fmla="*/ 437467 h 878477"/>
              <a:gd name="connsiteX2" fmla="*/ 1838922 w 3224822"/>
              <a:gd name="connsiteY2" fmla="*/ 874934 h 878477"/>
              <a:gd name="connsiteX3" fmla="*/ 1559615 w 3224822"/>
              <a:gd name="connsiteY3" fmla="*/ 866046 h 878477"/>
              <a:gd name="connsiteX4" fmla="*/ 1369912 w 3224822"/>
              <a:gd name="connsiteY4" fmla="*/ 847458 h 878477"/>
              <a:gd name="connsiteX5" fmla="*/ 1206295 w 3224822"/>
              <a:gd name="connsiteY5" fmla="*/ 869589 h 878477"/>
              <a:gd name="connsiteX6" fmla="*/ 1003962 w 3224822"/>
              <a:gd name="connsiteY6" fmla="*/ 878477 h 878477"/>
              <a:gd name="connsiteX7" fmla="*/ 0 w 3224822"/>
              <a:gd name="connsiteY7" fmla="*/ 441010 h 878477"/>
              <a:gd name="connsiteX8" fmla="*/ 1003962 w 3224822"/>
              <a:gd name="connsiteY8" fmla="*/ 3543 h 878477"/>
              <a:gd name="connsiteX9" fmla="*/ 1206295 w 3224822"/>
              <a:gd name="connsiteY9" fmla="*/ 12431 h 878477"/>
              <a:gd name="connsiteX10" fmla="*/ 1339532 w 3224822"/>
              <a:gd name="connsiteY10" fmla="*/ 30453 h 878477"/>
              <a:gd name="connsiteX11" fmla="*/ 1559615 w 3224822"/>
              <a:gd name="connsiteY11" fmla="*/ 8888 h 878477"/>
              <a:gd name="connsiteX12" fmla="*/ 1838922 w 3224822"/>
              <a:gd name="connsiteY12" fmla="*/ 0 h 87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4822" h="878477">
                <a:moveTo>
                  <a:pt x="1838922" y="0"/>
                </a:moveTo>
                <a:cubicBezTo>
                  <a:pt x="2604333" y="0"/>
                  <a:pt x="3224822" y="195861"/>
                  <a:pt x="3224822" y="437467"/>
                </a:cubicBezTo>
                <a:cubicBezTo>
                  <a:pt x="3224822" y="679073"/>
                  <a:pt x="2604333" y="874934"/>
                  <a:pt x="1838922" y="874934"/>
                </a:cubicBezTo>
                <a:cubicBezTo>
                  <a:pt x="1743246" y="874934"/>
                  <a:pt x="1649834" y="871874"/>
                  <a:pt x="1559615" y="866046"/>
                </a:cubicBezTo>
                <a:lnTo>
                  <a:pt x="1369912" y="847458"/>
                </a:lnTo>
                <a:lnTo>
                  <a:pt x="1206295" y="869589"/>
                </a:lnTo>
                <a:cubicBezTo>
                  <a:pt x="1140940" y="875417"/>
                  <a:pt x="1073271" y="878477"/>
                  <a:pt x="1003962" y="878477"/>
                </a:cubicBezTo>
                <a:cubicBezTo>
                  <a:pt x="449489" y="878477"/>
                  <a:pt x="0" y="682616"/>
                  <a:pt x="0" y="441010"/>
                </a:cubicBezTo>
                <a:cubicBezTo>
                  <a:pt x="0" y="199404"/>
                  <a:pt x="449489" y="3543"/>
                  <a:pt x="1003962" y="3543"/>
                </a:cubicBezTo>
                <a:cubicBezTo>
                  <a:pt x="1073271" y="3543"/>
                  <a:pt x="1140940" y="6603"/>
                  <a:pt x="1206295" y="12431"/>
                </a:cubicBezTo>
                <a:lnTo>
                  <a:pt x="1339532" y="30453"/>
                </a:lnTo>
                <a:lnTo>
                  <a:pt x="1559615" y="8888"/>
                </a:lnTo>
                <a:cubicBezTo>
                  <a:pt x="1649834" y="3060"/>
                  <a:pt x="1743246" y="0"/>
                  <a:pt x="1838922" y="0"/>
                </a:cubicBez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pic>
        <p:nvPicPr>
          <p:cNvPr id="59" name="RO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8E062E86-E90A-3DD4-861E-92E4EE13E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>
            <a:off x="8788426" y="942142"/>
            <a:ext cx="2771799" cy="1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O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7720E3D1-7D6B-910A-D2CD-D6EA2FD6D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>
            <a:off x="6350941" y="942142"/>
            <a:ext cx="2771799" cy="1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O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CD2292FC-1E11-91AD-3F3D-46F8C2B06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>
            <a:off x="3946775" y="942142"/>
            <a:ext cx="2771799" cy="1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3 Alarm">
            <a:extLst>
              <a:ext uri="{FF2B5EF4-FFF2-40B4-BE49-F238E27FC236}">
                <a16:creationId xmlns:a16="http://schemas.microsoft.com/office/drawing/2014/main" id="{96F45C1B-0B1B-A3E2-AABB-89E490A25DC6}"/>
              </a:ext>
            </a:extLst>
          </p:cNvPr>
          <p:cNvSpPr/>
          <p:nvPr/>
        </p:nvSpPr>
        <p:spPr>
          <a:xfrm>
            <a:off x="221984" y="2202815"/>
            <a:ext cx="2201342" cy="43750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LO –&gt; A3 Alarm</a:t>
            </a:r>
          </a:p>
        </p:txBody>
      </p:sp>
      <p:pic>
        <p:nvPicPr>
          <p:cNvPr id="1026" name="Picture 2" descr="Northbridge Tunnel closure to impact CBD motorists">
            <a:extLst>
              <a:ext uri="{FF2B5EF4-FFF2-40B4-BE49-F238E27FC236}">
                <a16:creationId xmlns:a16="http://schemas.microsoft.com/office/drawing/2014/main" id="{20D64704-864D-3A32-D0C5-A99002E4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4953702"/>
            <a:ext cx="2707310" cy="15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8621AF4-B4A6-C2D2-5F19-FC94BC5A6F30}"/>
              </a:ext>
            </a:extLst>
          </p:cNvPr>
          <p:cNvGrpSpPr/>
          <p:nvPr/>
        </p:nvGrpSpPr>
        <p:grpSpPr>
          <a:xfrm>
            <a:off x="8761728" y="4177061"/>
            <a:ext cx="2918931" cy="1370501"/>
            <a:chOff x="6718574" y="3804549"/>
            <a:chExt cx="3854224" cy="19172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A34C7E-E7FC-70C0-E366-BC2CF45EB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4206" t="7515" r="14206" b="7515"/>
            <a:stretch/>
          </p:blipFill>
          <p:spPr>
            <a:xfrm rot="5400000">
              <a:off x="7687079" y="2836044"/>
              <a:ext cx="1917213" cy="3854224"/>
            </a:xfrm>
            <a:prstGeom prst="rect">
              <a:avLst/>
            </a:prstGeom>
          </p:spPr>
        </p:pic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722B412D-1C3E-8F49-CB99-7529589166C0}"/>
                </a:ext>
              </a:extLst>
            </p:cNvPr>
            <p:cNvSpPr/>
            <p:nvPr/>
          </p:nvSpPr>
          <p:spPr>
            <a:xfrm rot="6779318">
              <a:off x="9905953" y="4965726"/>
              <a:ext cx="97536" cy="18897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F8212E4B-0DFA-32A3-2EFF-638C44922413}"/>
                </a:ext>
              </a:extLst>
            </p:cNvPr>
            <p:cNvSpPr/>
            <p:nvPr/>
          </p:nvSpPr>
          <p:spPr>
            <a:xfrm rot="6779318">
              <a:off x="9660000" y="4859172"/>
              <a:ext cx="97536" cy="18897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B99891F5-7CF8-A657-2195-E7AB027A3A36}"/>
                </a:ext>
              </a:extLst>
            </p:cNvPr>
            <p:cNvSpPr/>
            <p:nvPr/>
          </p:nvSpPr>
          <p:spPr>
            <a:xfrm rot="6177321">
              <a:off x="9416159" y="4790463"/>
              <a:ext cx="97536" cy="18897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919BDE82-DCD7-607C-508D-44696B5A91E7}"/>
                </a:ext>
              </a:extLst>
            </p:cNvPr>
            <p:cNvSpPr/>
            <p:nvPr/>
          </p:nvSpPr>
          <p:spPr>
            <a:xfrm rot="5651974">
              <a:off x="9126599" y="4727067"/>
              <a:ext cx="97536" cy="18897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C5714FB2-5EB1-E676-8F33-EC5704743D17}"/>
                </a:ext>
              </a:extLst>
            </p:cNvPr>
            <p:cNvSpPr/>
            <p:nvPr/>
          </p:nvSpPr>
          <p:spPr>
            <a:xfrm rot="10800000">
              <a:off x="10164325" y="4813935"/>
              <a:ext cx="97536" cy="18897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id="{1E39785C-3CA5-4662-3C3D-9D0B2E2AE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33980" r="1747" b="12814"/>
          <a:stretch/>
        </p:blipFill>
        <p:spPr bwMode="auto">
          <a:xfrm>
            <a:off x="6055415" y="4676733"/>
            <a:ext cx="2599541" cy="186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1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8" grpId="0" animBg="1"/>
      <p:bldP spid="7" grpId="0" animBg="1"/>
      <p:bldP spid="14" grpId="0" animBg="1"/>
      <p:bldP spid="55" grpId="0" animBg="1"/>
      <p:bldP spid="4" grpId="0" animBg="1"/>
      <p:bldP spid="8" grpId="0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601E50-533A-F2DC-0668-34BBCC9BFE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4BCCD9-8B62-C54D-2DC7-FBAA20C781CE}"/>
              </a:ext>
            </a:extLst>
          </p:cNvPr>
          <p:cNvSpPr txBox="1">
            <a:spLocks/>
          </p:cNvSpPr>
          <p:nvPr/>
        </p:nvSpPr>
        <p:spPr>
          <a:xfrm>
            <a:off x="783973" y="2096876"/>
            <a:ext cx="4811282" cy="142904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000" b="1" kern="1200">
                <a:solidFill>
                  <a:schemeClr val="accent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algn="l" rtl="0" fontAlgn="base">
              <a:lnSpc>
                <a:spcPct val="170000"/>
              </a:lnSpc>
            </a:pPr>
            <a:r>
              <a:rPr lang="en-US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End.</a:t>
            </a:r>
            <a:endParaRPr lang="en-US" sz="36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AAF6DA-0EB1-7D0E-A3D1-93D21D3B475F}"/>
              </a:ext>
            </a:extLst>
          </p:cNvPr>
          <p:cNvGrpSpPr/>
          <p:nvPr/>
        </p:nvGrpSpPr>
        <p:grpSpPr>
          <a:xfrm>
            <a:off x="7209552" y="3226368"/>
            <a:ext cx="2086850" cy="1070619"/>
            <a:chOff x="634579" y="2949820"/>
            <a:chExt cx="2086850" cy="1070619"/>
          </a:xfrm>
        </p:grpSpPr>
        <p:sp>
          <p:nvSpPr>
            <p:cNvPr id="4" name="Freeform 109">
              <a:extLst>
                <a:ext uri="{FF2B5EF4-FFF2-40B4-BE49-F238E27FC236}">
                  <a16:creationId xmlns:a16="http://schemas.microsoft.com/office/drawing/2014/main" id="{214E40E9-C191-0A63-797F-F6EBB7FAEA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580" y="3624439"/>
              <a:ext cx="396000" cy="396000"/>
            </a:xfrm>
            <a:custGeom>
              <a:avLst/>
              <a:gdLst>
                <a:gd name="T0" fmla="*/ 116824 w 634"/>
                <a:gd name="T1" fmla="*/ 0 h 634"/>
                <a:gd name="T2" fmla="*/ 116824 w 634"/>
                <a:gd name="T3" fmla="*/ 228239 h 634"/>
                <a:gd name="T4" fmla="*/ 116824 w 634"/>
                <a:gd name="T5" fmla="*/ 0 h 634"/>
                <a:gd name="T6" fmla="*/ 196509 w 634"/>
                <a:gd name="T7" fmla="*/ 58412 h 634"/>
                <a:gd name="T8" fmla="*/ 159371 w 634"/>
                <a:gd name="T9" fmla="*/ 106007 h 634"/>
                <a:gd name="T10" fmla="*/ 196509 w 634"/>
                <a:gd name="T11" fmla="*/ 58412 h 634"/>
                <a:gd name="T12" fmla="*/ 186053 w 634"/>
                <a:gd name="T13" fmla="*/ 47956 h 634"/>
                <a:gd name="T14" fmla="*/ 138097 w 634"/>
                <a:gd name="T15" fmla="*/ 21274 h 634"/>
                <a:gd name="T16" fmla="*/ 85094 w 634"/>
                <a:gd name="T17" fmla="*/ 106007 h 634"/>
                <a:gd name="T18" fmla="*/ 90503 w 634"/>
                <a:gd name="T19" fmla="*/ 69229 h 634"/>
                <a:gd name="T20" fmla="*/ 138097 w 634"/>
                <a:gd name="T21" fmla="*/ 69229 h 634"/>
                <a:gd name="T22" fmla="*/ 85094 w 634"/>
                <a:gd name="T23" fmla="*/ 106007 h 634"/>
                <a:gd name="T24" fmla="*/ 143506 w 634"/>
                <a:gd name="T25" fmla="*/ 122232 h 634"/>
                <a:gd name="T26" fmla="*/ 116824 w 634"/>
                <a:gd name="T27" fmla="*/ 159371 h 634"/>
                <a:gd name="T28" fmla="*/ 85094 w 634"/>
                <a:gd name="T29" fmla="*/ 122232 h 634"/>
                <a:gd name="T30" fmla="*/ 106368 w 634"/>
                <a:gd name="T31" fmla="*/ 15865 h 634"/>
                <a:gd name="T32" fmla="*/ 116824 w 634"/>
                <a:gd name="T33" fmla="*/ 15865 h 634"/>
                <a:gd name="T34" fmla="*/ 138097 w 634"/>
                <a:gd name="T35" fmla="*/ 58412 h 634"/>
                <a:gd name="T36" fmla="*/ 95550 w 634"/>
                <a:gd name="T37" fmla="*/ 58412 h 634"/>
                <a:gd name="T38" fmla="*/ 90503 w 634"/>
                <a:gd name="T39" fmla="*/ 21274 h 634"/>
                <a:gd name="T40" fmla="*/ 79685 w 634"/>
                <a:gd name="T41" fmla="*/ 53003 h 634"/>
                <a:gd name="T42" fmla="*/ 90503 w 634"/>
                <a:gd name="T43" fmla="*/ 21274 h 634"/>
                <a:gd name="T44" fmla="*/ 32091 w 634"/>
                <a:gd name="T45" fmla="*/ 58412 h 634"/>
                <a:gd name="T46" fmla="*/ 74638 w 634"/>
                <a:gd name="T47" fmla="*/ 106007 h 634"/>
                <a:gd name="T48" fmla="*/ 32091 w 634"/>
                <a:gd name="T49" fmla="*/ 58412 h 634"/>
                <a:gd name="T50" fmla="*/ 32091 w 634"/>
                <a:gd name="T51" fmla="*/ 169827 h 634"/>
                <a:gd name="T52" fmla="*/ 74638 w 634"/>
                <a:gd name="T53" fmla="*/ 122232 h 634"/>
                <a:gd name="T54" fmla="*/ 32091 w 634"/>
                <a:gd name="T55" fmla="*/ 169827 h 634"/>
                <a:gd name="T56" fmla="*/ 42547 w 634"/>
                <a:gd name="T57" fmla="*/ 180644 h 634"/>
                <a:gd name="T58" fmla="*/ 90503 w 634"/>
                <a:gd name="T59" fmla="*/ 212374 h 634"/>
                <a:gd name="T60" fmla="*/ 122232 w 634"/>
                <a:gd name="T61" fmla="*/ 212374 h 634"/>
                <a:gd name="T62" fmla="*/ 116824 w 634"/>
                <a:gd name="T63" fmla="*/ 212374 h 634"/>
                <a:gd name="T64" fmla="*/ 95550 w 634"/>
                <a:gd name="T65" fmla="*/ 169827 h 634"/>
                <a:gd name="T66" fmla="*/ 138097 w 634"/>
                <a:gd name="T67" fmla="*/ 169827 h 634"/>
                <a:gd name="T68" fmla="*/ 138097 w 634"/>
                <a:gd name="T69" fmla="*/ 212374 h 634"/>
                <a:gd name="T70" fmla="*/ 148554 w 634"/>
                <a:gd name="T71" fmla="*/ 175236 h 634"/>
                <a:gd name="T72" fmla="*/ 138097 w 634"/>
                <a:gd name="T73" fmla="*/ 212374 h 634"/>
                <a:gd name="T74" fmla="*/ 196509 w 634"/>
                <a:gd name="T75" fmla="*/ 169827 h 634"/>
                <a:gd name="T76" fmla="*/ 159371 w 634"/>
                <a:gd name="T77" fmla="*/ 122232 h 634"/>
                <a:gd name="T78" fmla="*/ 196509 w 634"/>
                <a:gd name="T79" fmla="*/ 169827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158E50-9091-6ED4-A373-72002713D586}"/>
                </a:ext>
              </a:extLst>
            </p:cNvPr>
            <p:cNvSpPr txBox="1"/>
            <p:nvPr/>
          </p:nvSpPr>
          <p:spPr>
            <a:xfrm>
              <a:off x="1117600" y="3646210"/>
              <a:ext cx="1603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emesrt.org</a:t>
              </a:r>
            </a:p>
          </p:txBody>
        </p:sp>
        <p:sp>
          <p:nvSpPr>
            <p:cNvPr id="6" name="Freeform 185">
              <a:extLst>
                <a:ext uri="{FF2B5EF4-FFF2-40B4-BE49-F238E27FC236}">
                  <a16:creationId xmlns:a16="http://schemas.microsoft.com/office/drawing/2014/main" id="{F92EBC86-0D9B-2A6A-FC89-F5771BBAFD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579" y="2990486"/>
              <a:ext cx="376810" cy="288000"/>
            </a:xfrm>
            <a:custGeom>
              <a:avLst/>
              <a:gdLst>
                <a:gd name="T0" fmla="*/ 195681 w 619"/>
                <a:gd name="T1" fmla="*/ 0 h 472"/>
                <a:gd name="T2" fmla="*/ 195681 w 619"/>
                <a:gd name="T3" fmla="*/ 0 h 472"/>
                <a:gd name="T4" fmla="*/ 26210 w 619"/>
                <a:gd name="T5" fmla="*/ 0 h 472"/>
                <a:gd name="T6" fmla="*/ 0 w 619"/>
                <a:gd name="T7" fmla="*/ 26271 h 472"/>
                <a:gd name="T8" fmla="*/ 0 w 619"/>
                <a:gd name="T9" fmla="*/ 142871 h 472"/>
                <a:gd name="T10" fmla="*/ 26210 w 619"/>
                <a:gd name="T11" fmla="*/ 169502 h 472"/>
                <a:gd name="T12" fmla="*/ 195681 w 619"/>
                <a:gd name="T13" fmla="*/ 169502 h 472"/>
                <a:gd name="T14" fmla="*/ 221891 w 619"/>
                <a:gd name="T15" fmla="*/ 142871 h 472"/>
                <a:gd name="T16" fmla="*/ 221891 w 619"/>
                <a:gd name="T17" fmla="*/ 26271 h 472"/>
                <a:gd name="T18" fmla="*/ 195681 w 619"/>
                <a:gd name="T19" fmla="*/ 0 h 472"/>
                <a:gd name="T20" fmla="*/ 200707 w 619"/>
                <a:gd name="T21" fmla="*/ 15835 h 472"/>
                <a:gd name="T22" fmla="*/ 200707 w 619"/>
                <a:gd name="T23" fmla="*/ 15835 h 472"/>
                <a:gd name="T24" fmla="*/ 110945 w 619"/>
                <a:gd name="T25" fmla="*/ 84571 h 472"/>
                <a:gd name="T26" fmla="*/ 21184 w 619"/>
                <a:gd name="T27" fmla="*/ 15835 h 472"/>
                <a:gd name="T28" fmla="*/ 200707 w 619"/>
                <a:gd name="T29" fmla="*/ 15835 h 472"/>
                <a:gd name="T30" fmla="*/ 10412 w 619"/>
                <a:gd name="T31" fmla="*/ 142871 h 472"/>
                <a:gd name="T32" fmla="*/ 10412 w 619"/>
                <a:gd name="T33" fmla="*/ 142871 h 472"/>
                <a:gd name="T34" fmla="*/ 10412 w 619"/>
                <a:gd name="T35" fmla="*/ 26271 h 472"/>
                <a:gd name="T36" fmla="*/ 73964 w 619"/>
                <a:gd name="T37" fmla="*/ 79533 h 472"/>
                <a:gd name="T38" fmla="*/ 10412 w 619"/>
                <a:gd name="T39" fmla="*/ 142871 h 472"/>
                <a:gd name="T40" fmla="*/ 21184 w 619"/>
                <a:gd name="T41" fmla="*/ 153668 h 472"/>
                <a:gd name="T42" fmla="*/ 21184 w 619"/>
                <a:gd name="T43" fmla="*/ 153668 h 472"/>
                <a:gd name="T44" fmla="*/ 84735 w 619"/>
                <a:gd name="T45" fmla="*/ 84571 h 472"/>
                <a:gd name="T46" fmla="*/ 110945 w 619"/>
                <a:gd name="T47" fmla="*/ 105804 h 472"/>
                <a:gd name="T48" fmla="*/ 132129 w 619"/>
                <a:gd name="T49" fmla="*/ 84571 h 472"/>
                <a:gd name="T50" fmla="*/ 200707 w 619"/>
                <a:gd name="T51" fmla="*/ 153668 h 472"/>
                <a:gd name="T52" fmla="*/ 21184 w 619"/>
                <a:gd name="T53" fmla="*/ 153668 h 472"/>
                <a:gd name="T54" fmla="*/ 211479 w 619"/>
                <a:gd name="T55" fmla="*/ 142871 h 472"/>
                <a:gd name="T56" fmla="*/ 211479 w 619"/>
                <a:gd name="T57" fmla="*/ 142871 h 472"/>
                <a:gd name="T58" fmla="*/ 211479 w 619"/>
                <a:gd name="T59" fmla="*/ 142871 h 472"/>
                <a:gd name="T60" fmla="*/ 147927 w 619"/>
                <a:gd name="T61" fmla="*/ 79533 h 472"/>
                <a:gd name="T62" fmla="*/ 211479 w 619"/>
                <a:gd name="T63" fmla="*/ 26271 h 472"/>
                <a:gd name="T64" fmla="*/ 211479 w 619"/>
                <a:gd name="T65" fmla="*/ 142871 h 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472">
                  <a:moveTo>
                    <a:pt x="545" y="0"/>
                  </a:moveTo>
                  <a:lnTo>
                    <a:pt x="545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30"/>
                    <a:pt x="0" y="73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42"/>
                    <a:pt x="29" y="471"/>
                    <a:pt x="73" y="471"/>
                  </a:cubicBezTo>
                  <a:cubicBezTo>
                    <a:pt x="545" y="471"/>
                    <a:pt x="545" y="471"/>
                    <a:pt x="545" y="471"/>
                  </a:cubicBezTo>
                  <a:cubicBezTo>
                    <a:pt x="589" y="471"/>
                    <a:pt x="618" y="442"/>
                    <a:pt x="618" y="397"/>
                  </a:cubicBezTo>
                  <a:cubicBezTo>
                    <a:pt x="618" y="73"/>
                    <a:pt x="618" y="73"/>
                    <a:pt x="618" y="73"/>
                  </a:cubicBezTo>
                  <a:cubicBezTo>
                    <a:pt x="618" y="30"/>
                    <a:pt x="589" y="0"/>
                    <a:pt x="545" y="0"/>
                  </a:cubicBezTo>
                  <a:close/>
                  <a:moveTo>
                    <a:pt x="559" y="44"/>
                  </a:moveTo>
                  <a:lnTo>
                    <a:pt x="559" y="44"/>
                  </a:lnTo>
                  <a:cubicBezTo>
                    <a:pt x="309" y="235"/>
                    <a:pt x="309" y="235"/>
                    <a:pt x="309" y="235"/>
                  </a:cubicBezTo>
                  <a:cubicBezTo>
                    <a:pt x="59" y="44"/>
                    <a:pt x="59" y="44"/>
                    <a:pt x="59" y="44"/>
                  </a:cubicBezTo>
                  <a:lnTo>
                    <a:pt x="559" y="44"/>
                  </a:lnTo>
                  <a:close/>
                  <a:moveTo>
                    <a:pt x="29" y="397"/>
                  </a:moveTo>
                  <a:lnTo>
                    <a:pt x="29" y="397"/>
                  </a:lnTo>
                  <a:cubicBezTo>
                    <a:pt x="29" y="73"/>
                    <a:pt x="29" y="73"/>
                    <a:pt x="29" y="73"/>
                  </a:cubicBezTo>
                  <a:cubicBezTo>
                    <a:pt x="206" y="221"/>
                    <a:pt x="206" y="221"/>
                    <a:pt x="206" y="221"/>
                  </a:cubicBezTo>
                  <a:cubicBezTo>
                    <a:pt x="29" y="397"/>
                    <a:pt x="29" y="397"/>
                    <a:pt x="29" y="397"/>
                  </a:cubicBezTo>
                  <a:close/>
                  <a:moveTo>
                    <a:pt x="59" y="427"/>
                  </a:moveTo>
                  <a:lnTo>
                    <a:pt x="59" y="427"/>
                  </a:lnTo>
                  <a:cubicBezTo>
                    <a:pt x="236" y="235"/>
                    <a:pt x="236" y="235"/>
                    <a:pt x="236" y="235"/>
                  </a:cubicBezTo>
                  <a:cubicBezTo>
                    <a:pt x="309" y="294"/>
                    <a:pt x="309" y="294"/>
                    <a:pt x="309" y="294"/>
                  </a:cubicBezTo>
                  <a:cubicBezTo>
                    <a:pt x="368" y="235"/>
                    <a:pt x="368" y="235"/>
                    <a:pt x="368" y="235"/>
                  </a:cubicBezTo>
                  <a:cubicBezTo>
                    <a:pt x="559" y="427"/>
                    <a:pt x="559" y="427"/>
                    <a:pt x="559" y="427"/>
                  </a:cubicBezTo>
                  <a:cubicBezTo>
                    <a:pt x="545" y="427"/>
                    <a:pt x="73" y="427"/>
                    <a:pt x="59" y="427"/>
                  </a:cubicBezTo>
                  <a:close/>
                  <a:moveTo>
                    <a:pt x="589" y="397"/>
                  </a:moveTo>
                  <a:lnTo>
                    <a:pt x="589" y="397"/>
                  </a:lnTo>
                  <a:cubicBezTo>
                    <a:pt x="412" y="221"/>
                    <a:pt x="412" y="221"/>
                    <a:pt x="412" y="221"/>
                  </a:cubicBezTo>
                  <a:cubicBezTo>
                    <a:pt x="589" y="73"/>
                    <a:pt x="589" y="73"/>
                    <a:pt x="589" y="73"/>
                  </a:cubicBezTo>
                  <a:lnTo>
                    <a:pt x="589" y="3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544B3-8265-FD7C-A65F-437DBEE1BEFC}"/>
                </a:ext>
              </a:extLst>
            </p:cNvPr>
            <p:cNvSpPr txBox="1"/>
            <p:nvPr/>
          </p:nvSpPr>
          <p:spPr>
            <a:xfrm>
              <a:off x="1117600" y="2949820"/>
              <a:ext cx="1603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enquiries.org</a:t>
              </a:r>
            </a:p>
          </p:txBody>
        </p:sp>
      </p:grp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0033D24F-3A93-55E8-AD76-3AA64927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14" y="1968702"/>
            <a:ext cx="4093028" cy="125766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1E2F8C-7DE1-606D-988F-1C3E19764946}"/>
              </a:ext>
            </a:extLst>
          </p:cNvPr>
          <p:cNvCxnSpPr>
            <a:cxnSpLocks/>
          </p:cNvCxnSpPr>
          <p:nvPr/>
        </p:nvCxnSpPr>
        <p:spPr>
          <a:xfrm>
            <a:off x="6125028" y="2096875"/>
            <a:ext cx="0" cy="226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1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ydro Theme">
  <a:themeElements>
    <a:clrScheme name="ICMM">
      <a:dk1>
        <a:srgbClr val="000000"/>
      </a:dk1>
      <a:lt1>
        <a:srgbClr val="FFFFFF"/>
      </a:lt1>
      <a:dk2>
        <a:srgbClr val="003C3C"/>
      </a:dk2>
      <a:lt2>
        <a:srgbClr val="B9C8C3"/>
      </a:lt2>
      <a:accent1>
        <a:srgbClr val="00C8AA"/>
      </a:accent1>
      <a:accent2>
        <a:srgbClr val="003C3C"/>
      </a:accent2>
      <a:accent3>
        <a:srgbClr val="B4E1D7"/>
      </a:accent3>
      <a:accent4>
        <a:srgbClr val="EBE623"/>
      </a:accent4>
      <a:accent5>
        <a:srgbClr val="FF5A5A"/>
      </a:accent5>
      <a:accent6>
        <a:srgbClr val="5F7878"/>
      </a:accent6>
      <a:hlink>
        <a:srgbClr val="003C3C"/>
      </a:hlink>
      <a:folHlink>
        <a:srgbClr val="5F7878"/>
      </a:folHlink>
    </a:clrScheme>
    <a:fontScheme name="ICMM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.pptx" id="{51D56A91-C787-43AF-8184-51A6FFB0D06E}" vid="{00FA3DBC-A62C-4CA8-B86D-98CB2252705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806B5FFDF9A4793CD5F18B6659BF2" ma:contentTypeVersion="17" ma:contentTypeDescription="Create a new document." ma:contentTypeScope="" ma:versionID="61495b89ca9e5d7d4c1a96675659c880">
  <xsd:schema xmlns:xsd="http://www.w3.org/2001/XMLSchema" xmlns:xs="http://www.w3.org/2001/XMLSchema" xmlns:p="http://schemas.microsoft.com/office/2006/metadata/properties" xmlns:ns2="a5bce02d-2058-40a1-a6ff-0a112af09d9f" xmlns:ns3="72697c1a-bd28-4733-a57b-b00ad0f48605" targetNamespace="http://schemas.microsoft.com/office/2006/metadata/properties" ma:root="true" ma:fieldsID="0b7cf3ce74042a99e3a9d0b22f274d76" ns2:_="" ns3:_="">
    <xsd:import namespace="a5bce02d-2058-40a1-a6ff-0a112af09d9f"/>
    <xsd:import namespace="72697c1a-bd28-4733-a57b-b00ad0f486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Not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ce02d-2058-40a1-a6ff-0a112af09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9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3cd5ce1-a873-4b08-9b8a-1fde042473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97c1a-bd28-4733-a57b-b00ad0f486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af8eb2-48ac-4120-9228-fda88e3d13d8}" ma:internalName="TaxCatchAll" ma:showField="CatchAllData" ma:web="72697c1a-bd28-4733-a57b-b00ad0f486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a5bce02d-2058-40a1-a6ff-0a112af09d9f" xsi:nil="true"/>
    <lcf76f155ced4ddcb4097134ff3c332f xmlns="a5bce02d-2058-40a1-a6ff-0a112af09d9f">
      <Terms xmlns="http://schemas.microsoft.com/office/infopath/2007/PartnerControls"/>
    </lcf76f155ced4ddcb4097134ff3c332f>
    <TaxCatchAll xmlns="72697c1a-bd28-4733-a57b-b00ad0f4860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B5076F-7005-41D1-B819-E58A820E4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ce02d-2058-40a1-a6ff-0a112af09d9f"/>
    <ds:schemaRef ds:uri="72697c1a-bd28-4733-a57b-b00ad0f486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CBD54F-2605-453B-8175-AD07CC555325}">
  <ds:schemaRefs>
    <ds:schemaRef ds:uri="a5bce02d-2058-40a1-a6ff-0a112af09d9f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2697c1a-bd28-4733-a57b-b00ad0f4860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F9E6F1B-D00B-474A-B72B-23BBCCFF10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379</Words>
  <Application>Microsoft Macintosh PowerPoint</Application>
  <PresentationFormat>Widescreen</PresentationFormat>
  <Paragraphs>64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Light</vt:lpstr>
      <vt:lpstr>Roboto</vt:lpstr>
      <vt:lpstr>System Font Regular</vt:lpstr>
      <vt:lpstr>Office Theme</vt:lpstr>
      <vt:lpstr>Hydro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McDonald</dc:creator>
  <cp:lastModifiedBy>Eve McDonald</cp:lastModifiedBy>
  <cp:revision>43</cp:revision>
  <dcterms:created xsi:type="dcterms:W3CDTF">2023-12-07T02:27:51Z</dcterms:created>
  <dcterms:modified xsi:type="dcterms:W3CDTF">2024-05-14T06:41:45Z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0x010100055D11B3BF8F004CAD0AB8E5D727FBEA</vt:lpwstr>
  </property>
  <property fmtid="{D5CDD505-2E9C-101B-9397-08002B2CF9AE}" pid="3" name="MediaServiceImageTags">
    <vt:lpwstr/>
  </property>
</Properties>
</file>