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7" r:id="rId5"/>
  </p:sldMasterIdLst>
  <p:notesMasterIdLst>
    <p:notesMasterId r:id="rId12"/>
  </p:notesMasterIdLst>
  <p:sldIdLst>
    <p:sldId id="2147477612" r:id="rId6"/>
    <p:sldId id="1493" r:id="rId7"/>
    <p:sldId id="1495" r:id="rId8"/>
    <p:sldId id="1498" r:id="rId9"/>
    <p:sldId id="1504" r:id="rId10"/>
    <p:sldId id="214747760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A9B100-46E4-EE94-AF10-9313411BFA13}" name="Wakeford, Matthew" initials="WM" userId="S::matthew.wakeford_angloamerican.com#ext#@emesrt.onmicrosoft.com::b095e971-37d4-49fb-8d28-0aa4d2d3348e" providerId="AD"/>
  <p188:author id="{8B4E2D55-F48D-10E9-AECC-7ECFCAE5A110}" name="peter.standish" initials="pe" userId="S::peter.standish_riskmentor.com.au#ext#@emesrt.onmicrosoft.com::767670ab-1477-47b2-8438-db517903081e" providerId="AD"/>
  <p188:author id="{022C3B90-1938-6CB5-BC00-5D4579291020}" name="Ferris, Adam  (Mount Isa Mines - AU)" initials="AFerris" userId="Ferris, Adam  (Mount Isa Mines - AU)" providerId="None"/>
  <p188:author id="{B4A218E4-3BED-A0A2-0E75-9E4C7223AFCF}" name="Peter Standish" initials="PS" userId="S::peter.standish@riskmentor.com.au::7c30c3bd-0dfa-4a6f-b08c-4252c67806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A17C"/>
    <a:srgbClr val="FD8D37"/>
    <a:srgbClr val="FD8D39"/>
    <a:srgbClr val="FFC971"/>
    <a:srgbClr val="E2711D"/>
    <a:srgbClr val="4376AB"/>
    <a:srgbClr val="5F5C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58"/>
    <p:restoredTop sz="97680" autoAdjust="0"/>
  </p:normalViewPr>
  <p:slideViewPr>
    <p:cSldViewPr snapToGrid="0">
      <p:cViewPr varScale="1">
        <p:scale>
          <a:sx n="123" d="100"/>
          <a:sy n="123" d="100"/>
        </p:scale>
        <p:origin x="50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 McDonald" userId="a01d1ec6-34cf-4529-b3ed-2db470b4b7fb" providerId="ADAL" clId="{57BCEF53-0FCB-F94F-884E-AE6B6C45363B}"/>
    <pc:docChg chg="modSld">
      <pc:chgData name="Eve McDonald" userId="a01d1ec6-34cf-4529-b3ed-2db470b4b7fb" providerId="ADAL" clId="{57BCEF53-0FCB-F94F-884E-AE6B6C45363B}" dt="2024-05-15T00:31:51.822" v="0" actId="2711"/>
      <pc:docMkLst>
        <pc:docMk/>
      </pc:docMkLst>
      <pc:sldChg chg="modSp mod">
        <pc:chgData name="Eve McDonald" userId="a01d1ec6-34cf-4529-b3ed-2db470b4b7fb" providerId="ADAL" clId="{57BCEF53-0FCB-F94F-884E-AE6B6C45363B}" dt="2024-05-15T00:31:51.822" v="0" actId="2711"/>
        <pc:sldMkLst>
          <pc:docMk/>
          <pc:sldMk cId="3974361055" sldId="2147477612"/>
        </pc:sldMkLst>
        <pc:spChg chg="mod">
          <ac:chgData name="Eve McDonald" userId="a01d1ec6-34cf-4529-b3ed-2db470b4b7fb" providerId="ADAL" clId="{57BCEF53-0FCB-F94F-884E-AE6B6C45363B}" dt="2024-05-15T00:31:51.822" v="0" actId="2711"/>
          <ac:spMkLst>
            <pc:docMk/>
            <pc:sldMk cId="3974361055" sldId="2147477612"/>
            <ac:spMk id="15" creationId="{3D638ACE-163E-40EB-A458-E794C67EA2A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ED7ADB-A8ED-9944-8508-589F98582C27}" type="datetimeFigureOut">
              <a:rPr lang="en-US" smtClean="0"/>
              <a:t>5/15/24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09735-38AE-384B-BBDF-41DE8A0DD26F}" type="slidenum">
              <a:rPr lang="en-US" smtClean="0"/>
              <a:t>‹#›</a:t>
            </a:fld>
            <a:endParaRPr lang="en-US" dirty="0"/>
          </a:p>
        </p:txBody>
      </p:sp>
    </p:spTree>
    <p:extLst>
      <p:ext uri="{BB962C8B-B14F-4D97-AF65-F5344CB8AC3E}">
        <p14:creationId xmlns:p14="http://schemas.microsoft.com/office/powerpoint/2010/main" val="902302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30CFA-805A-4FD3-B3A0-DAAA5993DA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663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Slide Number Placeholder 2">
            <a:extLst>
              <a:ext uri="{FF2B5EF4-FFF2-40B4-BE49-F238E27FC236}">
                <a16:creationId xmlns:a16="http://schemas.microsoft.com/office/drawing/2014/main" id="{B23BB09C-910B-5DEB-9F18-1BC35373E789}"/>
              </a:ext>
            </a:extLst>
          </p:cNvPr>
          <p:cNvSpPr txBox="1">
            <a:spLocks/>
          </p:cNvSpPr>
          <p:nvPr userDrawn="1"/>
        </p:nvSpPr>
        <p:spPr>
          <a:xfrm>
            <a:off x="11748284" y="6550643"/>
            <a:ext cx="323425" cy="2635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A50B6229-18E2-434D-BA81-8F9CD6EFDAFA}" type="slidenum">
              <a:rPr lang="en-US" altLang="en-US" smtClean="0"/>
              <a:pPr algn="ctr">
                <a:defRPr/>
              </a:pPr>
              <a:t>‹#›</a:t>
            </a:fld>
            <a:endParaRPr lang="en-US" altLang="en-US" dirty="0"/>
          </a:p>
        </p:txBody>
      </p:sp>
      <p:sp>
        <p:nvSpPr>
          <p:cNvPr id="19" name="Footer Placeholder 34">
            <a:extLst>
              <a:ext uri="{FF2B5EF4-FFF2-40B4-BE49-F238E27FC236}">
                <a16:creationId xmlns:a16="http://schemas.microsoft.com/office/drawing/2014/main" id="{C2486EA3-D95C-5502-B39A-B59A8DC4499D}"/>
              </a:ext>
            </a:extLst>
          </p:cNvPr>
          <p:cNvSpPr txBox="1">
            <a:spLocks noChangeArrowheads="1"/>
          </p:cNvSpPr>
          <p:nvPr userDrawn="1"/>
        </p:nvSpPr>
        <p:spPr bwMode="auto">
          <a:xfrm>
            <a:off x="79471" y="6549717"/>
            <a:ext cx="212993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800" dirty="0">
                <a:solidFill>
                  <a:schemeClr val="tx1"/>
                </a:solidFill>
                <a:latin typeface="Montserrat Light" pitchFamily="2" charset="77"/>
              </a:rPr>
              <a:t>Working with industry since 2006</a:t>
            </a:r>
          </a:p>
        </p:txBody>
      </p:sp>
      <p:sp>
        <p:nvSpPr>
          <p:cNvPr id="20" name="Footer Placeholder 34">
            <a:extLst>
              <a:ext uri="{FF2B5EF4-FFF2-40B4-BE49-F238E27FC236}">
                <a16:creationId xmlns:a16="http://schemas.microsoft.com/office/drawing/2014/main" id="{173EEC6C-DBC5-994C-B8B4-49A1B7FC31C4}"/>
              </a:ext>
            </a:extLst>
          </p:cNvPr>
          <p:cNvSpPr txBox="1">
            <a:spLocks noChangeArrowheads="1"/>
          </p:cNvSpPr>
          <p:nvPr userDrawn="1"/>
        </p:nvSpPr>
        <p:spPr bwMode="auto">
          <a:xfrm>
            <a:off x="8273441" y="123859"/>
            <a:ext cx="379826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sz="800" dirty="0">
                <a:solidFill>
                  <a:schemeClr val="tx1"/>
                </a:solidFill>
                <a:latin typeface="Montserrat Light" pitchFamily="2" charset="77"/>
              </a:rPr>
              <a:t>EMESRT - Underground Functional Performance Scenario Storyboards</a:t>
            </a:r>
          </a:p>
        </p:txBody>
      </p:sp>
    </p:spTree>
    <p:extLst>
      <p:ext uri="{BB962C8B-B14F-4D97-AF65-F5344CB8AC3E}">
        <p14:creationId xmlns:p14="http://schemas.microsoft.com/office/powerpoint/2010/main" val="2569304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B297C-4394-073A-2723-8CADB6D6FD6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5C02535-6D86-E296-A3EE-6FC2838B54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6CC83F4-677E-A8EA-A83A-9212CCE4A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04439A2-5E0C-D934-432B-DA346C40C012}"/>
              </a:ext>
            </a:extLst>
          </p:cNvPr>
          <p:cNvSpPr>
            <a:spLocks noGrp="1"/>
          </p:cNvSpPr>
          <p:nvPr>
            <p:ph type="dt" sz="half" idx="10"/>
          </p:nvPr>
        </p:nvSpPr>
        <p:spPr/>
        <p:txBody>
          <a:bodyPr/>
          <a:lstStyle/>
          <a:p>
            <a:fld id="{1AA8EB17-B97A-4C43-9A94-59FD9F708CB6}" type="datetimeFigureOut">
              <a:rPr lang="en-US" smtClean="0"/>
              <a:t>5/15/24</a:t>
            </a:fld>
            <a:endParaRPr lang="en-US" dirty="0"/>
          </a:p>
        </p:txBody>
      </p:sp>
      <p:sp>
        <p:nvSpPr>
          <p:cNvPr id="6" name="Footer Placeholder 5">
            <a:extLst>
              <a:ext uri="{FF2B5EF4-FFF2-40B4-BE49-F238E27FC236}">
                <a16:creationId xmlns:a16="http://schemas.microsoft.com/office/drawing/2014/main" id="{FE42B23B-BC73-059E-A007-EB9D8EE34EA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B751E0-D23E-4DDB-6F96-3746706DB5FB}"/>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320947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19B9-688E-F585-3E74-8D5808A8FEE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6C70911-23C8-AD93-5656-A50420CE4FA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2B0BAE2-0A9E-3EFF-68AB-5C21D6F92731}"/>
              </a:ext>
            </a:extLst>
          </p:cNvPr>
          <p:cNvSpPr>
            <a:spLocks noGrp="1"/>
          </p:cNvSpPr>
          <p:nvPr>
            <p:ph type="dt" sz="half" idx="10"/>
          </p:nvPr>
        </p:nvSpPr>
        <p:spPr/>
        <p:txBody>
          <a:bodyPr/>
          <a:lstStyle/>
          <a:p>
            <a:fld id="{1AA8EB17-B97A-4C43-9A94-59FD9F708CB6}" type="datetimeFigureOut">
              <a:rPr lang="en-US" smtClean="0"/>
              <a:t>5/15/24</a:t>
            </a:fld>
            <a:endParaRPr lang="en-US" dirty="0"/>
          </a:p>
        </p:txBody>
      </p:sp>
      <p:sp>
        <p:nvSpPr>
          <p:cNvPr id="5" name="Footer Placeholder 4">
            <a:extLst>
              <a:ext uri="{FF2B5EF4-FFF2-40B4-BE49-F238E27FC236}">
                <a16:creationId xmlns:a16="http://schemas.microsoft.com/office/drawing/2014/main" id="{0521F1C8-3FDA-7741-40B4-45126F60A1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653A9F-37DA-3838-46F5-D0F72ADBF676}"/>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1312794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C2079C-FD93-6CFB-E7C9-85327D77248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A68E8E4-EB31-3A10-4943-2A0A62DC7D1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CF8F608-FC00-30C9-7E5C-A5F203A61C81}"/>
              </a:ext>
            </a:extLst>
          </p:cNvPr>
          <p:cNvSpPr>
            <a:spLocks noGrp="1"/>
          </p:cNvSpPr>
          <p:nvPr>
            <p:ph type="dt" sz="half" idx="10"/>
          </p:nvPr>
        </p:nvSpPr>
        <p:spPr/>
        <p:txBody>
          <a:bodyPr/>
          <a:lstStyle/>
          <a:p>
            <a:fld id="{1AA8EB17-B97A-4C43-9A94-59FD9F708CB6}" type="datetimeFigureOut">
              <a:rPr lang="en-US" smtClean="0"/>
              <a:t>5/15/24</a:t>
            </a:fld>
            <a:endParaRPr lang="en-US" dirty="0"/>
          </a:p>
        </p:txBody>
      </p:sp>
      <p:sp>
        <p:nvSpPr>
          <p:cNvPr id="5" name="Footer Placeholder 4">
            <a:extLst>
              <a:ext uri="{FF2B5EF4-FFF2-40B4-BE49-F238E27FC236}">
                <a16:creationId xmlns:a16="http://schemas.microsoft.com/office/drawing/2014/main" id="{32AF5976-1A26-4A68-EC11-2341408957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80C75F-BB04-B0C6-E095-84157BCB4494}"/>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3033368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7698D4D-F5AB-570C-C076-5E46992CC0BE}"/>
              </a:ext>
            </a:extLst>
          </p:cNvPr>
          <p:cNvSpPr/>
          <p:nvPr userDrawn="1"/>
        </p:nvSpPr>
        <p:spPr>
          <a:xfrm>
            <a:off x="11116717" y="644149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3" name="Oval 2">
            <a:extLst>
              <a:ext uri="{FF2B5EF4-FFF2-40B4-BE49-F238E27FC236}">
                <a16:creationId xmlns:a16="http://schemas.microsoft.com/office/drawing/2014/main" id="{EA764328-591F-5964-1F41-B8CDDEC04C7B}"/>
              </a:ext>
            </a:extLst>
          </p:cNvPr>
          <p:cNvSpPr/>
          <p:nvPr userDrawn="1"/>
        </p:nvSpPr>
        <p:spPr>
          <a:xfrm>
            <a:off x="10680503" y="644149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4" name="Oval 3">
            <a:extLst>
              <a:ext uri="{FF2B5EF4-FFF2-40B4-BE49-F238E27FC236}">
                <a16:creationId xmlns:a16="http://schemas.microsoft.com/office/drawing/2014/main" id="{BE6AD4D2-CF62-245D-F12C-01A4F5DB82F8}"/>
              </a:ext>
            </a:extLst>
          </p:cNvPr>
          <p:cNvSpPr/>
          <p:nvPr userDrawn="1"/>
        </p:nvSpPr>
        <p:spPr>
          <a:xfrm rot="10800000">
            <a:off x="11552930" y="6441494"/>
            <a:ext cx="333200" cy="333200"/>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5" name="Rectangle 9">
            <a:hlinkClick r:id="" action="ppaction://hlinkshowjump?jump=previousslide"/>
            <a:extLst>
              <a:ext uri="{FF2B5EF4-FFF2-40B4-BE49-F238E27FC236}">
                <a16:creationId xmlns:a16="http://schemas.microsoft.com/office/drawing/2014/main" id="{7BEC80F3-64AE-559E-73C2-F80435CF593D}"/>
              </a:ext>
            </a:extLst>
          </p:cNvPr>
          <p:cNvSpPr/>
          <p:nvPr userDrawn="1"/>
        </p:nvSpPr>
        <p:spPr>
          <a:xfrm rot="2700000">
            <a:off x="10825362" y="6563036"/>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70C0"/>
              </a:solidFill>
            </a:endParaRPr>
          </a:p>
        </p:txBody>
      </p:sp>
      <p:sp>
        <p:nvSpPr>
          <p:cNvPr id="6" name="Rectangle 9">
            <a:hlinkClick r:id="" action="ppaction://hlinkshowjump?jump=nextslide"/>
            <a:extLst>
              <a:ext uri="{FF2B5EF4-FFF2-40B4-BE49-F238E27FC236}">
                <a16:creationId xmlns:a16="http://schemas.microsoft.com/office/drawing/2014/main" id="{B0A59072-FA51-DCF4-8DD8-A43BA47FC172}"/>
              </a:ext>
            </a:extLst>
          </p:cNvPr>
          <p:cNvSpPr/>
          <p:nvPr userDrawn="1"/>
        </p:nvSpPr>
        <p:spPr>
          <a:xfrm rot="13500000">
            <a:off x="11651154" y="6563036"/>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70C0"/>
              </a:solidFill>
            </a:endParaRPr>
          </a:p>
        </p:txBody>
      </p:sp>
      <p:sp>
        <p:nvSpPr>
          <p:cNvPr id="7" name="Slide Number Placeholder 2">
            <a:extLst>
              <a:ext uri="{FF2B5EF4-FFF2-40B4-BE49-F238E27FC236}">
                <a16:creationId xmlns:a16="http://schemas.microsoft.com/office/drawing/2014/main" id="{2657C456-ECBF-CF32-E617-0C0C80E00AB0}"/>
              </a:ext>
            </a:extLst>
          </p:cNvPr>
          <p:cNvSpPr txBox="1">
            <a:spLocks/>
          </p:cNvSpPr>
          <p:nvPr userDrawn="1"/>
        </p:nvSpPr>
        <p:spPr>
          <a:xfrm>
            <a:off x="11116715" y="6422363"/>
            <a:ext cx="323425" cy="365125"/>
          </a:xfrm>
          <a:prstGeom prst="rect">
            <a:avLst/>
          </a:prstGeom>
          <a:ln>
            <a:noFill/>
          </a:ln>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A50B6229-18E2-434D-BA81-8F9CD6EFDAFA}" type="slidenum">
              <a:rPr lang="en-US" altLang="en-US" smtClean="0"/>
              <a:pPr algn="ctr">
                <a:defRPr/>
              </a:pPr>
              <a:t>‹#›</a:t>
            </a:fld>
            <a:endParaRPr lang="en-US" altLang="en-US" dirty="0"/>
          </a:p>
        </p:txBody>
      </p:sp>
    </p:spTree>
    <p:extLst>
      <p:ext uri="{BB962C8B-B14F-4D97-AF65-F5344CB8AC3E}">
        <p14:creationId xmlns:p14="http://schemas.microsoft.com/office/powerpoint/2010/main" val="1235472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Solid">
    <p:bg>
      <p:bgPr>
        <a:solidFill>
          <a:srgbClr val="003C3C"/>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04E7EE78-B7A2-769E-95F6-84F0D8E61181}"/>
              </a:ext>
            </a:extLst>
          </p:cNvPr>
          <p:cNvGrpSpPr/>
          <p:nvPr userDrawn="1"/>
        </p:nvGrpSpPr>
        <p:grpSpPr>
          <a:xfrm>
            <a:off x="0" y="0"/>
            <a:ext cx="6096000" cy="4579088"/>
            <a:chOff x="0" y="0"/>
            <a:chExt cx="6096000" cy="4579088"/>
          </a:xfrm>
        </p:grpSpPr>
        <p:grpSp>
          <p:nvGrpSpPr>
            <p:cNvPr id="22" name="Group 21">
              <a:extLst>
                <a:ext uri="{FF2B5EF4-FFF2-40B4-BE49-F238E27FC236}">
                  <a16:creationId xmlns:a16="http://schemas.microsoft.com/office/drawing/2014/main" id="{8CCFBF9A-5669-A8B7-18E7-A128DB27B129}"/>
                </a:ext>
              </a:extLst>
            </p:cNvPr>
            <p:cNvGrpSpPr/>
            <p:nvPr userDrawn="1"/>
          </p:nvGrpSpPr>
          <p:grpSpPr>
            <a:xfrm>
              <a:off x="0" y="0"/>
              <a:ext cx="6096000" cy="4579088"/>
              <a:chOff x="6096000" y="0"/>
              <a:chExt cx="6096000" cy="4579088"/>
            </a:xfrm>
          </p:grpSpPr>
          <p:sp>
            <p:nvSpPr>
              <p:cNvPr id="24" name="Rectangle 23">
                <a:extLst>
                  <a:ext uri="{FF2B5EF4-FFF2-40B4-BE49-F238E27FC236}">
                    <a16:creationId xmlns:a16="http://schemas.microsoft.com/office/drawing/2014/main" id="{009327E9-AEA1-61BD-7C22-E3E1C6D76D1E}"/>
                  </a:ext>
                </a:extLst>
              </p:cNvPr>
              <p:cNvSpPr/>
              <p:nvPr userDrawn="1"/>
            </p:nvSpPr>
            <p:spPr>
              <a:xfrm>
                <a:off x="6096000" y="0"/>
                <a:ext cx="6096000" cy="4579088"/>
              </a:xfrm>
              <a:prstGeom prst="rect">
                <a:avLst/>
              </a:prstGeom>
              <a:solidFill>
                <a:srgbClr val="00C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AB632FB5-0893-1BB9-52E0-33BE3B3C74E3}"/>
                  </a:ext>
                </a:extLst>
              </p:cNvPr>
              <p:cNvSpPr/>
              <p:nvPr userDrawn="1"/>
            </p:nvSpPr>
            <p:spPr>
              <a:xfrm>
                <a:off x="6096000" y="0"/>
                <a:ext cx="6096000" cy="228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D632375F-2D48-77BE-4657-433AAD48D2CF}"/>
                  </a:ext>
                </a:extLst>
              </p:cNvPr>
              <p:cNvSpPr/>
              <p:nvPr userDrawn="1"/>
            </p:nvSpPr>
            <p:spPr>
              <a:xfrm>
                <a:off x="9888278" y="0"/>
                <a:ext cx="2303721" cy="2289600"/>
              </a:xfrm>
              <a:prstGeom prst="rect">
                <a:avLst/>
              </a:prstGeom>
              <a:solidFill>
                <a:srgbClr val="B4E1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3" name="Picture 22" descr="Logo&#10;&#10;Description automatically generated">
              <a:extLst>
                <a:ext uri="{FF2B5EF4-FFF2-40B4-BE49-F238E27FC236}">
                  <a16:creationId xmlns:a16="http://schemas.microsoft.com/office/drawing/2014/main" id="{D4584640-808A-AE84-A8EC-51BB4384BF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0038" y="208928"/>
              <a:ext cx="3192201" cy="732948"/>
            </a:xfrm>
            <a:prstGeom prst="rect">
              <a:avLst/>
            </a:prstGeom>
          </p:spPr>
        </p:pic>
      </p:grpSp>
      <p:sp>
        <p:nvSpPr>
          <p:cNvPr id="27" name="Title 1">
            <a:extLst>
              <a:ext uri="{FF2B5EF4-FFF2-40B4-BE49-F238E27FC236}">
                <a16:creationId xmlns:a16="http://schemas.microsoft.com/office/drawing/2014/main" id="{649454BC-3905-D07F-60BA-1C6E52150258}"/>
              </a:ext>
            </a:extLst>
          </p:cNvPr>
          <p:cNvSpPr>
            <a:spLocks noGrp="1"/>
          </p:cNvSpPr>
          <p:nvPr>
            <p:ph type="ctrTitle" hasCustomPrompt="1"/>
          </p:nvPr>
        </p:nvSpPr>
        <p:spPr>
          <a:xfrm>
            <a:off x="432340" y="2709715"/>
            <a:ext cx="5356479" cy="569302"/>
          </a:xfrm>
          <a:prstGeom prst="rect">
            <a:avLst/>
          </a:prstGeom>
        </p:spPr>
        <p:txBody>
          <a:bodyPr anchor="t"/>
          <a:lstStyle>
            <a:lvl1pPr algn="l">
              <a:defRPr sz="2400" b="0" baseline="0">
                <a:solidFill>
                  <a:srgbClr val="003C3C"/>
                </a:solidFill>
                <a:latin typeface="Roboto" pitchFamily="2" charset="0"/>
                <a:ea typeface="Roboto" pitchFamily="2" charset="0"/>
              </a:defRPr>
            </a:lvl1pPr>
          </a:lstStyle>
          <a:p>
            <a:r>
              <a:rPr lang="en-US"/>
              <a:t>Document Title</a:t>
            </a:r>
            <a:br>
              <a:rPr lang="en-US"/>
            </a:br>
            <a:r>
              <a:rPr lang="en-US"/>
              <a:t>Dummy Text Placement</a:t>
            </a:r>
            <a:endParaRPr lang="en-GB"/>
          </a:p>
        </p:txBody>
      </p:sp>
      <p:sp>
        <p:nvSpPr>
          <p:cNvPr id="28" name="Subtitle 2">
            <a:extLst>
              <a:ext uri="{FF2B5EF4-FFF2-40B4-BE49-F238E27FC236}">
                <a16:creationId xmlns:a16="http://schemas.microsoft.com/office/drawing/2014/main" id="{1EB94722-3129-BBB7-F332-F10845F8488C}"/>
              </a:ext>
            </a:extLst>
          </p:cNvPr>
          <p:cNvSpPr>
            <a:spLocks noGrp="1"/>
          </p:cNvSpPr>
          <p:nvPr>
            <p:ph type="subTitle" idx="1" hasCustomPrompt="1"/>
          </p:nvPr>
        </p:nvSpPr>
        <p:spPr>
          <a:xfrm>
            <a:off x="432340" y="3719186"/>
            <a:ext cx="5356479" cy="720000"/>
          </a:xfrm>
          <a:prstGeom prst="rect">
            <a:avLst/>
          </a:prstGeom>
        </p:spPr>
        <p:txBody>
          <a:bodyPr anchor="b"/>
          <a:lstStyle>
            <a:lvl1pPr marL="0" indent="0" algn="l">
              <a:lnSpc>
                <a:spcPct val="90000"/>
              </a:lnSpc>
              <a:spcAft>
                <a:spcPts val="0"/>
              </a:spcAft>
              <a:buNone/>
              <a:defRPr sz="1400">
                <a:solidFill>
                  <a:srgbClr val="003C3C"/>
                </a:solidFill>
                <a:latin typeface="Roboto" pitchFamily="2" charset="0"/>
                <a:ea typeface="Robot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Two to three line descriptive text</a:t>
            </a:r>
          </a:p>
        </p:txBody>
      </p:sp>
      <p:sp>
        <p:nvSpPr>
          <p:cNvPr id="16" name="Text Placeholder 4">
            <a:extLst>
              <a:ext uri="{FF2B5EF4-FFF2-40B4-BE49-F238E27FC236}">
                <a16:creationId xmlns:a16="http://schemas.microsoft.com/office/drawing/2014/main" id="{A06FCEB9-F980-1FB1-9509-4DE0E067DB13}"/>
              </a:ext>
            </a:extLst>
          </p:cNvPr>
          <p:cNvSpPr>
            <a:spLocks noGrp="1"/>
          </p:cNvSpPr>
          <p:nvPr>
            <p:ph type="body" sz="quarter" idx="10" hasCustomPrompt="1"/>
          </p:nvPr>
        </p:nvSpPr>
        <p:spPr>
          <a:xfrm>
            <a:off x="3926910" y="369803"/>
            <a:ext cx="1860610" cy="200133"/>
          </a:xfrm>
        </p:spPr>
        <p:txBody>
          <a:bodyPr/>
          <a:lstStyle>
            <a:lvl1pPr marL="0" indent="0" algn="r">
              <a:lnSpc>
                <a:spcPct val="90000"/>
              </a:lnSpc>
              <a:spcAft>
                <a:spcPts val="0"/>
              </a:spcAft>
              <a:buNone/>
              <a:defRPr sz="1400"/>
            </a:lvl1pPr>
          </a:lstStyle>
          <a:p>
            <a:pPr lvl="0"/>
            <a:r>
              <a:rPr lang="en-GB"/>
              <a:t>Date</a:t>
            </a:r>
          </a:p>
        </p:txBody>
      </p:sp>
    </p:spTree>
    <p:extLst>
      <p:ext uri="{BB962C8B-B14F-4D97-AF65-F5344CB8AC3E}">
        <p14:creationId xmlns:p14="http://schemas.microsoft.com/office/powerpoint/2010/main" val="1300171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9DAFB-6B33-49DF-979F-AB87C296E016}"/>
              </a:ext>
            </a:extLst>
          </p:cNvPr>
          <p:cNvSpPr>
            <a:spLocks noGrp="1"/>
          </p:cNvSpPr>
          <p:nvPr>
            <p:ph type="title"/>
          </p:nvPr>
        </p:nvSpPr>
        <p:spPr>
          <a:xfrm>
            <a:off x="300038" y="305797"/>
            <a:ext cx="9212557" cy="530816"/>
          </a:xfrm>
          <a:prstGeom prst="rect">
            <a:avLst/>
          </a:prstGeom>
        </p:spPr>
        <p:txBody>
          <a:bodyPr/>
          <a:lstStyle>
            <a:lvl1pPr>
              <a:defRPr>
                <a:latin typeface="Roboto" pitchFamily="2" charset="0"/>
                <a:ea typeface="Roboto" pitchFamily="2" charset="0"/>
              </a:defRPr>
            </a:lvl1pPr>
          </a:lstStyle>
          <a:p>
            <a:r>
              <a:rPr lang="en-GB"/>
              <a:t>Click to edit Master title style</a:t>
            </a:r>
          </a:p>
        </p:txBody>
      </p:sp>
      <p:sp>
        <p:nvSpPr>
          <p:cNvPr id="3" name="Content Placeholder 2">
            <a:extLst>
              <a:ext uri="{FF2B5EF4-FFF2-40B4-BE49-F238E27FC236}">
                <a16:creationId xmlns:a16="http://schemas.microsoft.com/office/drawing/2014/main" id="{5FBD80E7-6C8E-4D5E-98A7-BB756D1A52A0}"/>
              </a:ext>
            </a:extLst>
          </p:cNvPr>
          <p:cNvSpPr>
            <a:spLocks noGrp="1"/>
          </p:cNvSpPr>
          <p:nvPr>
            <p:ph idx="1"/>
          </p:nvPr>
        </p:nvSpPr>
        <p:spPr>
          <a:xfrm>
            <a:off x="300038" y="1989138"/>
            <a:ext cx="11591925" cy="4319586"/>
          </a:xfrm>
          <a:prstGeom prst="rect">
            <a:avLst/>
          </a:prstGeom>
        </p:spPr>
        <p:txBody>
          <a:bodyPr/>
          <a:lstStyle>
            <a:lvl1pPr>
              <a:defRPr>
                <a:latin typeface="Roboto" pitchFamily="2" charset="0"/>
                <a:ea typeface="Roboto" pitchFamily="2" charset="0"/>
              </a:defRPr>
            </a:lvl1pPr>
            <a:lvl2pPr>
              <a:defRPr>
                <a:latin typeface="Roboto" pitchFamily="2" charset="0"/>
                <a:ea typeface="Roboto" pitchFamily="2" charset="0"/>
              </a:defRPr>
            </a:lvl2pPr>
            <a:lvl3pPr>
              <a:defRPr>
                <a:latin typeface="Roboto" pitchFamily="2" charset="0"/>
                <a:ea typeface="Roboto" pitchFamily="2" charset="0"/>
              </a:defRPr>
            </a:lvl3pPr>
            <a:lvl4pPr>
              <a:defRPr>
                <a:latin typeface="Roboto" pitchFamily="2" charset="0"/>
                <a:ea typeface="Roboto" pitchFamily="2" charset="0"/>
              </a:defRPr>
            </a:lvl4pPr>
          </a:lstStyle>
          <a:p>
            <a:pPr lvl="0"/>
            <a:r>
              <a:rPr lang="en-GB"/>
              <a:t>Click to edit Master text styles</a:t>
            </a:r>
          </a:p>
        </p:txBody>
      </p:sp>
      <p:sp>
        <p:nvSpPr>
          <p:cNvPr id="12" name="Footer Placeholder 4">
            <a:extLst>
              <a:ext uri="{FF2B5EF4-FFF2-40B4-BE49-F238E27FC236}">
                <a16:creationId xmlns:a16="http://schemas.microsoft.com/office/drawing/2014/main" id="{4DCAEDBE-368E-50DA-C43D-AC75507BF86F}"/>
              </a:ext>
            </a:extLst>
          </p:cNvPr>
          <p:cNvSpPr>
            <a:spLocks noGrp="1"/>
          </p:cNvSpPr>
          <p:nvPr>
            <p:ph type="ftr" sz="quarter" idx="3"/>
          </p:nvPr>
        </p:nvSpPr>
        <p:spPr>
          <a:xfrm>
            <a:off x="300038" y="6390759"/>
            <a:ext cx="1365729" cy="216000"/>
          </a:xfrm>
          <a:prstGeom prst="rect">
            <a:avLst/>
          </a:prstGeom>
        </p:spPr>
        <p:txBody>
          <a:bodyPr vert="horz" lIns="0" tIns="0" rIns="0" bIns="0" rtlCol="0" anchor="ctr"/>
          <a:lstStyle>
            <a:lvl1pPr algn="l">
              <a:defRPr sz="1000">
                <a:solidFill>
                  <a:srgbClr val="003C3C"/>
                </a:solidFill>
                <a:latin typeface="Roboto" pitchFamily="2" charset="0"/>
                <a:ea typeface="Roboto" pitchFamily="2" charset="0"/>
              </a:defRPr>
            </a:lvl1pPr>
          </a:lstStyle>
          <a:p>
            <a:r>
              <a:rPr lang="en-GB" dirty="0"/>
              <a:t>ICMM</a:t>
            </a:r>
          </a:p>
        </p:txBody>
      </p:sp>
      <p:sp>
        <p:nvSpPr>
          <p:cNvPr id="13" name="Slide Number Placeholder 5">
            <a:extLst>
              <a:ext uri="{FF2B5EF4-FFF2-40B4-BE49-F238E27FC236}">
                <a16:creationId xmlns:a16="http://schemas.microsoft.com/office/drawing/2014/main" id="{6D9434AC-475F-2495-2A0C-B43C4DADCAE2}"/>
              </a:ext>
            </a:extLst>
          </p:cNvPr>
          <p:cNvSpPr>
            <a:spLocks noGrp="1"/>
          </p:cNvSpPr>
          <p:nvPr>
            <p:ph type="sldNum" sz="quarter" idx="4"/>
          </p:nvPr>
        </p:nvSpPr>
        <p:spPr>
          <a:xfrm>
            <a:off x="11150486" y="6390759"/>
            <a:ext cx="742991" cy="216000"/>
          </a:xfrm>
          <a:prstGeom prst="rect">
            <a:avLst/>
          </a:prstGeom>
        </p:spPr>
        <p:txBody>
          <a:bodyPr vert="horz" wrap="none" lIns="0" tIns="0" rIns="0" bIns="0" rtlCol="0" anchor="ctr"/>
          <a:lstStyle>
            <a:lvl1pPr algn="r">
              <a:defRPr sz="1000">
                <a:solidFill>
                  <a:srgbClr val="003C3C"/>
                </a:solidFill>
                <a:latin typeface="Roboto" pitchFamily="2" charset="0"/>
                <a:ea typeface="Roboto" pitchFamily="2" charset="0"/>
              </a:defRPr>
            </a:lvl1pPr>
          </a:lstStyle>
          <a:p>
            <a:fld id="{FB16AA9A-AFE6-4901-A70C-4F1A87BEB784}" type="slidenum">
              <a:rPr lang="en-GB" smtClean="0"/>
              <a:pPr/>
              <a:t>‹#›</a:t>
            </a:fld>
            <a:endParaRPr lang="en-GB" dirty="0"/>
          </a:p>
        </p:txBody>
      </p:sp>
      <p:sp>
        <p:nvSpPr>
          <p:cNvPr id="14" name="Date Placeholder 10">
            <a:extLst>
              <a:ext uri="{FF2B5EF4-FFF2-40B4-BE49-F238E27FC236}">
                <a16:creationId xmlns:a16="http://schemas.microsoft.com/office/drawing/2014/main" id="{16026B13-EFCE-9F9B-6C86-A937A0310D8F}"/>
              </a:ext>
            </a:extLst>
          </p:cNvPr>
          <p:cNvSpPr>
            <a:spLocks noGrp="1"/>
          </p:cNvSpPr>
          <p:nvPr>
            <p:ph type="dt" sz="half" idx="2"/>
          </p:nvPr>
        </p:nvSpPr>
        <p:spPr>
          <a:xfrm>
            <a:off x="3243213" y="6390759"/>
            <a:ext cx="1209995" cy="216000"/>
          </a:xfrm>
          <a:prstGeom prst="rect">
            <a:avLst/>
          </a:prstGeom>
        </p:spPr>
        <p:txBody>
          <a:bodyPr vert="horz" wrap="square" lIns="0" tIns="0" rIns="0" bIns="0" rtlCol="0" anchor="ctr" anchorCtr="0"/>
          <a:lstStyle>
            <a:lvl1pPr algn="l">
              <a:defRPr sz="1000">
                <a:solidFill>
                  <a:srgbClr val="003C3C"/>
                </a:solidFill>
                <a:latin typeface="Roboto" pitchFamily="2" charset="0"/>
                <a:ea typeface="Roboto" pitchFamily="2" charset="0"/>
              </a:defRPr>
            </a:lvl1pPr>
          </a:lstStyle>
          <a:p>
            <a:r>
              <a:rPr lang="en-US" dirty="0"/>
              <a:t>Document title</a:t>
            </a:r>
            <a:endParaRPr lang="en-GB" dirty="0"/>
          </a:p>
        </p:txBody>
      </p:sp>
      <p:sp>
        <p:nvSpPr>
          <p:cNvPr id="4" name="Content Placeholder 2">
            <a:extLst>
              <a:ext uri="{FF2B5EF4-FFF2-40B4-BE49-F238E27FC236}">
                <a16:creationId xmlns:a16="http://schemas.microsoft.com/office/drawing/2014/main" id="{DDC7ADF7-6575-9502-739C-E54EB55490AB}"/>
              </a:ext>
            </a:extLst>
          </p:cNvPr>
          <p:cNvSpPr>
            <a:spLocks noGrp="1"/>
          </p:cNvSpPr>
          <p:nvPr>
            <p:ph idx="10" hasCustomPrompt="1"/>
          </p:nvPr>
        </p:nvSpPr>
        <p:spPr>
          <a:xfrm>
            <a:off x="300038" y="1347454"/>
            <a:ext cx="11591925" cy="466725"/>
          </a:xfrm>
          <a:prstGeom prst="rect">
            <a:avLst/>
          </a:prstGeom>
        </p:spPr>
        <p:txBody>
          <a:bodyPr/>
          <a:lstStyle>
            <a:lvl1pPr>
              <a:lnSpc>
                <a:spcPct val="90000"/>
              </a:lnSpc>
              <a:defRPr sz="1800">
                <a:solidFill>
                  <a:schemeClr val="tx2"/>
                </a:solidFill>
                <a:latin typeface="Roboto" pitchFamily="2" charset="0"/>
                <a:ea typeface="Roboto" pitchFamily="2" charset="0"/>
              </a:defRPr>
            </a:lvl1pPr>
            <a:lvl2pPr>
              <a:defRPr>
                <a:latin typeface="Roboto" pitchFamily="2" charset="0"/>
                <a:ea typeface="Roboto" pitchFamily="2" charset="0"/>
              </a:defRPr>
            </a:lvl2pPr>
            <a:lvl3pPr>
              <a:defRPr>
                <a:latin typeface="Roboto" pitchFamily="2" charset="0"/>
                <a:ea typeface="Roboto" pitchFamily="2" charset="0"/>
              </a:defRPr>
            </a:lvl3pPr>
            <a:lvl4pPr>
              <a:defRPr>
                <a:latin typeface="Roboto" pitchFamily="2" charset="0"/>
                <a:ea typeface="Roboto" pitchFamily="2" charset="0"/>
              </a:defRPr>
            </a:lvl4pPr>
          </a:lstStyle>
          <a:p>
            <a:pPr lvl="0"/>
            <a:r>
              <a:rPr lang="en-US"/>
              <a:t>Click to edit optional standfirst</a:t>
            </a:r>
          </a:p>
        </p:txBody>
      </p:sp>
    </p:spTree>
    <p:extLst>
      <p:ext uri="{BB962C8B-B14F-4D97-AF65-F5344CB8AC3E}">
        <p14:creationId xmlns:p14="http://schemas.microsoft.com/office/powerpoint/2010/main" val="111877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CC51-0573-44A0-8A2B-DB3B0334EADB}"/>
              </a:ext>
            </a:extLst>
          </p:cNvPr>
          <p:cNvSpPr>
            <a:spLocks noGrp="1"/>
          </p:cNvSpPr>
          <p:nvPr>
            <p:ph type="title"/>
          </p:nvPr>
        </p:nvSpPr>
        <p:spPr>
          <a:xfrm>
            <a:off x="300038" y="303951"/>
            <a:ext cx="9219646" cy="532662"/>
          </a:xfrm>
          <a:prstGeom prst="rect">
            <a:avLst/>
          </a:prstGeom>
        </p:spPr>
        <p:txBody>
          <a:bodyPr/>
          <a:lstStyle>
            <a:lvl1pPr>
              <a:defRPr>
                <a:latin typeface="Roboto" pitchFamily="2" charset="0"/>
                <a:ea typeface="Roboto" pitchFamily="2" charset="0"/>
              </a:defRPr>
            </a:lvl1pPr>
          </a:lstStyle>
          <a:p>
            <a:r>
              <a:rPr lang="en-GB"/>
              <a:t>Click to edit Master title style</a:t>
            </a:r>
          </a:p>
        </p:txBody>
      </p:sp>
      <p:sp>
        <p:nvSpPr>
          <p:cNvPr id="3" name="Content Placeholder 2">
            <a:extLst>
              <a:ext uri="{FF2B5EF4-FFF2-40B4-BE49-F238E27FC236}">
                <a16:creationId xmlns:a16="http://schemas.microsoft.com/office/drawing/2014/main" id="{19D3BC75-3A22-432C-9EBF-C5C3FEB5828C}"/>
              </a:ext>
            </a:extLst>
          </p:cNvPr>
          <p:cNvSpPr>
            <a:spLocks noGrp="1"/>
          </p:cNvSpPr>
          <p:nvPr>
            <p:ph sz="half" idx="1"/>
          </p:nvPr>
        </p:nvSpPr>
        <p:spPr>
          <a:xfrm>
            <a:off x="300038" y="1989138"/>
            <a:ext cx="5724525" cy="4319586"/>
          </a:xfrm>
          <a:prstGeom prst="rect">
            <a:avLst/>
          </a:prstGeom>
        </p:spPr>
        <p:txBody>
          <a:bodyPr/>
          <a:lstStyle>
            <a:lvl1pPr>
              <a:defRPr>
                <a:latin typeface="Roboto" pitchFamily="2" charset="0"/>
                <a:ea typeface="Roboto" pitchFamily="2" charset="0"/>
              </a:defRPr>
            </a:lvl1pPr>
            <a:lvl2pPr>
              <a:defRPr>
                <a:latin typeface="Roboto" pitchFamily="2" charset="0"/>
                <a:ea typeface="Roboto" pitchFamily="2" charset="0"/>
              </a:defRPr>
            </a:lvl2pPr>
            <a:lvl3pPr>
              <a:defRPr>
                <a:latin typeface="Roboto" pitchFamily="2" charset="0"/>
                <a:ea typeface="Roboto" pitchFamily="2" charset="0"/>
              </a:defRPr>
            </a:lvl3pPr>
            <a:lvl4pPr>
              <a:defRPr>
                <a:latin typeface="Roboto" pitchFamily="2" charset="0"/>
                <a:ea typeface="Roboto" pitchFamily="2" charset="0"/>
              </a:defRPr>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13" name="Footer Placeholder 4">
            <a:extLst>
              <a:ext uri="{FF2B5EF4-FFF2-40B4-BE49-F238E27FC236}">
                <a16:creationId xmlns:a16="http://schemas.microsoft.com/office/drawing/2014/main" id="{34B6AAE9-9885-9FFF-F9EE-3E884E6EA3DF}"/>
              </a:ext>
            </a:extLst>
          </p:cNvPr>
          <p:cNvSpPr>
            <a:spLocks noGrp="1"/>
          </p:cNvSpPr>
          <p:nvPr>
            <p:ph type="ftr" sz="quarter" idx="3"/>
          </p:nvPr>
        </p:nvSpPr>
        <p:spPr>
          <a:xfrm>
            <a:off x="300038" y="6390759"/>
            <a:ext cx="1365729" cy="216000"/>
          </a:xfrm>
          <a:prstGeom prst="rect">
            <a:avLst/>
          </a:prstGeom>
        </p:spPr>
        <p:txBody>
          <a:bodyPr vert="horz" lIns="0" tIns="0" rIns="0" bIns="0" rtlCol="0" anchor="ctr"/>
          <a:lstStyle>
            <a:lvl1pPr algn="l">
              <a:defRPr sz="1000">
                <a:solidFill>
                  <a:srgbClr val="003C3C"/>
                </a:solidFill>
                <a:latin typeface="Roboto" pitchFamily="2" charset="0"/>
                <a:ea typeface="Roboto" pitchFamily="2" charset="0"/>
              </a:defRPr>
            </a:lvl1pPr>
          </a:lstStyle>
          <a:p>
            <a:r>
              <a:rPr lang="en-GB" dirty="0"/>
              <a:t>ICMM</a:t>
            </a:r>
          </a:p>
        </p:txBody>
      </p:sp>
      <p:sp>
        <p:nvSpPr>
          <p:cNvPr id="14" name="Slide Number Placeholder 5">
            <a:extLst>
              <a:ext uri="{FF2B5EF4-FFF2-40B4-BE49-F238E27FC236}">
                <a16:creationId xmlns:a16="http://schemas.microsoft.com/office/drawing/2014/main" id="{B06D192D-C78A-45E7-A85D-8144A8A4A7CF}"/>
              </a:ext>
            </a:extLst>
          </p:cNvPr>
          <p:cNvSpPr>
            <a:spLocks noGrp="1"/>
          </p:cNvSpPr>
          <p:nvPr>
            <p:ph type="sldNum" sz="quarter" idx="4"/>
          </p:nvPr>
        </p:nvSpPr>
        <p:spPr>
          <a:xfrm>
            <a:off x="11150486" y="6390759"/>
            <a:ext cx="742991" cy="216000"/>
          </a:xfrm>
          <a:prstGeom prst="rect">
            <a:avLst/>
          </a:prstGeom>
        </p:spPr>
        <p:txBody>
          <a:bodyPr vert="horz" wrap="none" lIns="0" tIns="0" rIns="0" bIns="0" rtlCol="0" anchor="ctr"/>
          <a:lstStyle>
            <a:lvl1pPr algn="r">
              <a:defRPr sz="1000">
                <a:solidFill>
                  <a:srgbClr val="003C3C"/>
                </a:solidFill>
                <a:latin typeface="Roboto" pitchFamily="2" charset="0"/>
                <a:ea typeface="Roboto" pitchFamily="2" charset="0"/>
              </a:defRPr>
            </a:lvl1pPr>
          </a:lstStyle>
          <a:p>
            <a:fld id="{FB16AA9A-AFE6-4901-A70C-4F1A87BEB784}" type="slidenum">
              <a:rPr lang="en-GB" smtClean="0"/>
              <a:pPr/>
              <a:t>‹#›</a:t>
            </a:fld>
            <a:endParaRPr lang="en-GB" dirty="0"/>
          </a:p>
        </p:txBody>
      </p:sp>
      <p:sp>
        <p:nvSpPr>
          <p:cNvPr id="15" name="Date Placeholder 10">
            <a:extLst>
              <a:ext uri="{FF2B5EF4-FFF2-40B4-BE49-F238E27FC236}">
                <a16:creationId xmlns:a16="http://schemas.microsoft.com/office/drawing/2014/main" id="{A00C1146-83CA-EA95-3321-1FDF45E13D7A}"/>
              </a:ext>
            </a:extLst>
          </p:cNvPr>
          <p:cNvSpPr>
            <a:spLocks noGrp="1"/>
          </p:cNvSpPr>
          <p:nvPr>
            <p:ph type="dt" sz="half" idx="10"/>
          </p:nvPr>
        </p:nvSpPr>
        <p:spPr>
          <a:xfrm>
            <a:off x="3243213" y="6390759"/>
            <a:ext cx="1209995" cy="216000"/>
          </a:xfrm>
          <a:prstGeom prst="rect">
            <a:avLst/>
          </a:prstGeom>
        </p:spPr>
        <p:txBody>
          <a:bodyPr vert="horz" wrap="square" lIns="0" tIns="0" rIns="0" bIns="0" rtlCol="0" anchor="ctr" anchorCtr="0"/>
          <a:lstStyle>
            <a:lvl1pPr algn="l">
              <a:defRPr sz="1000">
                <a:solidFill>
                  <a:srgbClr val="003C3C"/>
                </a:solidFill>
                <a:latin typeface="Roboto" pitchFamily="2" charset="0"/>
                <a:ea typeface="Roboto" pitchFamily="2" charset="0"/>
              </a:defRPr>
            </a:lvl1pPr>
          </a:lstStyle>
          <a:p>
            <a:r>
              <a:rPr lang="en-US" dirty="0"/>
              <a:t>Document title</a:t>
            </a:r>
            <a:endParaRPr lang="en-GB" dirty="0"/>
          </a:p>
        </p:txBody>
      </p:sp>
      <p:sp>
        <p:nvSpPr>
          <p:cNvPr id="8" name="Picture Placeholder 5">
            <a:extLst>
              <a:ext uri="{FF2B5EF4-FFF2-40B4-BE49-F238E27FC236}">
                <a16:creationId xmlns:a16="http://schemas.microsoft.com/office/drawing/2014/main" id="{3141FA3C-328F-2B00-062B-ADBF97A96404}"/>
              </a:ext>
            </a:extLst>
          </p:cNvPr>
          <p:cNvSpPr>
            <a:spLocks noGrp="1"/>
          </p:cNvSpPr>
          <p:nvPr>
            <p:ph type="pic" sz="quarter" idx="14"/>
          </p:nvPr>
        </p:nvSpPr>
        <p:spPr>
          <a:xfrm>
            <a:off x="6167439" y="1125538"/>
            <a:ext cx="6024561" cy="5732462"/>
          </a:xfrm>
          <a:prstGeom prst="rect">
            <a:avLst/>
          </a:prstGeom>
        </p:spPr>
        <p:txBody>
          <a:bodyPr/>
          <a:lstStyle>
            <a:lvl1pPr>
              <a:defRPr>
                <a:latin typeface="Roboto" pitchFamily="2" charset="0"/>
                <a:ea typeface="Roboto" pitchFamily="2" charset="0"/>
              </a:defRPr>
            </a:lvl1pPr>
          </a:lstStyle>
          <a:p>
            <a:r>
              <a:rPr lang="en-GB" dirty="0"/>
              <a:t>Click icon to add picture</a:t>
            </a:r>
          </a:p>
        </p:txBody>
      </p:sp>
      <p:sp>
        <p:nvSpPr>
          <p:cNvPr id="4" name="Content Placeholder 2">
            <a:extLst>
              <a:ext uri="{FF2B5EF4-FFF2-40B4-BE49-F238E27FC236}">
                <a16:creationId xmlns:a16="http://schemas.microsoft.com/office/drawing/2014/main" id="{76400856-681E-F390-D8A3-6233BC0B462E}"/>
              </a:ext>
            </a:extLst>
          </p:cNvPr>
          <p:cNvSpPr>
            <a:spLocks noGrp="1"/>
          </p:cNvSpPr>
          <p:nvPr>
            <p:ph idx="15" hasCustomPrompt="1"/>
          </p:nvPr>
        </p:nvSpPr>
        <p:spPr>
          <a:xfrm>
            <a:off x="300039" y="1347454"/>
            <a:ext cx="5724524" cy="466725"/>
          </a:xfrm>
          <a:prstGeom prst="rect">
            <a:avLst/>
          </a:prstGeom>
        </p:spPr>
        <p:txBody>
          <a:bodyPr/>
          <a:lstStyle>
            <a:lvl1pPr>
              <a:lnSpc>
                <a:spcPct val="90000"/>
              </a:lnSpc>
              <a:defRPr sz="1800">
                <a:solidFill>
                  <a:schemeClr val="tx2"/>
                </a:solidFill>
                <a:latin typeface="Roboto" pitchFamily="2" charset="0"/>
                <a:ea typeface="Roboto" pitchFamily="2" charset="0"/>
              </a:defRPr>
            </a:lvl1pPr>
            <a:lvl2pPr>
              <a:defRPr>
                <a:latin typeface="Roboto" pitchFamily="2" charset="0"/>
                <a:ea typeface="Roboto" pitchFamily="2" charset="0"/>
              </a:defRPr>
            </a:lvl2pPr>
            <a:lvl3pPr>
              <a:defRPr>
                <a:latin typeface="Roboto" pitchFamily="2" charset="0"/>
                <a:ea typeface="Roboto" pitchFamily="2" charset="0"/>
              </a:defRPr>
            </a:lvl3pPr>
            <a:lvl4pPr>
              <a:defRPr>
                <a:latin typeface="Roboto" pitchFamily="2" charset="0"/>
                <a:ea typeface="Roboto" pitchFamily="2" charset="0"/>
              </a:defRPr>
            </a:lvl4pPr>
          </a:lstStyle>
          <a:p>
            <a:pPr lvl="0"/>
            <a:r>
              <a:rPr lang="en-US"/>
              <a:t>Click to edit optional standfirst</a:t>
            </a:r>
          </a:p>
        </p:txBody>
      </p:sp>
    </p:spTree>
    <p:extLst>
      <p:ext uri="{BB962C8B-B14F-4D97-AF65-F5344CB8AC3E}">
        <p14:creationId xmlns:p14="http://schemas.microsoft.com/office/powerpoint/2010/main" val="270790176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99E59-0FD0-4C3E-A9C4-0CD1423DDCCC}"/>
              </a:ext>
            </a:extLst>
          </p:cNvPr>
          <p:cNvSpPr>
            <a:spLocks noGrp="1"/>
          </p:cNvSpPr>
          <p:nvPr>
            <p:ph type="title"/>
          </p:nvPr>
        </p:nvSpPr>
        <p:spPr>
          <a:xfrm>
            <a:off x="307126" y="303951"/>
            <a:ext cx="9200035" cy="532662"/>
          </a:xfrm>
          <a:prstGeom prst="rect">
            <a:avLst/>
          </a:prstGeom>
        </p:spPr>
        <p:txBody>
          <a:bodyPr/>
          <a:lstStyle>
            <a:lvl1pPr>
              <a:defRPr>
                <a:latin typeface="Roboto" pitchFamily="2" charset="0"/>
                <a:ea typeface="Roboto" pitchFamily="2" charset="0"/>
              </a:defRPr>
            </a:lvl1pPr>
          </a:lstStyle>
          <a:p>
            <a:r>
              <a:rPr lang="en-GB"/>
              <a:t>Click to edit Master title style</a:t>
            </a:r>
          </a:p>
        </p:txBody>
      </p:sp>
      <p:sp>
        <p:nvSpPr>
          <p:cNvPr id="11" name="Footer Placeholder 4">
            <a:extLst>
              <a:ext uri="{FF2B5EF4-FFF2-40B4-BE49-F238E27FC236}">
                <a16:creationId xmlns:a16="http://schemas.microsoft.com/office/drawing/2014/main" id="{C1FE955A-D79F-2A38-1980-CE02A280067B}"/>
              </a:ext>
            </a:extLst>
          </p:cNvPr>
          <p:cNvSpPr>
            <a:spLocks noGrp="1"/>
          </p:cNvSpPr>
          <p:nvPr>
            <p:ph type="ftr" sz="quarter" idx="3"/>
          </p:nvPr>
        </p:nvSpPr>
        <p:spPr>
          <a:xfrm>
            <a:off x="300038" y="6390759"/>
            <a:ext cx="1365729" cy="216000"/>
          </a:xfrm>
          <a:prstGeom prst="rect">
            <a:avLst/>
          </a:prstGeom>
        </p:spPr>
        <p:txBody>
          <a:bodyPr vert="horz" lIns="0" tIns="0" rIns="0" bIns="0" rtlCol="0" anchor="ctr"/>
          <a:lstStyle>
            <a:lvl1pPr algn="l">
              <a:defRPr sz="1000">
                <a:solidFill>
                  <a:srgbClr val="003C3C"/>
                </a:solidFill>
                <a:latin typeface="Roboto" pitchFamily="2" charset="0"/>
                <a:ea typeface="Roboto" pitchFamily="2" charset="0"/>
              </a:defRPr>
            </a:lvl1pPr>
          </a:lstStyle>
          <a:p>
            <a:r>
              <a:rPr lang="en-GB" dirty="0"/>
              <a:t>ICMM</a:t>
            </a:r>
          </a:p>
        </p:txBody>
      </p:sp>
      <p:sp>
        <p:nvSpPr>
          <p:cNvPr id="12" name="Slide Number Placeholder 5">
            <a:extLst>
              <a:ext uri="{FF2B5EF4-FFF2-40B4-BE49-F238E27FC236}">
                <a16:creationId xmlns:a16="http://schemas.microsoft.com/office/drawing/2014/main" id="{AD6B9FF5-6851-6C17-A3AC-D816E615B994}"/>
              </a:ext>
            </a:extLst>
          </p:cNvPr>
          <p:cNvSpPr>
            <a:spLocks noGrp="1"/>
          </p:cNvSpPr>
          <p:nvPr>
            <p:ph type="sldNum" sz="quarter" idx="4"/>
          </p:nvPr>
        </p:nvSpPr>
        <p:spPr>
          <a:xfrm>
            <a:off x="11150486" y="6390759"/>
            <a:ext cx="742991" cy="216000"/>
          </a:xfrm>
          <a:prstGeom prst="rect">
            <a:avLst/>
          </a:prstGeom>
        </p:spPr>
        <p:txBody>
          <a:bodyPr vert="horz" wrap="none" lIns="0" tIns="0" rIns="0" bIns="0" rtlCol="0" anchor="ctr"/>
          <a:lstStyle>
            <a:lvl1pPr algn="r">
              <a:defRPr sz="1000">
                <a:solidFill>
                  <a:srgbClr val="003C3C"/>
                </a:solidFill>
                <a:latin typeface="Roboto" pitchFamily="2" charset="0"/>
                <a:ea typeface="Roboto" pitchFamily="2" charset="0"/>
              </a:defRPr>
            </a:lvl1pPr>
          </a:lstStyle>
          <a:p>
            <a:fld id="{FB16AA9A-AFE6-4901-A70C-4F1A87BEB784}" type="slidenum">
              <a:rPr lang="en-GB" smtClean="0"/>
              <a:pPr/>
              <a:t>‹#›</a:t>
            </a:fld>
            <a:endParaRPr lang="en-GB" dirty="0"/>
          </a:p>
        </p:txBody>
      </p:sp>
      <p:sp>
        <p:nvSpPr>
          <p:cNvPr id="13" name="Date Placeholder 10">
            <a:extLst>
              <a:ext uri="{FF2B5EF4-FFF2-40B4-BE49-F238E27FC236}">
                <a16:creationId xmlns:a16="http://schemas.microsoft.com/office/drawing/2014/main" id="{51657767-5773-EA1C-7D13-B11FB3790E08}"/>
              </a:ext>
            </a:extLst>
          </p:cNvPr>
          <p:cNvSpPr>
            <a:spLocks noGrp="1"/>
          </p:cNvSpPr>
          <p:nvPr>
            <p:ph type="dt" sz="half" idx="2"/>
          </p:nvPr>
        </p:nvSpPr>
        <p:spPr>
          <a:xfrm>
            <a:off x="3243213" y="6390759"/>
            <a:ext cx="1209995" cy="216000"/>
          </a:xfrm>
          <a:prstGeom prst="rect">
            <a:avLst/>
          </a:prstGeom>
        </p:spPr>
        <p:txBody>
          <a:bodyPr vert="horz" wrap="square" lIns="0" tIns="0" rIns="0" bIns="0" rtlCol="0" anchor="ctr" anchorCtr="0"/>
          <a:lstStyle>
            <a:lvl1pPr algn="l">
              <a:defRPr sz="1000">
                <a:solidFill>
                  <a:srgbClr val="003C3C"/>
                </a:solidFill>
                <a:latin typeface="Roboto" pitchFamily="2" charset="0"/>
                <a:ea typeface="Roboto" pitchFamily="2" charset="0"/>
              </a:defRPr>
            </a:lvl1pPr>
          </a:lstStyle>
          <a:p>
            <a:r>
              <a:rPr lang="en-US" dirty="0"/>
              <a:t>Document title</a:t>
            </a:r>
            <a:endParaRPr lang="en-GB" dirty="0"/>
          </a:p>
        </p:txBody>
      </p:sp>
    </p:spTree>
    <p:extLst>
      <p:ext uri="{BB962C8B-B14F-4D97-AF65-F5344CB8AC3E}">
        <p14:creationId xmlns:p14="http://schemas.microsoft.com/office/powerpoint/2010/main" val="209959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Nature">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F95A92-33EC-A8B6-1E2D-752FDA2BBC11}"/>
              </a:ext>
            </a:extLst>
          </p:cNvPr>
          <p:cNvGrpSpPr/>
          <p:nvPr userDrawn="1"/>
        </p:nvGrpSpPr>
        <p:grpSpPr>
          <a:xfrm>
            <a:off x="6096000" y="0"/>
            <a:ext cx="6096000" cy="4579088"/>
            <a:chOff x="0" y="0"/>
            <a:chExt cx="6096000" cy="4579088"/>
          </a:xfrm>
        </p:grpSpPr>
        <p:grpSp>
          <p:nvGrpSpPr>
            <p:cNvPr id="3" name="Group 2">
              <a:extLst>
                <a:ext uri="{FF2B5EF4-FFF2-40B4-BE49-F238E27FC236}">
                  <a16:creationId xmlns:a16="http://schemas.microsoft.com/office/drawing/2014/main" id="{EDE41FA4-3050-8731-09FF-F10D086D46C8}"/>
                </a:ext>
              </a:extLst>
            </p:cNvPr>
            <p:cNvGrpSpPr/>
            <p:nvPr userDrawn="1"/>
          </p:nvGrpSpPr>
          <p:grpSpPr>
            <a:xfrm>
              <a:off x="0" y="0"/>
              <a:ext cx="6096000" cy="4579088"/>
              <a:chOff x="6096000" y="0"/>
              <a:chExt cx="6096000" cy="4579088"/>
            </a:xfrm>
          </p:grpSpPr>
          <p:sp>
            <p:nvSpPr>
              <p:cNvPr id="5" name="Rectangle 4">
                <a:extLst>
                  <a:ext uri="{FF2B5EF4-FFF2-40B4-BE49-F238E27FC236}">
                    <a16:creationId xmlns:a16="http://schemas.microsoft.com/office/drawing/2014/main" id="{976083DB-0906-AD6D-E779-556CB3310738}"/>
                  </a:ext>
                </a:extLst>
              </p:cNvPr>
              <p:cNvSpPr/>
              <p:nvPr userDrawn="1"/>
            </p:nvSpPr>
            <p:spPr>
              <a:xfrm>
                <a:off x="6096000" y="0"/>
                <a:ext cx="6096000" cy="4579088"/>
              </a:xfrm>
              <a:prstGeom prst="rect">
                <a:avLst/>
              </a:prstGeom>
              <a:solidFill>
                <a:srgbClr val="00C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8B253C34-7ED2-994E-D4A2-DE1D58F6D5F1}"/>
                  </a:ext>
                </a:extLst>
              </p:cNvPr>
              <p:cNvSpPr/>
              <p:nvPr userDrawn="1"/>
            </p:nvSpPr>
            <p:spPr>
              <a:xfrm>
                <a:off x="6096000" y="0"/>
                <a:ext cx="6096000" cy="228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A5A30EBC-1ECC-923E-F03F-560FD541F575}"/>
                  </a:ext>
                </a:extLst>
              </p:cNvPr>
              <p:cNvSpPr/>
              <p:nvPr userDrawn="1"/>
            </p:nvSpPr>
            <p:spPr>
              <a:xfrm>
                <a:off x="9888278" y="0"/>
                <a:ext cx="2303721" cy="2289600"/>
              </a:xfrm>
              <a:prstGeom prst="rect">
                <a:avLst/>
              </a:prstGeom>
              <a:solidFill>
                <a:srgbClr val="B4E1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4" name="Picture 3" descr="Logo&#10;&#10;Description automatically generated">
              <a:extLst>
                <a:ext uri="{FF2B5EF4-FFF2-40B4-BE49-F238E27FC236}">
                  <a16:creationId xmlns:a16="http://schemas.microsoft.com/office/drawing/2014/main" id="{6D27EF46-C3FE-A4EC-4980-36A71071D0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0038" y="208928"/>
              <a:ext cx="3192201" cy="732948"/>
            </a:xfrm>
            <a:prstGeom prst="rect">
              <a:avLst/>
            </a:prstGeom>
          </p:spPr>
        </p:pic>
      </p:grpSp>
      <p:sp>
        <p:nvSpPr>
          <p:cNvPr id="8" name="Title 1">
            <a:extLst>
              <a:ext uri="{FF2B5EF4-FFF2-40B4-BE49-F238E27FC236}">
                <a16:creationId xmlns:a16="http://schemas.microsoft.com/office/drawing/2014/main" id="{9A505711-C7F6-6E2A-25C2-167B3634CFA9}"/>
              </a:ext>
            </a:extLst>
          </p:cNvPr>
          <p:cNvSpPr>
            <a:spLocks noGrp="1"/>
          </p:cNvSpPr>
          <p:nvPr>
            <p:ph type="ctrTitle" hasCustomPrompt="1"/>
          </p:nvPr>
        </p:nvSpPr>
        <p:spPr>
          <a:xfrm>
            <a:off x="6528340" y="2709715"/>
            <a:ext cx="5356479" cy="569302"/>
          </a:xfrm>
          <a:prstGeom prst="rect">
            <a:avLst/>
          </a:prstGeom>
        </p:spPr>
        <p:txBody>
          <a:bodyPr anchor="t"/>
          <a:lstStyle>
            <a:lvl1pPr algn="l">
              <a:defRPr sz="2400" b="0" baseline="0">
                <a:solidFill>
                  <a:srgbClr val="003C3C"/>
                </a:solidFill>
                <a:latin typeface="Roboto" pitchFamily="2" charset="0"/>
                <a:ea typeface="Roboto" pitchFamily="2" charset="0"/>
              </a:defRPr>
            </a:lvl1pPr>
          </a:lstStyle>
          <a:p>
            <a:r>
              <a:rPr lang="en-US"/>
              <a:t>Document Title</a:t>
            </a:r>
            <a:br>
              <a:rPr lang="en-US"/>
            </a:br>
            <a:r>
              <a:rPr lang="en-US"/>
              <a:t>Dummy Text Placement</a:t>
            </a:r>
            <a:endParaRPr lang="en-GB"/>
          </a:p>
        </p:txBody>
      </p:sp>
      <p:sp>
        <p:nvSpPr>
          <p:cNvPr id="9" name="Subtitle 2">
            <a:extLst>
              <a:ext uri="{FF2B5EF4-FFF2-40B4-BE49-F238E27FC236}">
                <a16:creationId xmlns:a16="http://schemas.microsoft.com/office/drawing/2014/main" id="{98D56ABB-53A5-385B-62AC-364BAC83D9FC}"/>
              </a:ext>
            </a:extLst>
          </p:cNvPr>
          <p:cNvSpPr>
            <a:spLocks noGrp="1"/>
          </p:cNvSpPr>
          <p:nvPr>
            <p:ph type="subTitle" idx="1" hasCustomPrompt="1"/>
          </p:nvPr>
        </p:nvSpPr>
        <p:spPr>
          <a:xfrm>
            <a:off x="6528340" y="3719186"/>
            <a:ext cx="5356479" cy="720000"/>
          </a:xfrm>
          <a:prstGeom prst="rect">
            <a:avLst/>
          </a:prstGeom>
        </p:spPr>
        <p:txBody>
          <a:bodyPr anchor="b"/>
          <a:lstStyle>
            <a:lvl1pPr marL="0" indent="0" algn="l">
              <a:lnSpc>
                <a:spcPct val="90000"/>
              </a:lnSpc>
              <a:spcAft>
                <a:spcPts val="0"/>
              </a:spcAft>
              <a:buNone/>
              <a:defRPr sz="1400">
                <a:solidFill>
                  <a:srgbClr val="003C3C"/>
                </a:solidFill>
                <a:latin typeface="Roboto" pitchFamily="2" charset="0"/>
                <a:ea typeface="Robot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Two to three line descriptive text</a:t>
            </a:r>
          </a:p>
        </p:txBody>
      </p:sp>
      <p:sp>
        <p:nvSpPr>
          <p:cNvPr id="10" name="Text Placeholder 4">
            <a:extLst>
              <a:ext uri="{FF2B5EF4-FFF2-40B4-BE49-F238E27FC236}">
                <a16:creationId xmlns:a16="http://schemas.microsoft.com/office/drawing/2014/main" id="{008DA0DC-94CC-E79B-3C9A-EE8E7528EB13}"/>
              </a:ext>
            </a:extLst>
          </p:cNvPr>
          <p:cNvSpPr>
            <a:spLocks noGrp="1"/>
          </p:cNvSpPr>
          <p:nvPr>
            <p:ph type="body" sz="quarter" idx="10" hasCustomPrompt="1"/>
          </p:nvPr>
        </p:nvSpPr>
        <p:spPr>
          <a:xfrm>
            <a:off x="10022910" y="369803"/>
            <a:ext cx="1860610" cy="200133"/>
          </a:xfrm>
        </p:spPr>
        <p:txBody>
          <a:bodyPr/>
          <a:lstStyle>
            <a:lvl1pPr marL="0" indent="0" algn="r">
              <a:lnSpc>
                <a:spcPct val="90000"/>
              </a:lnSpc>
              <a:spcAft>
                <a:spcPts val="0"/>
              </a:spcAft>
              <a:buNone/>
              <a:defRPr sz="1400"/>
            </a:lvl1pPr>
          </a:lstStyle>
          <a:p>
            <a:pPr lvl="0"/>
            <a:r>
              <a:rPr lang="en-GB"/>
              <a:t>Date</a:t>
            </a:r>
          </a:p>
        </p:txBody>
      </p:sp>
    </p:spTree>
    <p:extLst>
      <p:ext uri="{BB962C8B-B14F-4D97-AF65-F5344CB8AC3E}">
        <p14:creationId xmlns:p14="http://schemas.microsoft.com/office/powerpoint/2010/main" val="1506649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Layout 01">
    <p:spTree>
      <p:nvGrpSpPr>
        <p:cNvPr id="1" name=""/>
        <p:cNvGrpSpPr/>
        <p:nvPr/>
      </p:nvGrpSpPr>
      <p:grpSpPr>
        <a:xfrm>
          <a:off x="0" y="0"/>
          <a:ext cx="0" cy="0"/>
          <a:chOff x="0" y="0"/>
          <a:chExt cx="0" cy="0"/>
        </a:xfrm>
      </p:grpSpPr>
      <p:sp>
        <p:nvSpPr>
          <p:cNvPr id="3" name="Content Placeholder 2" title="Bullet Points"/>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title="Subtitle"/>
          <p:cNvSpPr>
            <a:spLocks noGrp="1"/>
          </p:cNvSpPr>
          <p:nvPr>
            <p:ph type="body" sz="quarter" idx="13"/>
          </p:nvPr>
        </p:nvSpPr>
        <p:spPr>
          <a:xfrm>
            <a:off x="531379" y="2563477"/>
            <a:ext cx="734263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edit Master text styles</a:t>
            </a:r>
          </a:p>
        </p:txBody>
      </p:sp>
      <p:sp>
        <p:nvSpPr>
          <p:cNvPr id="2" name="Title 1" title="Title "/>
          <p:cNvSpPr>
            <a:spLocks noGrp="1"/>
          </p:cNvSpPr>
          <p:nvPr>
            <p:ph type="title"/>
          </p:nvPr>
        </p:nvSpPr>
        <p:spPr>
          <a:xfrm>
            <a:off x="531378" y="1308484"/>
            <a:ext cx="7342622" cy="1215566"/>
          </a:xfrm>
          <a:prstGeom prst="rect">
            <a:avLst/>
          </a:prstGeom>
        </p:spPr>
        <p:txBody>
          <a:bodyPr>
            <a:normAutofit/>
          </a:bodyPr>
          <a:lstStyle>
            <a:lvl1pPr>
              <a:defRPr sz="4400" b="1">
                <a:solidFill>
                  <a:schemeClr val="accent1"/>
                </a:solidFill>
              </a:defRPr>
            </a:lvl1pPr>
          </a:lstStyle>
          <a:p>
            <a:r>
              <a:rPr lang="en-US" noProof="0"/>
              <a:t>Click to edit Master title style</a:t>
            </a:r>
          </a:p>
        </p:txBody>
      </p:sp>
      <p:sp>
        <p:nvSpPr>
          <p:cNvPr id="9" name="Footer Placeholder 3">
            <a:extLst>
              <a:ext uri="{FF2B5EF4-FFF2-40B4-BE49-F238E27FC236}">
                <a16:creationId xmlns:a16="http://schemas.microsoft.com/office/drawing/2014/main" id="{8B0D819A-F49B-6B0A-20CB-EBF2071BB7CF}"/>
              </a:ext>
            </a:extLst>
          </p:cNvPr>
          <p:cNvSpPr>
            <a:spLocks noGrp="1"/>
          </p:cNvSpPr>
          <p:nvPr>
            <p:ph type="ftr" sz="quarter" idx="14"/>
          </p:nvPr>
        </p:nvSpPr>
        <p:spPr/>
        <p:txBody>
          <a:bodyPr/>
          <a:lstStyle>
            <a:lvl1pPr>
              <a:defRPr/>
            </a:lvl1pPr>
          </a:lstStyle>
          <a:p>
            <a:pPr>
              <a:defRPr/>
            </a:pPr>
            <a:r>
              <a:rPr lang="en-US" dirty="0"/>
              <a:t>Add a footer</a:t>
            </a:r>
          </a:p>
        </p:txBody>
      </p:sp>
      <p:sp>
        <p:nvSpPr>
          <p:cNvPr id="10" name="Slide Number Placeholder 5">
            <a:extLst>
              <a:ext uri="{FF2B5EF4-FFF2-40B4-BE49-F238E27FC236}">
                <a16:creationId xmlns:a16="http://schemas.microsoft.com/office/drawing/2014/main" id="{B257AE2D-6A37-A59C-157F-005B356ADD89}"/>
              </a:ext>
            </a:extLst>
          </p:cNvPr>
          <p:cNvSpPr>
            <a:spLocks noGrp="1"/>
          </p:cNvSpPr>
          <p:nvPr>
            <p:ph type="sldNum" sz="quarter" idx="15"/>
          </p:nvPr>
        </p:nvSpPr>
        <p:spPr/>
        <p:txBody>
          <a:bodyPr/>
          <a:lstStyle>
            <a:lvl1pPr>
              <a:defRPr/>
            </a:lvl1pPr>
          </a:lstStyle>
          <a:p>
            <a:pPr>
              <a:defRPr/>
            </a:pPr>
            <a:fld id="{F7FFFB46-A56E-214B-893D-738F594693B5}" type="slidenum">
              <a:rPr lang="en-US" altLang="en-US"/>
              <a:pPr>
                <a:defRPr/>
              </a:pPr>
              <a:t>‹#›</a:t>
            </a:fld>
            <a:endParaRPr lang="en-US" altLang="en-US" dirty="0"/>
          </a:p>
        </p:txBody>
      </p:sp>
    </p:spTree>
    <p:extLst>
      <p:ext uri="{BB962C8B-B14F-4D97-AF65-F5344CB8AC3E}">
        <p14:creationId xmlns:p14="http://schemas.microsoft.com/office/powerpoint/2010/main" val="1447323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48F4E42-BCE1-57D0-DE4F-F6FBE6B682CE}"/>
              </a:ext>
            </a:extLst>
          </p:cNvPr>
          <p:cNvGrpSpPr/>
          <p:nvPr userDrawn="1"/>
        </p:nvGrpSpPr>
        <p:grpSpPr>
          <a:xfrm flipH="1">
            <a:off x="7671924" y="-8941"/>
            <a:ext cx="4531227" cy="360004"/>
            <a:chOff x="0" y="6628879"/>
            <a:chExt cx="2708768" cy="215211"/>
          </a:xfrm>
        </p:grpSpPr>
        <p:sp>
          <p:nvSpPr>
            <p:cNvPr id="8" name="Freeform 7">
              <a:extLst>
                <a:ext uri="{FF2B5EF4-FFF2-40B4-BE49-F238E27FC236}">
                  <a16:creationId xmlns:a16="http://schemas.microsoft.com/office/drawing/2014/main" id="{E33FB3CC-8E33-880B-5AA4-991F3CB7CFF8}"/>
                </a:ext>
              </a:extLst>
            </p:cNvPr>
            <p:cNvSpPr/>
            <p:nvPr/>
          </p:nvSpPr>
          <p:spPr>
            <a:xfrm>
              <a:off x="519953" y="6628879"/>
              <a:ext cx="2188815" cy="215209"/>
            </a:xfrm>
            <a:custGeom>
              <a:avLst/>
              <a:gdLst>
                <a:gd name="connsiteX0" fmla="*/ 0 w 2188815"/>
                <a:gd name="connsiteY0" fmla="*/ 0 h 232445"/>
                <a:gd name="connsiteX1" fmla="*/ 2188815 w 2188815"/>
                <a:gd name="connsiteY1" fmla="*/ 0 h 232445"/>
                <a:gd name="connsiteX2" fmla="*/ 2054613 w 2188815"/>
                <a:gd name="connsiteY2" fmla="*/ 232445 h 232445"/>
                <a:gd name="connsiteX3" fmla="*/ 0 w 2188815"/>
                <a:gd name="connsiteY3" fmla="*/ 232445 h 232445"/>
              </a:gdLst>
              <a:ahLst/>
              <a:cxnLst>
                <a:cxn ang="0">
                  <a:pos x="connsiteX0" y="connsiteY0"/>
                </a:cxn>
                <a:cxn ang="0">
                  <a:pos x="connsiteX1" y="connsiteY1"/>
                </a:cxn>
                <a:cxn ang="0">
                  <a:pos x="connsiteX2" y="connsiteY2"/>
                </a:cxn>
                <a:cxn ang="0">
                  <a:pos x="connsiteX3" y="connsiteY3"/>
                </a:cxn>
              </a:cxnLst>
              <a:rect l="l" t="t" r="r" b="b"/>
              <a:pathLst>
                <a:path w="2188815" h="232445">
                  <a:moveTo>
                    <a:pt x="0" y="0"/>
                  </a:moveTo>
                  <a:lnTo>
                    <a:pt x="2188815" y="0"/>
                  </a:lnTo>
                  <a:lnTo>
                    <a:pt x="2054613" y="232445"/>
                  </a:lnTo>
                  <a:lnTo>
                    <a:pt x="0" y="232445"/>
                  </a:lnTo>
                  <a:close/>
                </a:path>
              </a:pathLst>
            </a:cu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AEA87A5E-4BDA-D719-13D8-9DF8AEF0CE8A}"/>
                </a:ext>
              </a:extLst>
            </p:cNvPr>
            <p:cNvSpPr/>
            <p:nvPr/>
          </p:nvSpPr>
          <p:spPr>
            <a:xfrm>
              <a:off x="0" y="6628881"/>
              <a:ext cx="2188815" cy="215209"/>
            </a:xfrm>
            <a:custGeom>
              <a:avLst/>
              <a:gdLst>
                <a:gd name="connsiteX0" fmla="*/ 0 w 2188815"/>
                <a:gd name="connsiteY0" fmla="*/ 0 h 232445"/>
                <a:gd name="connsiteX1" fmla="*/ 2188815 w 2188815"/>
                <a:gd name="connsiteY1" fmla="*/ 0 h 232445"/>
                <a:gd name="connsiteX2" fmla="*/ 2054613 w 2188815"/>
                <a:gd name="connsiteY2" fmla="*/ 232445 h 232445"/>
                <a:gd name="connsiteX3" fmla="*/ 0 w 2188815"/>
                <a:gd name="connsiteY3" fmla="*/ 232445 h 232445"/>
              </a:gdLst>
              <a:ahLst/>
              <a:cxnLst>
                <a:cxn ang="0">
                  <a:pos x="connsiteX0" y="connsiteY0"/>
                </a:cxn>
                <a:cxn ang="0">
                  <a:pos x="connsiteX1" y="connsiteY1"/>
                </a:cxn>
                <a:cxn ang="0">
                  <a:pos x="connsiteX2" y="connsiteY2"/>
                </a:cxn>
                <a:cxn ang="0">
                  <a:pos x="connsiteX3" y="connsiteY3"/>
                </a:cxn>
              </a:cxnLst>
              <a:rect l="l" t="t" r="r" b="b"/>
              <a:pathLst>
                <a:path w="2188815" h="232445">
                  <a:moveTo>
                    <a:pt x="0" y="0"/>
                  </a:moveTo>
                  <a:lnTo>
                    <a:pt x="2188815" y="0"/>
                  </a:lnTo>
                  <a:lnTo>
                    <a:pt x="2054613" y="232445"/>
                  </a:lnTo>
                  <a:lnTo>
                    <a:pt x="0" y="232445"/>
                  </a:lnTo>
                  <a:close/>
                </a:path>
              </a:pathLst>
            </a:cu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5" name="Group 14">
            <a:extLst>
              <a:ext uri="{FF2B5EF4-FFF2-40B4-BE49-F238E27FC236}">
                <a16:creationId xmlns:a16="http://schemas.microsoft.com/office/drawing/2014/main" id="{533D0288-DB0B-1E0B-DF52-643A0BB47251}"/>
              </a:ext>
            </a:extLst>
          </p:cNvPr>
          <p:cNvGrpSpPr/>
          <p:nvPr userDrawn="1"/>
        </p:nvGrpSpPr>
        <p:grpSpPr>
          <a:xfrm rot="10800000" flipH="1">
            <a:off x="2262" y="6621831"/>
            <a:ext cx="2752167" cy="236169"/>
            <a:chOff x="0" y="6625555"/>
            <a:chExt cx="2708768" cy="232445"/>
          </a:xfrm>
        </p:grpSpPr>
        <p:sp>
          <p:nvSpPr>
            <p:cNvPr id="16" name="Freeform 15">
              <a:extLst>
                <a:ext uri="{FF2B5EF4-FFF2-40B4-BE49-F238E27FC236}">
                  <a16:creationId xmlns:a16="http://schemas.microsoft.com/office/drawing/2014/main" id="{E429C413-7FF6-B737-1400-E0FA69F4D482}"/>
                </a:ext>
              </a:extLst>
            </p:cNvPr>
            <p:cNvSpPr/>
            <p:nvPr/>
          </p:nvSpPr>
          <p:spPr>
            <a:xfrm>
              <a:off x="519953" y="6625555"/>
              <a:ext cx="2188815" cy="232445"/>
            </a:xfrm>
            <a:custGeom>
              <a:avLst/>
              <a:gdLst>
                <a:gd name="connsiteX0" fmla="*/ 0 w 2188815"/>
                <a:gd name="connsiteY0" fmla="*/ 0 h 232445"/>
                <a:gd name="connsiteX1" fmla="*/ 2188815 w 2188815"/>
                <a:gd name="connsiteY1" fmla="*/ 0 h 232445"/>
                <a:gd name="connsiteX2" fmla="*/ 2054613 w 2188815"/>
                <a:gd name="connsiteY2" fmla="*/ 232445 h 232445"/>
                <a:gd name="connsiteX3" fmla="*/ 0 w 2188815"/>
                <a:gd name="connsiteY3" fmla="*/ 232445 h 232445"/>
              </a:gdLst>
              <a:ahLst/>
              <a:cxnLst>
                <a:cxn ang="0">
                  <a:pos x="connsiteX0" y="connsiteY0"/>
                </a:cxn>
                <a:cxn ang="0">
                  <a:pos x="connsiteX1" y="connsiteY1"/>
                </a:cxn>
                <a:cxn ang="0">
                  <a:pos x="connsiteX2" y="connsiteY2"/>
                </a:cxn>
                <a:cxn ang="0">
                  <a:pos x="connsiteX3" y="connsiteY3"/>
                </a:cxn>
              </a:cxnLst>
              <a:rect l="l" t="t" r="r" b="b"/>
              <a:pathLst>
                <a:path w="2188815" h="232445">
                  <a:moveTo>
                    <a:pt x="0" y="0"/>
                  </a:moveTo>
                  <a:lnTo>
                    <a:pt x="2188815" y="0"/>
                  </a:lnTo>
                  <a:lnTo>
                    <a:pt x="2054613" y="232445"/>
                  </a:lnTo>
                  <a:lnTo>
                    <a:pt x="0" y="232445"/>
                  </a:lnTo>
                  <a:close/>
                </a:path>
              </a:pathLst>
            </a:cu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E3CB7906-E2FB-5A18-91C6-33A7D5BFDF27}"/>
                </a:ext>
              </a:extLst>
            </p:cNvPr>
            <p:cNvSpPr/>
            <p:nvPr/>
          </p:nvSpPr>
          <p:spPr>
            <a:xfrm>
              <a:off x="0" y="6625555"/>
              <a:ext cx="2188815" cy="232445"/>
            </a:xfrm>
            <a:custGeom>
              <a:avLst/>
              <a:gdLst>
                <a:gd name="connsiteX0" fmla="*/ 0 w 2188815"/>
                <a:gd name="connsiteY0" fmla="*/ 0 h 232445"/>
                <a:gd name="connsiteX1" fmla="*/ 2188815 w 2188815"/>
                <a:gd name="connsiteY1" fmla="*/ 0 h 232445"/>
                <a:gd name="connsiteX2" fmla="*/ 2054613 w 2188815"/>
                <a:gd name="connsiteY2" fmla="*/ 232445 h 232445"/>
                <a:gd name="connsiteX3" fmla="*/ 0 w 2188815"/>
                <a:gd name="connsiteY3" fmla="*/ 232445 h 232445"/>
              </a:gdLst>
              <a:ahLst/>
              <a:cxnLst>
                <a:cxn ang="0">
                  <a:pos x="connsiteX0" y="connsiteY0"/>
                </a:cxn>
                <a:cxn ang="0">
                  <a:pos x="connsiteX1" y="connsiteY1"/>
                </a:cxn>
                <a:cxn ang="0">
                  <a:pos x="connsiteX2" y="connsiteY2"/>
                </a:cxn>
                <a:cxn ang="0">
                  <a:pos x="connsiteX3" y="connsiteY3"/>
                </a:cxn>
              </a:cxnLst>
              <a:rect l="l" t="t" r="r" b="b"/>
              <a:pathLst>
                <a:path w="2188815" h="232445">
                  <a:moveTo>
                    <a:pt x="0" y="0"/>
                  </a:moveTo>
                  <a:lnTo>
                    <a:pt x="2188815" y="0"/>
                  </a:lnTo>
                  <a:lnTo>
                    <a:pt x="2054613" y="232445"/>
                  </a:lnTo>
                  <a:lnTo>
                    <a:pt x="0" y="232445"/>
                  </a:lnTo>
                  <a:close/>
                </a:path>
              </a:pathLst>
            </a:cu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9" name="Footer Placeholder 34">
            <a:extLst>
              <a:ext uri="{FF2B5EF4-FFF2-40B4-BE49-F238E27FC236}">
                <a16:creationId xmlns:a16="http://schemas.microsoft.com/office/drawing/2014/main" id="{C2486EA3-D95C-5502-B39A-B59A8DC4499D}"/>
              </a:ext>
            </a:extLst>
          </p:cNvPr>
          <p:cNvSpPr txBox="1">
            <a:spLocks noChangeArrowheads="1"/>
          </p:cNvSpPr>
          <p:nvPr userDrawn="1"/>
        </p:nvSpPr>
        <p:spPr bwMode="auto">
          <a:xfrm>
            <a:off x="135838" y="6631606"/>
            <a:ext cx="212993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800" dirty="0">
                <a:solidFill>
                  <a:schemeClr val="bg1"/>
                </a:solidFill>
                <a:latin typeface="Montserrat Light" pitchFamily="2" charset="77"/>
              </a:rPr>
              <a:t>Working with industry since 2006</a:t>
            </a:r>
          </a:p>
        </p:txBody>
      </p:sp>
      <p:sp>
        <p:nvSpPr>
          <p:cNvPr id="20" name="Footer Placeholder 34">
            <a:extLst>
              <a:ext uri="{FF2B5EF4-FFF2-40B4-BE49-F238E27FC236}">
                <a16:creationId xmlns:a16="http://schemas.microsoft.com/office/drawing/2014/main" id="{173EEC6C-DBC5-994C-B8B4-49A1B7FC31C4}"/>
              </a:ext>
            </a:extLst>
          </p:cNvPr>
          <p:cNvSpPr txBox="1">
            <a:spLocks noChangeArrowheads="1"/>
          </p:cNvSpPr>
          <p:nvPr userDrawn="1"/>
        </p:nvSpPr>
        <p:spPr bwMode="auto">
          <a:xfrm>
            <a:off x="8801060" y="73755"/>
            <a:ext cx="31266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800" dirty="0">
                <a:solidFill>
                  <a:schemeClr val="bg1"/>
                </a:solidFill>
                <a:latin typeface="Montserrat Light" pitchFamily="2" charset="77"/>
              </a:rPr>
              <a:t>Earth Moving Equipment Safety Round Table</a:t>
            </a:r>
          </a:p>
        </p:txBody>
      </p:sp>
    </p:spTree>
    <p:extLst>
      <p:ext uri="{BB962C8B-B14F-4D97-AF65-F5344CB8AC3E}">
        <p14:creationId xmlns:p14="http://schemas.microsoft.com/office/powerpoint/2010/main" val="3335160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 Natur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815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CA35F0-E61E-4E0C-906D-394C97BF6D72}"/>
              </a:ext>
            </a:extLst>
          </p:cNvPr>
          <p:cNvSpPr>
            <a:spLocks noGrp="1"/>
          </p:cNvSpPr>
          <p:nvPr>
            <p:ph type="dt" sz="half" idx="10"/>
          </p:nvPr>
        </p:nvSpPr>
        <p:spPr/>
        <p:txBody>
          <a:bodyPr/>
          <a:lstStyle/>
          <a:p>
            <a:fld id="{832091C5-C8D5-416C-AD3F-DB1C2184671D}" type="datetime1">
              <a:rPr lang="en-US" smtClean="0"/>
              <a:t>5/15/24</a:t>
            </a:fld>
            <a:endParaRPr lang="en-US" dirty="0"/>
          </a:p>
        </p:txBody>
      </p:sp>
      <p:sp>
        <p:nvSpPr>
          <p:cNvPr id="3" name="Footer Placeholder 2">
            <a:extLst>
              <a:ext uri="{FF2B5EF4-FFF2-40B4-BE49-F238E27FC236}">
                <a16:creationId xmlns:a16="http://schemas.microsoft.com/office/drawing/2014/main" id="{22404F7C-1E43-4FF9-98B5-E0F429540B2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65058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ustom_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533A631-1119-0B48-BDD4-1BE45E270057}"/>
              </a:ext>
            </a:extLst>
          </p:cNvPr>
          <p:cNvSpPr>
            <a:spLocks noGrp="1"/>
          </p:cNvSpPr>
          <p:nvPr>
            <p:ph type="pic" sz="quarter" idx="10"/>
          </p:nvPr>
        </p:nvSpPr>
        <p:spPr>
          <a:xfrm>
            <a:off x="1" y="0"/>
            <a:ext cx="5495365" cy="6858000"/>
          </a:xfrm>
          <a:custGeom>
            <a:avLst/>
            <a:gdLst>
              <a:gd name="connsiteX0" fmla="*/ 0 w 5495365"/>
              <a:gd name="connsiteY0" fmla="*/ 0 h 6858000"/>
              <a:gd name="connsiteX1" fmla="*/ 5495365 w 5495365"/>
              <a:gd name="connsiteY1" fmla="*/ 0 h 6858000"/>
              <a:gd name="connsiteX2" fmla="*/ 5495365 w 5495365"/>
              <a:gd name="connsiteY2" fmla="*/ 6858000 h 6858000"/>
              <a:gd name="connsiteX3" fmla="*/ 0 w 549536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95365" h="6858000">
                <a:moveTo>
                  <a:pt x="0" y="0"/>
                </a:moveTo>
                <a:lnTo>
                  <a:pt x="5495365" y="0"/>
                </a:lnTo>
                <a:lnTo>
                  <a:pt x="5495365" y="6858000"/>
                </a:lnTo>
                <a:lnTo>
                  <a:pt x="0" y="6858000"/>
                </a:lnTo>
                <a:close/>
              </a:path>
            </a:pathLst>
          </a:custGeom>
          <a:solidFill>
            <a:schemeClr val="bg2">
              <a:lumMod val="90000"/>
            </a:schemeClr>
          </a:solidFill>
        </p:spPr>
        <p:txBody>
          <a:bodyPr wrap="square">
            <a:noAutofit/>
          </a:bodyPr>
          <a:lstStyle>
            <a:lvl1pPr>
              <a:defRPr sz="110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16442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3CBF3-DB60-863B-4F60-810F6E6F726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2F94610-E2F7-F9E6-12D4-B7CC1258312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73236C7-AF5C-66A7-0AA4-1C6FCF9AD3E8}"/>
              </a:ext>
            </a:extLst>
          </p:cNvPr>
          <p:cNvSpPr>
            <a:spLocks noGrp="1"/>
          </p:cNvSpPr>
          <p:nvPr>
            <p:ph type="dt" sz="half" idx="10"/>
          </p:nvPr>
        </p:nvSpPr>
        <p:spPr/>
        <p:txBody>
          <a:bodyPr/>
          <a:lstStyle/>
          <a:p>
            <a:fld id="{1AA8EB17-B97A-4C43-9A94-59FD9F708CB6}" type="datetimeFigureOut">
              <a:rPr lang="en-US" smtClean="0"/>
              <a:t>5/15/24</a:t>
            </a:fld>
            <a:endParaRPr lang="en-US" dirty="0"/>
          </a:p>
        </p:txBody>
      </p:sp>
      <p:sp>
        <p:nvSpPr>
          <p:cNvPr id="5" name="Footer Placeholder 4">
            <a:extLst>
              <a:ext uri="{FF2B5EF4-FFF2-40B4-BE49-F238E27FC236}">
                <a16:creationId xmlns:a16="http://schemas.microsoft.com/office/drawing/2014/main" id="{2192E619-2A2B-15E3-CE3B-92FE75AD8A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EA0E47-AB57-90BE-67D0-610826690A65}"/>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36585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F41E4-36BB-9546-5B2F-D1D87A1E6D5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B7FC4E6-3249-A2AA-5A49-7EEA74966C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B6F2B7C-6163-6193-3C6F-CEF136329048}"/>
              </a:ext>
            </a:extLst>
          </p:cNvPr>
          <p:cNvSpPr>
            <a:spLocks noGrp="1"/>
          </p:cNvSpPr>
          <p:nvPr>
            <p:ph type="dt" sz="half" idx="10"/>
          </p:nvPr>
        </p:nvSpPr>
        <p:spPr/>
        <p:txBody>
          <a:bodyPr/>
          <a:lstStyle/>
          <a:p>
            <a:fld id="{1AA8EB17-B97A-4C43-9A94-59FD9F708CB6}" type="datetimeFigureOut">
              <a:rPr lang="en-US" smtClean="0"/>
              <a:t>5/15/24</a:t>
            </a:fld>
            <a:endParaRPr lang="en-US" dirty="0"/>
          </a:p>
        </p:txBody>
      </p:sp>
      <p:sp>
        <p:nvSpPr>
          <p:cNvPr id="5" name="Footer Placeholder 4">
            <a:extLst>
              <a:ext uri="{FF2B5EF4-FFF2-40B4-BE49-F238E27FC236}">
                <a16:creationId xmlns:a16="http://schemas.microsoft.com/office/drawing/2014/main" id="{99C64EFF-4380-77BD-730E-B6B282CD5A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4F0A91-C684-D8FE-DEDF-125CF60B7FB4}"/>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3859637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AF7B-CC9F-FBC4-DA75-2DF98008904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5BB8E06-6C6B-24B0-0C69-A2D4AE9C7F8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A8CB890-70F3-BBB9-4CA0-C4BC820E089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72C75BA-7459-48D1-EFC7-BDAFBF6E2BB2}"/>
              </a:ext>
            </a:extLst>
          </p:cNvPr>
          <p:cNvSpPr>
            <a:spLocks noGrp="1"/>
          </p:cNvSpPr>
          <p:nvPr>
            <p:ph type="dt" sz="half" idx="10"/>
          </p:nvPr>
        </p:nvSpPr>
        <p:spPr/>
        <p:txBody>
          <a:bodyPr/>
          <a:lstStyle/>
          <a:p>
            <a:fld id="{1AA8EB17-B97A-4C43-9A94-59FD9F708CB6}" type="datetimeFigureOut">
              <a:rPr lang="en-US" smtClean="0"/>
              <a:t>5/15/24</a:t>
            </a:fld>
            <a:endParaRPr lang="en-US" dirty="0"/>
          </a:p>
        </p:txBody>
      </p:sp>
      <p:sp>
        <p:nvSpPr>
          <p:cNvPr id="6" name="Footer Placeholder 5">
            <a:extLst>
              <a:ext uri="{FF2B5EF4-FFF2-40B4-BE49-F238E27FC236}">
                <a16:creationId xmlns:a16="http://schemas.microsoft.com/office/drawing/2014/main" id="{565CB657-AD15-0B9C-04C0-C3E07F66F3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1AE4EF-CB73-9D80-581E-59F83DECEC0D}"/>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1209503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F1CF-4BC2-11A3-2E5F-B3C24776B0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010D622-8910-8722-F242-4F98F60CB4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D5E3F4A-CD26-5591-4B6F-77E3F45916C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81055B-E062-C30B-7A6F-8E7AB1FC9E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CA125EC-DEAF-F429-2661-C23A915417F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97B81F1-DE6B-8C33-CA31-0AB3C9EDE935}"/>
              </a:ext>
            </a:extLst>
          </p:cNvPr>
          <p:cNvSpPr>
            <a:spLocks noGrp="1"/>
          </p:cNvSpPr>
          <p:nvPr>
            <p:ph type="dt" sz="half" idx="10"/>
          </p:nvPr>
        </p:nvSpPr>
        <p:spPr/>
        <p:txBody>
          <a:bodyPr/>
          <a:lstStyle/>
          <a:p>
            <a:fld id="{1AA8EB17-B97A-4C43-9A94-59FD9F708CB6}" type="datetimeFigureOut">
              <a:rPr lang="en-US" smtClean="0"/>
              <a:t>5/15/24</a:t>
            </a:fld>
            <a:endParaRPr lang="en-US" dirty="0"/>
          </a:p>
        </p:txBody>
      </p:sp>
      <p:sp>
        <p:nvSpPr>
          <p:cNvPr id="8" name="Footer Placeholder 7">
            <a:extLst>
              <a:ext uri="{FF2B5EF4-FFF2-40B4-BE49-F238E27FC236}">
                <a16:creationId xmlns:a16="http://schemas.microsoft.com/office/drawing/2014/main" id="{F26A71BE-C010-8300-8E9C-1C2835B1F50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32EAD03-B82D-0CC9-211F-C38FA276818C}"/>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1328064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D4DA3-09E6-F3ED-E60D-8DD0111A3F5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43DF8D0-9B88-30B6-3A0A-84E892F9A157}"/>
              </a:ext>
            </a:extLst>
          </p:cNvPr>
          <p:cNvSpPr>
            <a:spLocks noGrp="1"/>
          </p:cNvSpPr>
          <p:nvPr>
            <p:ph type="dt" sz="half" idx="10"/>
          </p:nvPr>
        </p:nvSpPr>
        <p:spPr/>
        <p:txBody>
          <a:bodyPr/>
          <a:lstStyle/>
          <a:p>
            <a:fld id="{1AA8EB17-B97A-4C43-9A94-59FD9F708CB6}" type="datetimeFigureOut">
              <a:rPr lang="en-US" smtClean="0"/>
              <a:t>5/15/24</a:t>
            </a:fld>
            <a:endParaRPr lang="en-US" dirty="0"/>
          </a:p>
        </p:txBody>
      </p:sp>
      <p:sp>
        <p:nvSpPr>
          <p:cNvPr id="4" name="Footer Placeholder 3">
            <a:extLst>
              <a:ext uri="{FF2B5EF4-FFF2-40B4-BE49-F238E27FC236}">
                <a16:creationId xmlns:a16="http://schemas.microsoft.com/office/drawing/2014/main" id="{E473BDF4-2649-B281-22BC-1D000A995D8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B0D64A-4926-0569-EA3B-82CD552AB661}"/>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2860914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D61806-E0F1-F0A9-AF16-88FEE1B812CB}"/>
              </a:ext>
            </a:extLst>
          </p:cNvPr>
          <p:cNvSpPr>
            <a:spLocks noGrp="1"/>
          </p:cNvSpPr>
          <p:nvPr>
            <p:ph type="dt" sz="half" idx="10"/>
          </p:nvPr>
        </p:nvSpPr>
        <p:spPr/>
        <p:txBody>
          <a:bodyPr/>
          <a:lstStyle/>
          <a:p>
            <a:fld id="{1AA8EB17-B97A-4C43-9A94-59FD9F708CB6}" type="datetimeFigureOut">
              <a:rPr lang="en-US" smtClean="0"/>
              <a:t>5/15/24</a:t>
            </a:fld>
            <a:endParaRPr lang="en-US" dirty="0"/>
          </a:p>
        </p:txBody>
      </p:sp>
      <p:sp>
        <p:nvSpPr>
          <p:cNvPr id="3" name="Footer Placeholder 2">
            <a:extLst>
              <a:ext uri="{FF2B5EF4-FFF2-40B4-BE49-F238E27FC236}">
                <a16:creationId xmlns:a16="http://schemas.microsoft.com/office/drawing/2014/main" id="{615F97E0-2524-D72A-1AA8-14721C04285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B9CC5D7-BD58-7A0F-7955-7A7D366733A3}"/>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929793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10839-D88D-D098-0330-59A87DA3F2B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A32BFC8-14CA-20D1-B356-15222E176E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79113C4-5276-0E27-81D9-C860652F8B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80BA7DE-FBD7-6DC5-72AE-8761677F2AE6}"/>
              </a:ext>
            </a:extLst>
          </p:cNvPr>
          <p:cNvSpPr>
            <a:spLocks noGrp="1"/>
          </p:cNvSpPr>
          <p:nvPr>
            <p:ph type="dt" sz="half" idx="10"/>
          </p:nvPr>
        </p:nvSpPr>
        <p:spPr/>
        <p:txBody>
          <a:bodyPr/>
          <a:lstStyle/>
          <a:p>
            <a:fld id="{1AA8EB17-B97A-4C43-9A94-59FD9F708CB6}" type="datetimeFigureOut">
              <a:rPr lang="en-US" smtClean="0"/>
              <a:t>5/15/24</a:t>
            </a:fld>
            <a:endParaRPr lang="en-US" dirty="0"/>
          </a:p>
        </p:txBody>
      </p:sp>
      <p:sp>
        <p:nvSpPr>
          <p:cNvPr id="6" name="Footer Placeholder 5">
            <a:extLst>
              <a:ext uri="{FF2B5EF4-FFF2-40B4-BE49-F238E27FC236}">
                <a16:creationId xmlns:a16="http://schemas.microsoft.com/office/drawing/2014/main" id="{67E8EEF4-5C98-2478-8343-346CCCA38F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E2BA7FA-83BD-C7AA-0915-97FABF027C6D}"/>
              </a:ext>
            </a:extLst>
          </p:cNvPr>
          <p:cNvSpPr>
            <a:spLocks noGrp="1"/>
          </p:cNvSpPr>
          <p:nvPr>
            <p:ph type="sldNum" sz="quarter" idx="12"/>
          </p:nvPr>
        </p:nvSpPr>
        <p:spPr/>
        <p:txBody>
          <a:bodyPr/>
          <a:lstStyle/>
          <a:p>
            <a:fld id="{55BEDFD0-9095-DC45-A0A4-49B45A368953}" type="slidenum">
              <a:rPr lang="en-US" smtClean="0"/>
              <a:t>‹#›</a:t>
            </a:fld>
            <a:endParaRPr lang="en-US" dirty="0"/>
          </a:p>
        </p:txBody>
      </p:sp>
    </p:spTree>
    <p:extLst>
      <p:ext uri="{BB962C8B-B14F-4D97-AF65-F5344CB8AC3E}">
        <p14:creationId xmlns:p14="http://schemas.microsoft.com/office/powerpoint/2010/main" val="99882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pn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DA062-7652-1795-3F15-25593159BD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3E28B71-9856-0A0C-1DC4-24E6F5A8C0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EBE132-6687-E768-54C8-AF90FB4824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8EB17-B97A-4C43-9A94-59FD9F708CB6}" type="datetimeFigureOut">
              <a:rPr lang="en-US" smtClean="0"/>
              <a:t>5/15/24</a:t>
            </a:fld>
            <a:endParaRPr lang="en-US" dirty="0"/>
          </a:p>
        </p:txBody>
      </p:sp>
      <p:sp>
        <p:nvSpPr>
          <p:cNvPr id="5" name="Footer Placeholder 4">
            <a:extLst>
              <a:ext uri="{FF2B5EF4-FFF2-40B4-BE49-F238E27FC236}">
                <a16:creationId xmlns:a16="http://schemas.microsoft.com/office/drawing/2014/main" id="{77603CC3-01C8-0E51-8301-A310DF3D3D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5D3658A-26A9-3935-3DCE-4245670BB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EDFD0-9095-DC45-A0A4-49B45A368953}" type="slidenum">
              <a:rPr lang="en-US" smtClean="0"/>
              <a:t>‹#›</a:t>
            </a:fld>
            <a:endParaRPr lang="en-US" dirty="0"/>
          </a:p>
        </p:txBody>
      </p:sp>
    </p:spTree>
    <p:extLst>
      <p:ext uri="{BB962C8B-B14F-4D97-AF65-F5344CB8AC3E}">
        <p14:creationId xmlns:p14="http://schemas.microsoft.com/office/powerpoint/2010/main" val="3941258031"/>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7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1C1E8FA4-66D7-6728-4A1C-58C1D7D3B9D4}"/>
              </a:ext>
            </a:extLst>
          </p:cNvPr>
          <p:cNvGrpSpPr/>
          <p:nvPr userDrawn="1"/>
        </p:nvGrpSpPr>
        <p:grpSpPr>
          <a:xfrm>
            <a:off x="0" y="0"/>
            <a:ext cx="12191997" cy="1125538"/>
            <a:chOff x="0" y="0"/>
            <a:chExt cx="12191997" cy="1125538"/>
          </a:xfrm>
        </p:grpSpPr>
        <p:sp>
          <p:nvSpPr>
            <p:cNvPr id="40" name="Rectangle 39">
              <a:extLst>
                <a:ext uri="{FF2B5EF4-FFF2-40B4-BE49-F238E27FC236}">
                  <a16:creationId xmlns:a16="http://schemas.microsoft.com/office/drawing/2014/main" id="{36750CB2-D073-C61A-62F0-1B72D65D7293}"/>
                </a:ext>
              </a:extLst>
            </p:cNvPr>
            <p:cNvSpPr/>
            <p:nvPr userDrawn="1"/>
          </p:nvSpPr>
          <p:spPr>
            <a:xfrm>
              <a:off x="0" y="0"/>
              <a:ext cx="12191997" cy="1125538"/>
            </a:xfrm>
            <a:prstGeom prst="rect">
              <a:avLst/>
            </a:prstGeom>
            <a:solidFill>
              <a:srgbClr val="B4E1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0" name="Group 49">
              <a:extLst>
                <a:ext uri="{FF2B5EF4-FFF2-40B4-BE49-F238E27FC236}">
                  <a16:creationId xmlns:a16="http://schemas.microsoft.com/office/drawing/2014/main" id="{29310BAB-B2E2-9E8A-A30E-D0CC8D1A3D5C}"/>
                </a:ext>
              </a:extLst>
            </p:cNvPr>
            <p:cNvGrpSpPr/>
            <p:nvPr userDrawn="1"/>
          </p:nvGrpSpPr>
          <p:grpSpPr>
            <a:xfrm>
              <a:off x="11050771" y="0"/>
              <a:ext cx="1141226" cy="1125538"/>
              <a:chOff x="11050771" y="0"/>
              <a:chExt cx="1141226" cy="1125538"/>
            </a:xfrm>
          </p:grpSpPr>
          <p:sp>
            <p:nvSpPr>
              <p:cNvPr id="41" name="Rectangle 40">
                <a:extLst>
                  <a:ext uri="{FF2B5EF4-FFF2-40B4-BE49-F238E27FC236}">
                    <a16:creationId xmlns:a16="http://schemas.microsoft.com/office/drawing/2014/main" id="{146DF925-7789-DF7F-1AF9-189856BB0A85}"/>
                  </a:ext>
                </a:extLst>
              </p:cNvPr>
              <p:cNvSpPr/>
              <p:nvPr userDrawn="1"/>
            </p:nvSpPr>
            <p:spPr>
              <a:xfrm>
                <a:off x="11050771" y="0"/>
                <a:ext cx="1141226" cy="1125538"/>
              </a:xfrm>
              <a:prstGeom prst="rect">
                <a:avLst/>
              </a:prstGeom>
              <a:solidFill>
                <a:srgbClr val="00C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7" name="Picture 46" descr="Shape&#10;&#10;Description automatically generated">
                <a:extLst>
                  <a:ext uri="{FF2B5EF4-FFF2-40B4-BE49-F238E27FC236}">
                    <a16:creationId xmlns:a16="http://schemas.microsoft.com/office/drawing/2014/main" id="{DF4B2950-02F7-94F1-3186-4F5AF737B503}"/>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1279384" y="220769"/>
                <a:ext cx="684000" cy="684000"/>
              </a:xfrm>
              <a:prstGeom prst="rect">
                <a:avLst/>
              </a:prstGeom>
            </p:spPr>
          </p:pic>
        </p:grpSp>
      </p:grpSp>
      <p:sp>
        <p:nvSpPr>
          <p:cNvPr id="24" name="Title Placeholder 1">
            <a:extLst>
              <a:ext uri="{FF2B5EF4-FFF2-40B4-BE49-F238E27FC236}">
                <a16:creationId xmlns:a16="http://schemas.microsoft.com/office/drawing/2014/main" id="{72CFEABE-8CC0-01D3-7CDA-402168BF6A03}"/>
              </a:ext>
            </a:extLst>
          </p:cNvPr>
          <p:cNvSpPr>
            <a:spLocks noGrp="1"/>
          </p:cNvSpPr>
          <p:nvPr userDrawn="1">
            <p:ph type="title"/>
          </p:nvPr>
        </p:nvSpPr>
        <p:spPr>
          <a:xfrm>
            <a:off x="300038" y="296863"/>
            <a:ext cx="9200035" cy="539750"/>
          </a:xfrm>
          <a:prstGeom prst="rect">
            <a:avLst/>
          </a:prstGeom>
        </p:spPr>
        <p:txBody>
          <a:bodyPr vert="horz" lIns="0" tIns="0" rIns="0" bIns="0" rtlCol="0" anchor="t" anchorCtr="0">
            <a:noAutofit/>
          </a:bodyPr>
          <a:lstStyle/>
          <a:p>
            <a:r>
              <a:rPr lang="en-US"/>
              <a:t>Page Title Dummy Text Placement</a:t>
            </a:r>
            <a:br>
              <a:rPr lang="en-US"/>
            </a:br>
            <a:r>
              <a:rPr lang="en-US"/>
              <a:t>Two Lines Only</a:t>
            </a:r>
            <a:endParaRPr lang="en-GB"/>
          </a:p>
        </p:txBody>
      </p:sp>
      <p:sp>
        <p:nvSpPr>
          <p:cNvPr id="25" name="Text Placeholder 2">
            <a:extLst>
              <a:ext uri="{FF2B5EF4-FFF2-40B4-BE49-F238E27FC236}">
                <a16:creationId xmlns:a16="http://schemas.microsoft.com/office/drawing/2014/main" id="{C34D11F9-F464-9591-E0C7-89E69B936BC8}"/>
              </a:ext>
            </a:extLst>
          </p:cNvPr>
          <p:cNvSpPr>
            <a:spLocks noGrp="1"/>
          </p:cNvSpPr>
          <p:nvPr userDrawn="1">
            <p:ph type="body" idx="1"/>
          </p:nvPr>
        </p:nvSpPr>
        <p:spPr>
          <a:xfrm>
            <a:off x="300038" y="1989138"/>
            <a:ext cx="11591925" cy="431958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p:txBody>
      </p:sp>
      <p:sp>
        <p:nvSpPr>
          <p:cNvPr id="26" name="Footer Placeholder 4">
            <a:extLst>
              <a:ext uri="{FF2B5EF4-FFF2-40B4-BE49-F238E27FC236}">
                <a16:creationId xmlns:a16="http://schemas.microsoft.com/office/drawing/2014/main" id="{A2BC2191-5F9E-419B-CF18-FC59FD0763E8}"/>
              </a:ext>
            </a:extLst>
          </p:cNvPr>
          <p:cNvSpPr>
            <a:spLocks noGrp="1"/>
          </p:cNvSpPr>
          <p:nvPr userDrawn="1">
            <p:ph type="ftr" sz="quarter" idx="3"/>
          </p:nvPr>
        </p:nvSpPr>
        <p:spPr>
          <a:xfrm>
            <a:off x="300038" y="6390759"/>
            <a:ext cx="1365729" cy="216000"/>
          </a:xfrm>
          <a:prstGeom prst="rect">
            <a:avLst/>
          </a:prstGeom>
        </p:spPr>
        <p:txBody>
          <a:bodyPr vert="horz" lIns="0" tIns="0" rIns="0" bIns="0" rtlCol="0" anchor="ctr"/>
          <a:lstStyle>
            <a:lvl1pPr algn="l">
              <a:defRPr sz="1000" b="1">
                <a:solidFill>
                  <a:srgbClr val="003C3C"/>
                </a:solidFill>
                <a:latin typeface="Roboto" pitchFamily="2" charset="0"/>
                <a:ea typeface="Roboto" pitchFamily="2" charset="0"/>
              </a:defRPr>
            </a:lvl1pPr>
          </a:lstStyle>
          <a:p>
            <a:r>
              <a:rPr lang="en-GB" dirty="0"/>
              <a:t>ICMM</a:t>
            </a:r>
          </a:p>
        </p:txBody>
      </p:sp>
      <p:sp>
        <p:nvSpPr>
          <p:cNvPr id="27" name="Slide Number Placeholder 5">
            <a:extLst>
              <a:ext uri="{FF2B5EF4-FFF2-40B4-BE49-F238E27FC236}">
                <a16:creationId xmlns:a16="http://schemas.microsoft.com/office/drawing/2014/main" id="{253527AC-DBF0-E1F7-57D5-B979787DC40A}"/>
              </a:ext>
            </a:extLst>
          </p:cNvPr>
          <p:cNvSpPr>
            <a:spLocks noGrp="1"/>
          </p:cNvSpPr>
          <p:nvPr userDrawn="1">
            <p:ph type="sldNum" sz="quarter" idx="4"/>
          </p:nvPr>
        </p:nvSpPr>
        <p:spPr>
          <a:xfrm>
            <a:off x="11150486" y="6390759"/>
            <a:ext cx="742991" cy="216000"/>
          </a:xfrm>
          <a:prstGeom prst="rect">
            <a:avLst/>
          </a:prstGeom>
        </p:spPr>
        <p:txBody>
          <a:bodyPr vert="horz" wrap="none" lIns="0" tIns="0" rIns="0" bIns="0" rtlCol="0" anchor="ctr"/>
          <a:lstStyle>
            <a:lvl1pPr algn="r">
              <a:defRPr sz="1000" b="1">
                <a:solidFill>
                  <a:srgbClr val="003C3C"/>
                </a:solidFill>
                <a:latin typeface="Roboto" pitchFamily="2" charset="0"/>
                <a:ea typeface="Roboto" pitchFamily="2" charset="0"/>
              </a:defRPr>
            </a:lvl1pPr>
          </a:lstStyle>
          <a:p>
            <a:fld id="{FB16AA9A-AFE6-4901-A70C-4F1A87BEB784}" type="slidenum">
              <a:rPr lang="en-GB" smtClean="0"/>
              <a:pPr/>
              <a:t>‹#›</a:t>
            </a:fld>
            <a:endParaRPr lang="en-GB" dirty="0"/>
          </a:p>
        </p:txBody>
      </p:sp>
      <p:sp>
        <p:nvSpPr>
          <p:cNvPr id="28" name="Date Placeholder 10">
            <a:extLst>
              <a:ext uri="{FF2B5EF4-FFF2-40B4-BE49-F238E27FC236}">
                <a16:creationId xmlns:a16="http://schemas.microsoft.com/office/drawing/2014/main" id="{3947DF99-0672-FD93-9C87-034AA65A7B3E}"/>
              </a:ext>
            </a:extLst>
          </p:cNvPr>
          <p:cNvSpPr>
            <a:spLocks noGrp="1"/>
          </p:cNvSpPr>
          <p:nvPr userDrawn="1">
            <p:ph type="dt" sz="half" idx="2"/>
          </p:nvPr>
        </p:nvSpPr>
        <p:spPr>
          <a:xfrm>
            <a:off x="3243213" y="6390759"/>
            <a:ext cx="1209995" cy="216000"/>
          </a:xfrm>
          <a:prstGeom prst="rect">
            <a:avLst/>
          </a:prstGeom>
        </p:spPr>
        <p:txBody>
          <a:bodyPr vert="horz" wrap="square" lIns="0" tIns="0" rIns="0" bIns="0" rtlCol="0" anchor="ctr" anchorCtr="0"/>
          <a:lstStyle>
            <a:lvl1pPr algn="l">
              <a:defRPr sz="1000" b="1">
                <a:solidFill>
                  <a:srgbClr val="003C3C"/>
                </a:solidFill>
                <a:latin typeface="Roboto" pitchFamily="2" charset="0"/>
                <a:ea typeface="Roboto" pitchFamily="2" charset="0"/>
              </a:defRPr>
            </a:lvl1pPr>
          </a:lstStyle>
          <a:p>
            <a:r>
              <a:rPr lang="en-US" dirty="0"/>
              <a:t>Document title</a:t>
            </a:r>
            <a:endParaRPr lang="en-GB" dirty="0"/>
          </a:p>
        </p:txBody>
      </p:sp>
    </p:spTree>
    <p:extLst>
      <p:ext uri="{BB962C8B-B14F-4D97-AF65-F5344CB8AC3E}">
        <p14:creationId xmlns:p14="http://schemas.microsoft.com/office/powerpoint/2010/main" val="118460245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hf hdr="0"/>
  <p:txStyles>
    <p:titleStyle>
      <a:lvl1pPr algn="l" defTabSz="914400" rtl="0" eaLnBrk="1" latinLnBrk="0" hangingPunct="1">
        <a:lnSpc>
          <a:spcPct val="80000"/>
        </a:lnSpc>
        <a:spcBef>
          <a:spcPct val="0"/>
        </a:spcBef>
        <a:buNone/>
        <a:defRPr sz="2400" b="0" kern="1200" spc="-20" baseline="0">
          <a:solidFill>
            <a:srgbClr val="003C3C"/>
          </a:solidFill>
          <a:latin typeface="Roboto" pitchFamily="2" charset="0"/>
          <a:ea typeface="Roboto" pitchFamily="2" charset="0"/>
          <a:cs typeface="+mj-cs"/>
        </a:defRPr>
      </a:lvl1pPr>
    </p:titleStyle>
    <p:bodyStyle>
      <a:lvl1pPr marL="0" indent="0" algn="l" defTabSz="914400" rtl="0" eaLnBrk="1" latinLnBrk="0" hangingPunct="1">
        <a:lnSpc>
          <a:spcPct val="100000"/>
        </a:lnSpc>
        <a:spcBef>
          <a:spcPts val="0"/>
        </a:spcBef>
        <a:spcAft>
          <a:spcPts val="1200"/>
        </a:spcAft>
        <a:buClrTx/>
        <a:buFont typeface="Arial" panose="020B0604020202020204" pitchFamily="34" charset="0"/>
        <a:buNone/>
        <a:defRPr sz="1400" b="0" kern="1200">
          <a:solidFill>
            <a:schemeClr val="tx1"/>
          </a:solidFill>
          <a:latin typeface="Roboto" pitchFamily="2" charset="0"/>
          <a:ea typeface="Roboto" pitchFamily="2" charset="0"/>
          <a:cs typeface="+mn-cs"/>
        </a:defRPr>
      </a:lvl1pPr>
      <a:lvl2pPr marL="0" indent="0" algn="l" defTabSz="914400" rtl="0" eaLnBrk="1" latinLnBrk="0" hangingPunct="1">
        <a:lnSpc>
          <a:spcPct val="100000"/>
        </a:lnSpc>
        <a:spcBef>
          <a:spcPts val="0"/>
        </a:spcBef>
        <a:spcAft>
          <a:spcPts val="1200"/>
        </a:spcAft>
        <a:buClrTx/>
        <a:buFont typeface="Arial" panose="020B0604020202020204" pitchFamily="34" charset="0"/>
        <a:buNone/>
        <a:defRPr sz="1200" kern="1200">
          <a:solidFill>
            <a:schemeClr val="tx1"/>
          </a:solidFill>
          <a:latin typeface="Roboto" pitchFamily="2" charset="0"/>
          <a:ea typeface="Roboto" pitchFamily="2" charset="0"/>
          <a:cs typeface="+mn-cs"/>
        </a:defRPr>
      </a:lvl2pPr>
      <a:lvl3pPr marL="0" indent="0" algn="l" defTabSz="914400" rtl="0" eaLnBrk="1" latinLnBrk="0" hangingPunct="1">
        <a:lnSpc>
          <a:spcPct val="100000"/>
        </a:lnSpc>
        <a:spcBef>
          <a:spcPts val="0"/>
        </a:spcBef>
        <a:spcAft>
          <a:spcPts val="1200"/>
        </a:spcAft>
        <a:buClrTx/>
        <a:buFont typeface="Arial" panose="020B0604020202020204" pitchFamily="34" charset="0"/>
        <a:buNone/>
        <a:defRPr sz="1000" kern="1200">
          <a:solidFill>
            <a:schemeClr val="tx1"/>
          </a:solidFill>
          <a:latin typeface="Roboto" pitchFamily="2" charset="0"/>
          <a:ea typeface="Roboto" pitchFamily="2" charset="0"/>
          <a:cs typeface="+mn-cs"/>
        </a:defRPr>
      </a:lvl3pPr>
      <a:lvl4pPr marL="0" indent="0" algn="l" defTabSz="914400" rtl="0" eaLnBrk="1" latinLnBrk="0" hangingPunct="1">
        <a:lnSpc>
          <a:spcPct val="100000"/>
        </a:lnSpc>
        <a:spcBef>
          <a:spcPts val="0"/>
        </a:spcBef>
        <a:spcAft>
          <a:spcPts val="1200"/>
        </a:spcAft>
        <a:buClrTx/>
        <a:buFont typeface="Arial" panose="020B0604020202020204" pitchFamily="34" charset="0"/>
        <a:buNone/>
        <a:defRPr sz="1000" kern="1200">
          <a:solidFill>
            <a:schemeClr val="tx1"/>
          </a:solidFill>
          <a:latin typeface="Roboto" pitchFamily="2" charset="0"/>
          <a:ea typeface="Roboto"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8" pos="3885">
          <p15:clr>
            <a:srgbClr val="F26B43"/>
          </p15:clr>
        </p15:guide>
        <p15:guide id="29" pos="189">
          <p15:clr>
            <a:srgbClr val="F26B43"/>
          </p15:clr>
        </p15:guide>
        <p15:guide id="53" pos="7491">
          <p15:clr>
            <a:srgbClr val="F26B43"/>
          </p15:clr>
        </p15:guide>
        <p15:guide id="58" orient="horz" pos="3974">
          <p15:clr>
            <a:srgbClr val="F26B43"/>
          </p15:clr>
        </p15:guide>
        <p15:guide id="60" orient="horz" pos="4065">
          <p15:clr>
            <a:srgbClr val="F26B43"/>
          </p15:clr>
        </p15:guide>
        <p15:guide id="61" orient="horz" pos="4133">
          <p15:clr>
            <a:srgbClr val="F26B43"/>
          </p15:clr>
        </p15:guide>
        <p15:guide id="65" orient="horz" pos="1253">
          <p15:clr>
            <a:srgbClr val="F26B43"/>
          </p15:clr>
        </p15:guide>
        <p15:guide id="66" orient="horz" pos="709">
          <p15:clr>
            <a:srgbClr val="F26B43"/>
          </p15:clr>
        </p15:guide>
        <p15:guide id="67" orient="horz" pos="527">
          <p15:clr>
            <a:srgbClr val="F26B43"/>
          </p15:clr>
        </p15:guide>
        <p15:guide id="68" orient="horz" pos="187">
          <p15:clr>
            <a:srgbClr val="F26B43"/>
          </p15:clr>
        </p15:guide>
        <p15:guide id="69" pos="3795">
          <p15:clr>
            <a:srgbClr val="F26B43"/>
          </p15:clr>
        </p15:guide>
        <p15:guide id="70" orient="horz" pos="1139">
          <p15:clr>
            <a:srgbClr val="F26B43"/>
          </p15:clr>
        </p15:guide>
        <p15:guide id="71" orient="horz" pos="84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jpg"/><Relationship Id="rId1" Type="http://schemas.openxmlformats.org/officeDocument/2006/relationships/slideLayout" Target="../slideLayouts/slideLayout8.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13" Type="http://schemas.microsoft.com/office/2007/relationships/hdphoto" Target="../media/hdphoto8.wdp"/><Relationship Id="rId18" Type="http://schemas.openxmlformats.org/officeDocument/2006/relationships/image" Target="../media/image23.png"/><Relationship Id="rId3" Type="http://schemas.openxmlformats.org/officeDocument/2006/relationships/image" Target="../media/image19.png"/><Relationship Id="rId7" Type="http://schemas.microsoft.com/office/2007/relationships/hdphoto" Target="../media/hdphoto3.wdp"/><Relationship Id="rId12" Type="http://schemas.microsoft.com/office/2007/relationships/hdphoto" Target="../media/hdphoto7.wdp"/><Relationship Id="rId17" Type="http://schemas.microsoft.com/office/2007/relationships/hdphoto" Target="../media/hdphoto10.wdp"/><Relationship Id="rId2" Type="http://schemas.openxmlformats.org/officeDocument/2006/relationships/image" Target="../media/image18.png"/><Relationship Id="rId16" Type="http://schemas.openxmlformats.org/officeDocument/2006/relationships/image" Target="../media/image22.png"/><Relationship Id="rId20" Type="http://schemas.openxmlformats.org/officeDocument/2006/relationships/image" Target="../media/image25.png"/><Relationship Id="rId1" Type="http://schemas.openxmlformats.org/officeDocument/2006/relationships/slideLayout" Target="../slideLayouts/slideLayout1.xml"/><Relationship Id="rId6" Type="http://schemas.microsoft.com/office/2007/relationships/hdphoto" Target="../media/hdphoto2.wdp"/><Relationship Id="rId11" Type="http://schemas.microsoft.com/office/2007/relationships/hdphoto" Target="../media/hdphoto6.wdp"/><Relationship Id="rId5" Type="http://schemas.openxmlformats.org/officeDocument/2006/relationships/image" Target="https://mining.komatsu/images/default-source/product-images/underground/hard-rock-equipment/lhd_top_view_branded.jpg?sfvrsn=89facb6b_26" TargetMode="External"/><Relationship Id="rId15" Type="http://schemas.microsoft.com/office/2007/relationships/hdphoto" Target="../media/hdphoto9.wdp"/><Relationship Id="rId10" Type="http://schemas.openxmlformats.org/officeDocument/2006/relationships/image" Target="../media/image20.png"/><Relationship Id="rId19" Type="http://schemas.openxmlformats.org/officeDocument/2006/relationships/image" Target="../media/image24.png"/><Relationship Id="rId4" Type="http://schemas.microsoft.com/office/2007/relationships/hdphoto" Target="../media/hdphoto1.wdp"/><Relationship Id="rId9" Type="http://schemas.microsoft.com/office/2007/relationships/hdphoto" Target="../media/hdphoto5.wdp"/><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microsoft.com/office/2007/relationships/hdphoto" Target="../media/hdphoto12.wdp"/><Relationship Id="rId13" Type="http://schemas.openxmlformats.org/officeDocument/2006/relationships/image" Target="../media/image23.png"/><Relationship Id="rId3" Type="http://schemas.openxmlformats.org/officeDocument/2006/relationships/image" Target="../media/image19.png"/><Relationship Id="rId7" Type="http://schemas.microsoft.com/office/2007/relationships/hdphoto" Target="../media/hdphoto11.wdp"/><Relationship Id="rId12" Type="http://schemas.microsoft.com/office/2007/relationships/hdphoto" Target="../media/hdphoto10.wdp"/><Relationship Id="rId17" Type="http://schemas.openxmlformats.org/officeDocument/2006/relationships/image" Target="../media/image28.png"/><Relationship Id="rId2" Type="http://schemas.openxmlformats.org/officeDocument/2006/relationships/image" Target="../media/image18.png"/><Relationship Id="rId16" Type="http://schemas.openxmlformats.org/officeDocument/2006/relationships/image" Target="../media/image27.png"/><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22.png"/><Relationship Id="rId5" Type="http://schemas.openxmlformats.org/officeDocument/2006/relationships/image" Target="https://mining.komatsu/images/default-source/product-images/underground/hard-rock-equipment/lhd_top_view_branded.jpg?sfvrsn=89facb6b_26" TargetMode="External"/><Relationship Id="rId15" Type="http://schemas.openxmlformats.org/officeDocument/2006/relationships/image" Target="../media/image26.png"/><Relationship Id="rId10" Type="http://schemas.microsoft.com/office/2007/relationships/hdphoto" Target="../media/hdphoto9.wdp"/><Relationship Id="rId4" Type="http://schemas.microsoft.com/office/2007/relationships/hdphoto" Target="../media/hdphoto8.wdp"/><Relationship Id="rId9" Type="http://schemas.openxmlformats.org/officeDocument/2006/relationships/image" Target="../media/image21.pn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19.png"/><Relationship Id="rId7" Type="http://schemas.microsoft.com/office/2007/relationships/hdphoto" Target="../media/hdphoto14.wdp"/><Relationship Id="rId2" Type="http://schemas.openxmlformats.org/officeDocument/2006/relationships/image" Target="../media/image18.png"/><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29.png"/><Relationship Id="rId5" Type="http://schemas.openxmlformats.org/officeDocument/2006/relationships/image" Target="https://mining.komatsu/images/default-source/product-images/underground/hard-rock-equipment/lhd_top_view_branded.jpg?sfvrsn=89facb6b_26" TargetMode="External"/><Relationship Id="rId10" Type="http://schemas.microsoft.com/office/2007/relationships/hdphoto" Target="../media/hdphoto3.wdp"/><Relationship Id="rId4" Type="http://schemas.microsoft.com/office/2007/relationships/hdphoto" Target="../media/hdphoto13.wdp"/><Relationship Id="rId9" Type="http://schemas.microsoft.com/office/2007/relationships/hdphoto" Target="../media/hdphoto16.wdp"/></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9.png"/><Relationship Id="rId7" Type="http://schemas.microsoft.com/office/2007/relationships/hdphoto" Target="../media/hdphoto18.wdp"/><Relationship Id="rId2" Type="http://schemas.openxmlformats.org/officeDocument/2006/relationships/image" Target="../media/image18.png"/><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33.png"/><Relationship Id="rId5" Type="http://schemas.openxmlformats.org/officeDocument/2006/relationships/image" Target="https://mining.komatsu/images/default-source/product-images/underground/hard-rock-equipment/lhd_top_view_branded.jpg?sfvrsn=89facb6b_26" TargetMode="External"/><Relationship Id="rId10" Type="http://schemas.openxmlformats.org/officeDocument/2006/relationships/image" Target="../media/image32.png"/><Relationship Id="rId4" Type="http://schemas.microsoft.com/office/2007/relationships/hdphoto" Target="../media/hdphoto17.wdp"/><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C415141-E638-CE43-E9B6-59075A326E58}"/>
              </a:ext>
            </a:extLst>
          </p:cNvPr>
          <p:cNvSpPr/>
          <p:nvPr/>
        </p:nvSpPr>
        <p:spPr>
          <a:xfrm>
            <a:off x="9566755" y="3890085"/>
            <a:ext cx="2380800" cy="342946"/>
          </a:xfrm>
          <a:prstGeom prst="rect">
            <a:avLst/>
          </a:prstGeom>
          <a:solidFill>
            <a:schemeClr val="tx1">
              <a:lumMod val="75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003AC2E-0C13-F442-EB69-26CD5E3F9090}"/>
              </a:ext>
            </a:extLst>
          </p:cNvPr>
          <p:cNvSpPr/>
          <p:nvPr/>
        </p:nvSpPr>
        <p:spPr>
          <a:xfrm>
            <a:off x="525104" y="3893502"/>
            <a:ext cx="8826721" cy="342946"/>
          </a:xfrm>
          <a:prstGeom prst="rect">
            <a:avLst/>
          </a:prstGeom>
          <a:solidFill>
            <a:schemeClr val="tx1">
              <a:lumMod val="75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C646E60-92E7-272E-8DC8-45C327C6975B}"/>
              </a:ext>
            </a:extLst>
          </p:cNvPr>
          <p:cNvSpPr/>
          <p:nvPr/>
        </p:nvSpPr>
        <p:spPr>
          <a:xfrm>
            <a:off x="525104" y="3888419"/>
            <a:ext cx="8826721" cy="290890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3D638ACE-163E-40EB-A458-E794C67EA2A6}"/>
              </a:ext>
            </a:extLst>
          </p:cNvPr>
          <p:cNvSpPr txBox="1">
            <a:spLocks/>
          </p:cNvSpPr>
          <p:nvPr/>
        </p:nvSpPr>
        <p:spPr>
          <a:xfrm>
            <a:off x="525104" y="1529436"/>
            <a:ext cx="11542528" cy="2124192"/>
          </a:xfrm>
          <a:prstGeom prst="rect">
            <a:avLst/>
          </a:prstGeom>
        </p:spPr>
        <p:txBody>
          <a:bodyPr vert="horz" lIns="91440" tIns="45720" rIns="91440" bIns="0" rtlCol="0" anchor="b">
            <a:normAutofit lnSpcReduction="10000"/>
          </a:bodyPr>
          <a:lstStyle>
            <a:lvl1pPr algn="l" defTabSz="914400" rtl="0" eaLnBrk="1" latinLnBrk="0" hangingPunct="1">
              <a:lnSpc>
                <a:spcPct val="90000"/>
              </a:lnSpc>
              <a:spcBef>
                <a:spcPct val="0"/>
              </a:spcBef>
              <a:buNone/>
              <a:defRPr lang="en-IN" sz="4000" b="1" kern="1200">
                <a:solidFill>
                  <a:schemeClr val="accent1"/>
                </a:solidFill>
                <a:latin typeface="+mj-lt"/>
                <a:ea typeface="+mj-ea"/>
                <a:cs typeface="Calibri Light" panose="020F0302020204030204" pitchFamily="34" charset="0"/>
              </a:defRPr>
            </a:lvl1pPr>
          </a:lstStyle>
          <a:p>
            <a:pPr algn="l" rtl="0" fontAlgn="base">
              <a:lnSpc>
                <a:spcPct val="170000"/>
              </a:lnSpc>
            </a:pPr>
            <a:r>
              <a:rPr lang="en-US" sz="2800" b="0" i="0" u="none" strike="noStrike" dirty="0">
                <a:solidFill>
                  <a:srgbClr val="000000"/>
                </a:solidFill>
                <a:effectLst/>
                <a:latin typeface="+mn-lt"/>
              </a:rPr>
              <a:t>Vehicle interaction </a:t>
            </a:r>
            <a:r>
              <a:rPr lang="en-US" sz="2800" b="0" dirty="0">
                <a:solidFill>
                  <a:srgbClr val="000000"/>
                </a:solidFill>
                <a:latin typeface="+mn-lt"/>
              </a:rPr>
              <a:t>c</a:t>
            </a:r>
            <a:r>
              <a:rPr lang="en-US" sz="2800" b="0" i="0" u="none" strike="noStrike" dirty="0">
                <a:solidFill>
                  <a:srgbClr val="000000"/>
                </a:solidFill>
                <a:effectLst/>
                <a:latin typeface="+mn-lt"/>
              </a:rPr>
              <a:t>ontrol improvement </a:t>
            </a:r>
            <a:r>
              <a:rPr lang="en-US" sz="2800" b="0" dirty="0">
                <a:solidFill>
                  <a:srgbClr val="000000"/>
                </a:solidFill>
                <a:latin typeface="+mn-lt"/>
              </a:rPr>
              <a:t>p</a:t>
            </a:r>
            <a:r>
              <a:rPr lang="en-US" sz="2800" b="0" i="0" u="none" strike="noStrike" dirty="0">
                <a:solidFill>
                  <a:srgbClr val="000000"/>
                </a:solidFill>
                <a:effectLst/>
                <a:latin typeface="+mn-lt"/>
              </a:rPr>
              <a:t>roject</a:t>
            </a:r>
          </a:p>
          <a:p>
            <a:pPr algn="l" rtl="0" fontAlgn="base">
              <a:lnSpc>
                <a:spcPct val="170000"/>
              </a:lnSpc>
            </a:pPr>
            <a:r>
              <a:rPr lang="en-US" sz="2800" b="0" i="0" u="none" strike="noStrike" dirty="0">
                <a:solidFill>
                  <a:srgbClr val="000000"/>
                </a:solidFill>
                <a:effectLst/>
                <a:latin typeface="+mn-lt"/>
              </a:rPr>
              <a:t>Underground functional performance </a:t>
            </a:r>
            <a:r>
              <a:rPr lang="en-US" sz="2800" b="0" dirty="0">
                <a:solidFill>
                  <a:srgbClr val="000000"/>
                </a:solidFill>
                <a:latin typeface="+mn-lt"/>
              </a:rPr>
              <a:t>s</a:t>
            </a:r>
            <a:r>
              <a:rPr lang="en-US" sz="2800" b="0" i="0" u="none" strike="noStrike" dirty="0">
                <a:solidFill>
                  <a:srgbClr val="000000"/>
                </a:solidFill>
                <a:effectLst/>
                <a:latin typeface="+mn-lt"/>
              </a:rPr>
              <a:t>cenario </a:t>
            </a:r>
            <a:r>
              <a:rPr lang="en-US" sz="2800" b="0" dirty="0">
                <a:solidFill>
                  <a:srgbClr val="000000"/>
                </a:solidFill>
                <a:latin typeface="+mn-lt"/>
              </a:rPr>
              <a:t>s</a:t>
            </a:r>
            <a:r>
              <a:rPr lang="en-US" sz="2800" b="0" i="0" u="none" strike="noStrike" dirty="0">
                <a:solidFill>
                  <a:srgbClr val="000000"/>
                </a:solidFill>
                <a:effectLst/>
                <a:latin typeface="+mn-lt"/>
              </a:rPr>
              <a:t>toryboards</a:t>
            </a:r>
          </a:p>
          <a:p>
            <a:pPr fontAlgn="base">
              <a:lnSpc>
                <a:spcPct val="170000"/>
              </a:lnSpc>
            </a:pPr>
            <a:r>
              <a:rPr lang="en-US" sz="2800" b="0" dirty="0">
                <a:solidFill>
                  <a:schemeClr val="accent2"/>
                </a:solidFill>
              </a:rPr>
              <a:t>Scenario 4: Vehicle turning towards a Person / Equipment / Vehicle</a:t>
            </a:r>
            <a:endParaRPr lang="en-US" sz="2800" b="0" dirty="0">
              <a:solidFill>
                <a:schemeClr val="accent2"/>
              </a:solidFill>
              <a:cs typeface="Poppins"/>
            </a:endParaRPr>
          </a:p>
        </p:txBody>
      </p:sp>
      <p:pic>
        <p:nvPicPr>
          <p:cNvPr id="3" name="Picture 2">
            <a:extLst>
              <a:ext uri="{FF2B5EF4-FFF2-40B4-BE49-F238E27FC236}">
                <a16:creationId xmlns:a16="http://schemas.microsoft.com/office/drawing/2014/main" id="{59795D5C-B1DD-40FC-9A4D-B7885FF1304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3894" y="331413"/>
            <a:ext cx="5056791" cy="1113936"/>
          </a:xfrm>
          <a:prstGeom prst="rect">
            <a:avLst/>
          </a:prstGeom>
        </p:spPr>
      </p:pic>
      <p:pic>
        <p:nvPicPr>
          <p:cNvPr id="10" name="Picture 9">
            <a:extLst>
              <a:ext uri="{FF2B5EF4-FFF2-40B4-BE49-F238E27FC236}">
                <a16:creationId xmlns:a16="http://schemas.microsoft.com/office/drawing/2014/main" id="{F2F1F095-AF83-7735-7706-2B682836C80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38974" y="6181965"/>
            <a:ext cx="732177"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a:extLst>
              <a:ext uri="{FF2B5EF4-FFF2-40B4-BE49-F238E27FC236}">
                <a16:creationId xmlns:a16="http://schemas.microsoft.com/office/drawing/2014/main" id="{445335B4-4057-C7E9-3BEC-523AE5C3AA7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52087" y="5461645"/>
            <a:ext cx="1335404"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picture containing drawing&#10;&#10;Description automatically generated">
            <a:extLst>
              <a:ext uri="{FF2B5EF4-FFF2-40B4-BE49-F238E27FC236}">
                <a16:creationId xmlns:a16="http://schemas.microsoft.com/office/drawing/2014/main" id="{A2A123FB-1994-3019-92D5-B6A6DEDFE3E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919995" y="4624418"/>
            <a:ext cx="1951335" cy="43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a:extLst>
              <a:ext uri="{FF2B5EF4-FFF2-40B4-BE49-F238E27FC236}">
                <a16:creationId xmlns:a16="http://schemas.microsoft.com/office/drawing/2014/main" id="{04D9FF75-11DA-5BE2-7A22-DAA5C81CBD1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165886" y="5976342"/>
            <a:ext cx="1356954" cy="69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Shape&#10;&#10;Description automatically generated with medium confidence">
            <a:extLst>
              <a:ext uri="{FF2B5EF4-FFF2-40B4-BE49-F238E27FC236}">
                <a16:creationId xmlns:a16="http://schemas.microsoft.com/office/drawing/2014/main" id="{BABE658F-541E-9FEF-E857-73C2B1CA08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46739" y="5459729"/>
            <a:ext cx="1390416" cy="320447"/>
          </a:xfrm>
          <a:prstGeom prst="rect">
            <a:avLst/>
          </a:prstGeom>
        </p:spPr>
      </p:pic>
      <p:pic>
        <p:nvPicPr>
          <p:cNvPr id="24" name="Picture 23" descr="Logo&#10;&#10;Description automatically generated">
            <a:extLst>
              <a:ext uri="{FF2B5EF4-FFF2-40B4-BE49-F238E27FC236}">
                <a16:creationId xmlns:a16="http://schemas.microsoft.com/office/drawing/2014/main" id="{0EFED5BC-C1BB-E572-81A9-D2E0C3E1044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71752" y="4511317"/>
            <a:ext cx="1929816" cy="578945"/>
          </a:xfrm>
          <a:prstGeom prst="rect">
            <a:avLst/>
          </a:prstGeom>
        </p:spPr>
      </p:pic>
      <p:pic>
        <p:nvPicPr>
          <p:cNvPr id="25" name="Picture 24" descr="A logo with text and a yellow arrow&#10;&#10;Description automatically generated with medium confidence">
            <a:extLst>
              <a:ext uri="{FF2B5EF4-FFF2-40B4-BE49-F238E27FC236}">
                <a16:creationId xmlns:a16="http://schemas.microsoft.com/office/drawing/2014/main" id="{BC648650-8620-CDCB-B223-E2371F98F00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294560" y="5308254"/>
            <a:ext cx="1335404" cy="594783"/>
          </a:xfrm>
          <a:prstGeom prst="rect">
            <a:avLst/>
          </a:prstGeom>
        </p:spPr>
      </p:pic>
      <p:pic>
        <p:nvPicPr>
          <p:cNvPr id="28" name="Graphic 27">
            <a:extLst>
              <a:ext uri="{FF2B5EF4-FFF2-40B4-BE49-F238E27FC236}">
                <a16:creationId xmlns:a16="http://schemas.microsoft.com/office/drawing/2014/main" id="{0DF86BA2-835B-14BA-3D02-167B980DE67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08706" y="6195199"/>
            <a:ext cx="3286423" cy="377130"/>
          </a:xfrm>
          <a:prstGeom prst="rect">
            <a:avLst/>
          </a:prstGeom>
        </p:spPr>
      </p:pic>
      <p:pic>
        <p:nvPicPr>
          <p:cNvPr id="20" name="Picture 15">
            <a:extLst>
              <a:ext uri="{FF2B5EF4-FFF2-40B4-BE49-F238E27FC236}">
                <a16:creationId xmlns:a16="http://schemas.microsoft.com/office/drawing/2014/main" id="{B2E41C5D-AFF8-07D4-A0E4-7788FE835BE7}"/>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27023" y="4562478"/>
            <a:ext cx="1426602" cy="47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A picture containing clock, sign&#10;&#10;Description automatically generated">
            <a:extLst>
              <a:ext uri="{FF2B5EF4-FFF2-40B4-BE49-F238E27FC236}">
                <a16:creationId xmlns:a16="http://schemas.microsoft.com/office/drawing/2014/main" id="{846398EE-9942-F4FD-D7AA-F8B18EA2DFD2}"/>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5672346" y="4723816"/>
            <a:ext cx="722978" cy="27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9">
            <a:extLst>
              <a:ext uri="{FF2B5EF4-FFF2-40B4-BE49-F238E27FC236}">
                <a16:creationId xmlns:a16="http://schemas.microsoft.com/office/drawing/2014/main" id="{38C9EF5C-E081-77F0-6F15-6E85A788D360}"/>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l="9039" t="44743" r="7394" b="38982"/>
          <a:stretch>
            <a:fillRect/>
          </a:stretch>
        </p:blipFill>
        <p:spPr bwMode="auto">
          <a:xfrm>
            <a:off x="886108" y="5524013"/>
            <a:ext cx="1479550" cy="28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BF2FECA-F729-BC99-D0FD-74FC670F8B1B}"/>
              </a:ext>
            </a:extLst>
          </p:cNvPr>
          <p:cNvSpPr/>
          <p:nvPr/>
        </p:nvSpPr>
        <p:spPr>
          <a:xfrm>
            <a:off x="9566756" y="3887628"/>
            <a:ext cx="2380800" cy="2909702"/>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582040C-9888-0D88-3C6E-DA2625C4D3DE}"/>
              </a:ext>
            </a:extLst>
          </p:cNvPr>
          <p:cNvSpPr txBox="1"/>
          <p:nvPr/>
        </p:nvSpPr>
        <p:spPr>
          <a:xfrm>
            <a:off x="3979860" y="3860469"/>
            <a:ext cx="11784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Tier 1</a:t>
            </a:r>
            <a:endParaRPr kumimoji="0" lang="en-AU"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E695BCC-D6CB-B5A7-4F1A-06AF7062D5E5}"/>
              </a:ext>
            </a:extLst>
          </p:cNvPr>
          <p:cNvSpPr txBox="1"/>
          <p:nvPr/>
        </p:nvSpPr>
        <p:spPr>
          <a:xfrm>
            <a:off x="10141942" y="3860469"/>
            <a:ext cx="11784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Tier 2</a:t>
            </a:r>
            <a:endParaRPr kumimoji="0" lang="en-AU"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Text Placeholder 5">
            <a:extLst>
              <a:ext uri="{FF2B5EF4-FFF2-40B4-BE49-F238E27FC236}">
                <a16:creationId xmlns:a16="http://schemas.microsoft.com/office/drawing/2014/main" id="{2CBD5E50-9686-C62B-971C-7C8385C49D68}"/>
              </a:ext>
            </a:extLst>
          </p:cNvPr>
          <p:cNvSpPr txBox="1">
            <a:spLocks/>
          </p:cNvSpPr>
          <p:nvPr/>
        </p:nvSpPr>
        <p:spPr>
          <a:xfrm rot="16200000">
            <a:off x="-1161824" y="5117989"/>
            <a:ext cx="2900155" cy="458520"/>
          </a:xfrm>
          <a:prstGeom prst="rect">
            <a:avLst/>
          </a:prstGeom>
          <a:solidFill>
            <a:schemeClr val="bg1"/>
          </a:solidFill>
        </p:spPr>
        <p:txBody>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40000"/>
              </a:lnSpc>
              <a:spcBef>
                <a:spcPts val="1000"/>
              </a:spcBef>
              <a:spcAft>
                <a:spcPts val="0"/>
              </a:spcAft>
              <a:buClr>
                <a:srgbClr val="2E7A40"/>
              </a:buClr>
              <a:buSzTx/>
              <a:buFont typeface="Arial" panose="020B0604020202020204" pitchFamily="34" charset="0"/>
              <a:buNone/>
              <a:tabLst/>
              <a:defRPr/>
            </a:pPr>
            <a:r>
              <a:rPr kumimoji="0" lang="en-AU" sz="1800" b="0" i="0" u="none" strike="noStrike" kern="1200" cap="none" spc="0" normalizeH="0" baseline="0" noProof="0" dirty="0">
                <a:ln>
                  <a:noFill/>
                </a:ln>
                <a:effectLst/>
                <a:uLnTx/>
                <a:uFillTx/>
                <a:latin typeface="Montserrat" pitchFamily="2" charset="77"/>
                <a:ea typeface="+mn-ea"/>
                <a:cs typeface="+mn-cs"/>
              </a:rPr>
              <a:t>EMESRT Members</a:t>
            </a:r>
          </a:p>
        </p:txBody>
      </p:sp>
      <p:pic>
        <p:nvPicPr>
          <p:cNvPr id="5" name="Picture 4" descr="A yellow and black logo&#10;&#10;Description automatically generated">
            <a:extLst>
              <a:ext uri="{FF2B5EF4-FFF2-40B4-BE49-F238E27FC236}">
                <a16:creationId xmlns:a16="http://schemas.microsoft.com/office/drawing/2014/main" id="{91431203-1050-0687-910A-D7F876E71813}"/>
              </a:ext>
            </a:extLst>
          </p:cNvPr>
          <p:cNvPicPr>
            <a:picLocks noChangeAspect="1"/>
          </p:cNvPicPr>
          <p:nvPr/>
        </p:nvPicPr>
        <p:blipFill>
          <a:blip r:embed="rId16"/>
          <a:stretch>
            <a:fillRect/>
          </a:stretch>
        </p:blipFill>
        <p:spPr>
          <a:xfrm>
            <a:off x="10151224" y="4480843"/>
            <a:ext cx="1305181" cy="978886"/>
          </a:xfrm>
          <a:prstGeom prst="rect">
            <a:avLst/>
          </a:prstGeom>
        </p:spPr>
      </p:pic>
      <p:pic>
        <p:nvPicPr>
          <p:cNvPr id="7" name="Picture 6" descr="A blue letter on a black background&#10;&#10;Description automatically generated">
            <a:extLst>
              <a:ext uri="{FF2B5EF4-FFF2-40B4-BE49-F238E27FC236}">
                <a16:creationId xmlns:a16="http://schemas.microsoft.com/office/drawing/2014/main" id="{30AB8B75-14EB-63D1-3621-B70707B48160}"/>
              </a:ext>
            </a:extLst>
          </p:cNvPr>
          <p:cNvPicPr>
            <a:picLocks noChangeAspect="1"/>
          </p:cNvPicPr>
          <p:nvPr/>
        </p:nvPicPr>
        <p:blipFill>
          <a:blip r:embed="rId17"/>
          <a:stretch>
            <a:fillRect/>
          </a:stretch>
        </p:blipFill>
        <p:spPr>
          <a:xfrm>
            <a:off x="9969833" y="5703810"/>
            <a:ext cx="1687280" cy="352023"/>
          </a:xfrm>
          <a:prstGeom prst="rect">
            <a:avLst/>
          </a:prstGeom>
        </p:spPr>
      </p:pic>
    </p:spTree>
    <p:extLst>
      <p:ext uri="{BB962C8B-B14F-4D97-AF65-F5344CB8AC3E}">
        <p14:creationId xmlns:p14="http://schemas.microsoft.com/office/powerpoint/2010/main" val="3974361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in Roadway">
            <a:extLst>
              <a:ext uri="{FF2B5EF4-FFF2-40B4-BE49-F238E27FC236}">
                <a16:creationId xmlns:a16="http://schemas.microsoft.com/office/drawing/2014/main" id="{A0E017BA-0E1E-A9D7-CF3F-C95D20A512E2}"/>
              </a:ext>
            </a:extLst>
          </p:cNvPr>
          <p:cNvSpPr>
            <a:spLocks noGrp="1" noRot="1" noMove="1" noResize="1" noEditPoints="1" noAdjustHandles="1" noChangeArrowheads="1" noChangeShapeType="1"/>
          </p:cNvSpPr>
          <p:nvPr/>
        </p:nvSpPr>
        <p:spPr>
          <a:xfrm>
            <a:off x="5429504" y="2299335"/>
            <a:ext cx="2124814" cy="1639388"/>
          </a:xfrm>
          <a:prstGeom prst="rect">
            <a:avLst/>
          </a:prstGeom>
          <a:blipFill>
            <a:blip r:embed="rId2">
              <a:alphaModFix amt="8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Main Roadway">
            <a:extLst>
              <a:ext uri="{FF2B5EF4-FFF2-40B4-BE49-F238E27FC236}">
                <a16:creationId xmlns:a16="http://schemas.microsoft.com/office/drawing/2014/main" id="{EC692DF8-5DF7-1FB8-1E3A-DCB0167F966A}"/>
              </a:ext>
            </a:extLst>
          </p:cNvPr>
          <p:cNvSpPr>
            <a:spLocks noGrp="1" noRot="1" noMove="1" noResize="1" noEditPoints="1" noAdjustHandles="1" noChangeArrowheads="1" noChangeShapeType="1"/>
          </p:cNvSpPr>
          <p:nvPr/>
        </p:nvSpPr>
        <p:spPr>
          <a:xfrm rot="5400000">
            <a:off x="5522904" y="-4250089"/>
            <a:ext cx="1249720" cy="11852943"/>
          </a:xfrm>
          <a:prstGeom prst="rect">
            <a:avLst/>
          </a:prstGeom>
          <a:blipFill>
            <a:blip r:embed="rId2">
              <a:alphaModFix amt="8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RO" descr="Joy 22HD Hybrid Loader - Underground Hard Rock Mining - Australia | Komatsu  Mining Corp.">
            <a:extLst>
              <a:ext uri="{FF2B5EF4-FFF2-40B4-BE49-F238E27FC236}">
                <a16:creationId xmlns:a16="http://schemas.microsoft.com/office/drawing/2014/main" id="{FF49BEE3-DAC4-B1FD-AAAF-C3D27870B50B}"/>
              </a:ext>
            </a:extLst>
          </p:cNvPr>
          <p:cNvPicPr>
            <a:picLocks noGrp="1" noRot="1" noChangeAspect="1" noMove="1" noResize="1" noEditPoints="1" noAdjustHandles="1" noChangeArrowheads="1" noChangeShapeType="1" noCrop="1"/>
          </p:cNvPicPr>
          <p:nvPr/>
        </p:nvPicPr>
        <p:blipFill rotWithShape="1">
          <a:blip r:embed="rId3" r:link="rId5">
            <a:extLst>
              <a:ext uri="{BEBA8EAE-BF5A-486C-A8C5-ECC9F3942E4B}">
                <a14:imgProps xmlns:a14="http://schemas.microsoft.com/office/drawing/2010/main">
                  <a14:imgLayer r:embed="rId4">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790293" y="1050467"/>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2" name="Safe State 2">
            <a:extLst>
              <a:ext uri="{FF2B5EF4-FFF2-40B4-BE49-F238E27FC236}">
                <a16:creationId xmlns:a16="http://schemas.microsoft.com/office/drawing/2014/main" id="{0AECC2B8-1710-7773-78CA-D7C643001EF1}"/>
              </a:ext>
            </a:extLst>
          </p:cNvPr>
          <p:cNvSpPr>
            <a:spLocks noGrp="1" noRot="1" noMove="1" noResize="1" noEditPoints="1" noAdjustHandles="1" noChangeArrowheads="1" noChangeShapeType="1"/>
          </p:cNvSpPr>
          <p:nvPr/>
        </p:nvSpPr>
        <p:spPr>
          <a:xfrm>
            <a:off x="9280991" y="1184457"/>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Safe State 1">
            <a:extLst>
              <a:ext uri="{FF2B5EF4-FFF2-40B4-BE49-F238E27FC236}">
                <a16:creationId xmlns:a16="http://schemas.microsoft.com/office/drawing/2014/main" id="{6626B0C6-4D63-9B99-A8BC-BE28024CE409}"/>
              </a:ext>
            </a:extLst>
          </p:cNvPr>
          <p:cNvSpPr>
            <a:spLocks noGrp="1" noRot="1" noMove="1" noResize="1" noEditPoints="1" noAdjustHandles="1" noChangeArrowheads="1" noChangeShapeType="1"/>
          </p:cNvSpPr>
          <p:nvPr/>
        </p:nvSpPr>
        <p:spPr>
          <a:xfrm>
            <a:off x="10360991" y="1184541"/>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21" name="RO Static Unsafe">
            <a:extLst>
              <a:ext uri="{FF2B5EF4-FFF2-40B4-BE49-F238E27FC236}">
                <a16:creationId xmlns:a16="http://schemas.microsoft.com/office/drawing/2014/main" id="{8DE52B27-83EF-01B5-E0C3-3D778B588566}"/>
              </a:ext>
            </a:extLst>
          </p:cNvPr>
          <p:cNvGrpSpPr>
            <a:grpSpLocks noGrp="1" noUngrp="1" noRot="1" noMove="1" noResize="1"/>
          </p:cNvGrpSpPr>
          <p:nvPr/>
        </p:nvGrpSpPr>
        <p:grpSpPr>
          <a:xfrm>
            <a:off x="8609929" y="1050588"/>
            <a:ext cx="3224822" cy="1359323"/>
            <a:chOff x="8110057" y="2116613"/>
            <a:chExt cx="3224822" cy="1359323"/>
          </a:xfrm>
        </p:grpSpPr>
        <p:sp>
          <p:nvSpPr>
            <p:cNvPr id="22" name="A3 Envelope">
              <a:extLst>
                <a:ext uri="{FF2B5EF4-FFF2-40B4-BE49-F238E27FC236}">
                  <a16:creationId xmlns:a16="http://schemas.microsoft.com/office/drawing/2014/main" id="{CC2E5196-E56B-698B-BDED-DC652FC15910}"/>
                </a:ext>
              </a:extLst>
            </p:cNvPr>
            <p:cNvSpPr>
              <a:spLocks noGrp="1" noRot="1" noMove="1" noResize="1" noEditPoints="1" noAdjustHandles="1" noChangeArrowheads="1" noChangeShapeType="1"/>
            </p:cNvSpPr>
            <p:nvPr/>
          </p:nvSpPr>
          <p:spPr>
            <a:xfrm>
              <a:off x="8110057" y="235474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23" name="RO" descr="Joy 22HD Hybrid Loader - Underground Hard Rock Mining - Australia | Komatsu  Mining Corp.">
              <a:extLst>
                <a:ext uri="{FF2B5EF4-FFF2-40B4-BE49-F238E27FC236}">
                  <a16:creationId xmlns:a16="http://schemas.microsoft.com/office/drawing/2014/main" id="{722A6E87-87B8-7A47-6EEA-65832553E149}"/>
                </a:ext>
              </a:extLst>
            </p:cNvPr>
            <p:cNvPicPr>
              <a:picLocks noGrp="1" noRot="1" noMove="1" noResize="1" noEditPoints="1" noAdjustHandles="1" noChangeArrowheads="1" noChangeShapeType="1" noCrop="1"/>
            </p:cNvPicPr>
            <p:nvPr/>
          </p:nvPicPr>
          <p:blipFill rotWithShape="1">
            <a:blip r:embed="rId3" r:link="rId5">
              <a:extLst>
                <a:ext uri="{BEBA8EAE-BF5A-486C-A8C5-ECC9F3942E4B}">
                  <a14:imgProps xmlns:a14="http://schemas.microsoft.com/office/drawing/2010/main">
                    <a14:imgLayer r:embed="rId6">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290811" y="2116613"/>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25" name="A2 Static Envelope">
            <a:extLst>
              <a:ext uri="{FF2B5EF4-FFF2-40B4-BE49-F238E27FC236}">
                <a16:creationId xmlns:a16="http://schemas.microsoft.com/office/drawing/2014/main" id="{743288BE-9966-96F2-F658-4FAEAAAF0879}"/>
              </a:ext>
            </a:extLst>
          </p:cNvPr>
          <p:cNvSpPr>
            <a:spLocks noGrp="1" noRot="1" noMove="1" noResize="1" noEditPoints="1" noAdjustHandles="1" noChangeArrowheads="1" noChangeShapeType="1"/>
          </p:cNvSpPr>
          <p:nvPr/>
        </p:nvSpPr>
        <p:spPr>
          <a:xfrm>
            <a:off x="8315628" y="1167139"/>
            <a:ext cx="3736554" cy="1120320"/>
          </a:xfrm>
          <a:custGeom>
            <a:avLst/>
            <a:gdLst>
              <a:gd name="connsiteX0" fmla="*/ 2131150 w 3736554"/>
              <a:gd name="connsiteY0" fmla="*/ 121335 h 1120320"/>
              <a:gd name="connsiteX1" fmla="*/ 1851843 w 3736554"/>
              <a:gd name="connsiteY1" fmla="*/ 130223 h 1120320"/>
              <a:gd name="connsiteX2" fmla="*/ 1631760 w 3736554"/>
              <a:gd name="connsiteY2" fmla="*/ 151788 h 1120320"/>
              <a:gd name="connsiteX3" fmla="*/ 1498523 w 3736554"/>
              <a:gd name="connsiteY3" fmla="*/ 133766 h 1120320"/>
              <a:gd name="connsiteX4" fmla="*/ 1296190 w 3736554"/>
              <a:gd name="connsiteY4" fmla="*/ 124878 h 1120320"/>
              <a:gd name="connsiteX5" fmla="*/ 292228 w 3736554"/>
              <a:gd name="connsiteY5" fmla="*/ 562345 h 1120320"/>
              <a:gd name="connsiteX6" fmla="*/ 1296190 w 3736554"/>
              <a:gd name="connsiteY6" fmla="*/ 999812 h 1120320"/>
              <a:gd name="connsiteX7" fmla="*/ 1498523 w 3736554"/>
              <a:gd name="connsiteY7" fmla="*/ 990924 h 1120320"/>
              <a:gd name="connsiteX8" fmla="*/ 1662140 w 3736554"/>
              <a:gd name="connsiteY8" fmla="*/ 968793 h 1120320"/>
              <a:gd name="connsiteX9" fmla="*/ 1851843 w 3736554"/>
              <a:gd name="connsiteY9" fmla="*/ 987381 h 1120320"/>
              <a:gd name="connsiteX10" fmla="*/ 2131150 w 3736554"/>
              <a:gd name="connsiteY10" fmla="*/ 996269 h 1120320"/>
              <a:gd name="connsiteX11" fmla="*/ 3517050 w 3736554"/>
              <a:gd name="connsiteY11" fmla="*/ 558802 h 1120320"/>
              <a:gd name="connsiteX12" fmla="*/ 2131150 w 3736554"/>
              <a:gd name="connsiteY12" fmla="*/ 121335 h 1120320"/>
              <a:gd name="connsiteX13" fmla="*/ 1868277 w 3736554"/>
              <a:gd name="connsiteY13" fmla="*/ 0 h 1120320"/>
              <a:gd name="connsiteX14" fmla="*/ 3736554 w 3736554"/>
              <a:gd name="connsiteY14" fmla="*/ 560160 h 1120320"/>
              <a:gd name="connsiteX15" fmla="*/ 1868277 w 3736554"/>
              <a:gd name="connsiteY15" fmla="*/ 1120320 h 1120320"/>
              <a:gd name="connsiteX16" fmla="*/ 0 w 3736554"/>
              <a:gd name="connsiteY16" fmla="*/ 560160 h 1120320"/>
              <a:gd name="connsiteX17" fmla="*/ 1868277 w 3736554"/>
              <a:gd name="connsiteY17" fmla="*/ 0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6554" h="1120320">
                <a:moveTo>
                  <a:pt x="2131150" y="121335"/>
                </a:moveTo>
                <a:cubicBezTo>
                  <a:pt x="2035474" y="121335"/>
                  <a:pt x="1942062" y="124395"/>
                  <a:pt x="1851843" y="130223"/>
                </a:cubicBezTo>
                <a:lnTo>
                  <a:pt x="1631760" y="151788"/>
                </a:lnTo>
                <a:lnTo>
                  <a:pt x="1498523" y="133766"/>
                </a:lnTo>
                <a:cubicBezTo>
                  <a:pt x="1433168" y="127938"/>
                  <a:pt x="1365499" y="124878"/>
                  <a:pt x="1296190" y="124878"/>
                </a:cubicBezTo>
                <a:cubicBezTo>
                  <a:pt x="741717" y="124878"/>
                  <a:pt x="292228" y="320739"/>
                  <a:pt x="292228" y="562345"/>
                </a:cubicBezTo>
                <a:cubicBezTo>
                  <a:pt x="292228" y="803951"/>
                  <a:pt x="741717" y="999812"/>
                  <a:pt x="1296190" y="999812"/>
                </a:cubicBezTo>
                <a:cubicBezTo>
                  <a:pt x="1365499" y="999812"/>
                  <a:pt x="1433168" y="996752"/>
                  <a:pt x="1498523" y="990924"/>
                </a:cubicBezTo>
                <a:lnTo>
                  <a:pt x="1662140" y="968793"/>
                </a:lnTo>
                <a:lnTo>
                  <a:pt x="1851843" y="987381"/>
                </a:lnTo>
                <a:cubicBezTo>
                  <a:pt x="1942062" y="993209"/>
                  <a:pt x="2035474" y="996269"/>
                  <a:pt x="2131150" y="996269"/>
                </a:cubicBezTo>
                <a:cubicBezTo>
                  <a:pt x="2896561" y="996269"/>
                  <a:pt x="3517050" y="800408"/>
                  <a:pt x="3517050" y="558802"/>
                </a:cubicBezTo>
                <a:cubicBezTo>
                  <a:pt x="3517050" y="317196"/>
                  <a:pt x="2896561" y="121335"/>
                  <a:pt x="2131150" y="121335"/>
                </a:cubicBezTo>
                <a:close/>
                <a:moveTo>
                  <a:pt x="1868277" y="0"/>
                </a:moveTo>
                <a:cubicBezTo>
                  <a:pt x="2900098" y="0"/>
                  <a:pt x="3736554" y="250792"/>
                  <a:pt x="3736554" y="560160"/>
                </a:cubicBezTo>
                <a:cubicBezTo>
                  <a:pt x="3736554" y="869528"/>
                  <a:pt x="2900098" y="1120320"/>
                  <a:pt x="1868277" y="1120320"/>
                </a:cubicBezTo>
                <a:cubicBezTo>
                  <a:pt x="836456" y="1120320"/>
                  <a:pt x="0" y="869528"/>
                  <a:pt x="0" y="560160"/>
                </a:cubicBezTo>
                <a:cubicBezTo>
                  <a:pt x="0" y="250792"/>
                  <a:pt x="836456" y="0"/>
                  <a:pt x="1868277"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grpSp>
        <p:nvGrpSpPr>
          <p:cNvPr id="26" name="RO M1">
            <a:extLst>
              <a:ext uri="{FF2B5EF4-FFF2-40B4-BE49-F238E27FC236}">
                <a16:creationId xmlns:a16="http://schemas.microsoft.com/office/drawing/2014/main" id="{AD51E231-761B-AFFD-55BB-74E4E115E5F2}"/>
              </a:ext>
            </a:extLst>
          </p:cNvPr>
          <p:cNvGrpSpPr>
            <a:grpSpLocks noGrp="1" noUngrp="1" noRot="1" noMove="1" noResize="1"/>
          </p:cNvGrpSpPr>
          <p:nvPr/>
        </p:nvGrpSpPr>
        <p:grpSpPr>
          <a:xfrm>
            <a:off x="7975319" y="1049170"/>
            <a:ext cx="3865175" cy="1359323"/>
            <a:chOff x="8159209" y="2014782"/>
            <a:chExt cx="3865175" cy="1359323"/>
          </a:xfrm>
        </p:grpSpPr>
        <p:sp>
          <p:nvSpPr>
            <p:cNvPr id="27" name="A2 Envelope">
              <a:extLst>
                <a:ext uri="{FF2B5EF4-FFF2-40B4-BE49-F238E27FC236}">
                  <a16:creationId xmlns:a16="http://schemas.microsoft.com/office/drawing/2014/main" id="{81AC2806-39A3-96D7-FFDB-6D02C073B041}"/>
                </a:ext>
              </a:extLst>
            </p:cNvPr>
            <p:cNvSpPr>
              <a:spLocks noGrp="1" noRot="1" noMove="1" noResize="1" noEditPoints="1" noAdjustHandles="1" noChangeArrowheads="1" noChangeShapeType="1"/>
            </p:cNvSpPr>
            <p:nvPr/>
          </p:nvSpPr>
          <p:spPr>
            <a:xfrm>
              <a:off x="8159209" y="2235297"/>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28" name="A3 Envelope">
              <a:extLst>
                <a:ext uri="{FF2B5EF4-FFF2-40B4-BE49-F238E27FC236}">
                  <a16:creationId xmlns:a16="http://schemas.microsoft.com/office/drawing/2014/main" id="{33D40D6B-84C7-D422-B0C4-6847AF1E041B}"/>
                </a:ext>
              </a:extLst>
            </p:cNvPr>
            <p:cNvSpPr>
              <a:spLocks noGrp="1" noRot="1" noMove="1" noResize="1" noEditPoints="1" noAdjustHandles="1" noChangeArrowheads="1" noChangeShapeType="1"/>
            </p:cNvSpPr>
            <p:nvPr/>
          </p:nvSpPr>
          <p:spPr>
            <a:xfrm>
              <a:off x="8799562" y="2253782"/>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29" name="RO" descr="Joy 22HD Hybrid Loader - Underground Hard Rock Mining - Australia | Komatsu  Mining Corp.">
              <a:extLst>
                <a:ext uri="{FF2B5EF4-FFF2-40B4-BE49-F238E27FC236}">
                  <a16:creationId xmlns:a16="http://schemas.microsoft.com/office/drawing/2014/main" id="{D5272F55-6BAF-F649-6716-70198EB2FF55}"/>
                </a:ext>
              </a:extLst>
            </p:cNvPr>
            <p:cNvPicPr>
              <a:picLocks noGrp="1" noRot="1" noChangeAspect="1" noMove="1" noResize="1" noEditPoints="1" noAdjustHandles="1" noChangeArrowheads="1" noChangeShapeType="1" noCrop="1"/>
            </p:cNvPicPr>
            <p:nvPr/>
          </p:nvPicPr>
          <p:blipFill rotWithShape="1">
            <a:blip r:embed="rId3" r:link="rId5">
              <a:extLst>
                <a:ext uri="{BEBA8EAE-BF5A-486C-A8C5-ECC9F3942E4B}">
                  <a14:imgProps xmlns:a14="http://schemas.microsoft.com/office/drawing/2010/main">
                    <a14:imgLayer r:embed="rId7">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971770" y="2014782"/>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41" name="RO Rear">
            <a:extLst>
              <a:ext uri="{FF2B5EF4-FFF2-40B4-BE49-F238E27FC236}">
                <a16:creationId xmlns:a16="http://schemas.microsoft.com/office/drawing/2014/main" id="{979CE0F6-010F-C5B7-6D88-2C8524903CB5}"/>
              </a:ext>
            </a:extLst>
          </p:cNvPr>
          <p:cNvGrpSpPr/>
          <p:nvPr/>
        </p:nvGrpSpPr>
        <p:grpSpPr>
          <a:xfrm>
            <a:off x="6156046" y="1042134"/>
            <a:ext cx="2771799" cy="1359323"/>
            <a:chOff x="4799479" y="4017518"/>
            <a:chExt cx="2771799" cy="1359323"/>
          </a:xfrm>
        </p:grpSpPr>
        <p:sp>
          <p:nvSpPr>
            <p:cNvPr id="14" name="Oval 13">
              <a:extLst>
                <a:ext uri="{FF2B5EF4-FFF2-40B4-BE49-F238E27FC236}">
                  <a16:creationId xmlns:a16="http://schemas.microsoft.com/office/drawing/2014/main" id="{F901879E-C103-E5C5-DDED-E65DCCDBAE65}"/>
                </a:ext>
              </a:extLst>
            </p:cNvPr>
            <p:cNvSpPr/>
            <p:nvPr/>
          </p:nvSpPr>
          <p:spPr>
            <a:xfrm>
              <a:off x="4799479" y="4261035"/>
              <a:ext cx="2771799" cy="874933"/>
            </a:xfrm>
            <a:prstGeom prst="ellipse">
              <a:avLst/>
            </a:pr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0" name="Remote Object Rear" descr="Joy 22HD Hybrid Loader - Underground Hard Rock Mining - Australia | Komatsu  Mining Corp.">
              <a:extLst>
                <a:ext uri="{FF2B5EF4-FFF2-40B4-BE49-F238E27FC236}">
                  <a16:creationId xmlns:a16="http://schemas.microsoft.com/office/drawing/2014/main" id="{CFCDE4C7-3D01-1D94-E95B-329FCEEBA4A9}"/>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8">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51225" t="-1" r="-12277" b="-1873"/>
            <a:stretch>
              <a:fillRect/>
            </a:stretch>
          </p:blipFill>
          <p:spPr bwMode="auto">
            <a:xfrm>
              <a:off x="5987130" y="4017518"/>
              <a:ext cx="1385440"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44" name="RO Front">
            <a:extLst>
              <a:ext uri="{FF2B5EF4-FFF2-40B4-BE49-F238E27FC236}">
                <a16:creationId xmlns:a16="http://schemas.microsoft.com/office/drawing/2014/main" id="{E09A1B53-B466-07C0-33A3-BE88120EE01C}"/>
              </a:ext>
            </a:extLst>
          </p:cNvPr>
          <p:cNvGrpSpPr/>
          <p:nvPr/>
        </p:nvGrpSpPr>
        <p:grpSpPr>
          <a:xfrm>
            <a:off x="5434546" y="360075"/>
            <a:ext cx="4087746" cy="2500495"/>
            <a:chOff x="4077979" y="3335459"/>
            <a:chExt cx="4087746" cy="2500495"/>
          </a:xfrm>
        </p:grpSpPr>
        <p:sp>
          <p:nvSpPr>
            <p:cNvPr id="18" name="FA3 Envelope">
              <a:extLst>
                <a:ext uri="{FF2B5EF4-FFF2-40B4-BE49-F238E27FC236}">
                  <a16:creationId xmlns:a16="http://schemas.microsoft.com/office/drawing/2014/main" id="{27FB4313-5F33-A3F5-A6B1-3AC2565F8183}"/>
                </a:ext>
              </a:extLst>
            </p:cNvPr>
            <p:cNvSpPr/>
            <p:nvPr/>
          </p:nvSpPr>
          <p:spPr>
            <a:xfrm>
              <a:off x="4346457" y="4264578"/>
              <a:ext cx="2007923" cy="874933"/>
            </a:xfrm>
            <a:prstGeom prst="ellipse">
              <a:avLst/>
            </a:pr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id="{496F84BF-47C2-FD3C-A1D1-B48C02A69570}"/>
                </a:ext>
              </a:extLst>
            </p:cNvPr>
            <p:cNvSpPr/>
            <p:nvPr/>
          </p:nvSpPr>
          <p:spPr>
            <a:xfrm>
              <a:off x="5349381" y="4622152"/>
              <a:ext cx="59300" cy="72984"/>
            </a:xfrm>
            <a:prstGeom prst="rect">
              <a:avLst/>
            </a:prstGeom>
            <a:solidFill>
              <a:srgbClr val="FD8D39"/>
            </a:solidFill>
            <a:ln>
              <a:solidFill>
                <a:srgbClr val="FD8D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0" name="F RO" descr="Joy 22HD Hybrid Loader - Underground Hard Rock Mining - Australia | Komatsu  Mining Corp.">
              <a:extLst>
                <a:ext uri="{FF2B5EF4-FFF2-40B4-BE49-F238E27FC236}">
                  <a16:creationId xmlns:a16="http://schemas.microsoft.com/office/drawing/2014/main" id="{EE60812F-A0A0-AE21-D3CC-CA623121B620}"/>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9">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48816" b="-1873"/>
            <a:stretch>
              <a:fillRect/>
            </a:stretch>
          </p:blipFill>
          <p:spPr bwMode="auto">
            <a:xfrm>
              <a:off x="4610165" y="4020298"/>
              <a:ext cx="1385440"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B4A9DF7B-D290-CF6F-BF95-EAA938D9A2B8}"/>
                </a:ext>
              </a:extLst>
            </p:cNvPr>
            <p:cNvSpPr/>
            <p:nvPr/>
          </p:nvSpPr>
          <p:spPr>
            <a:xfrm>
              <a:off x="7762669" y="3335459"/>
              <a:ext cx="403056" cy="3911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9" name="A3 Envelope">
              <a:extLst>
                <a:ext uri="{FF2B5EF4-FFF2-40B4-BE49-F238E27FC236}">
                  <a16:creationId xmlns:a16="http://schemas.microsoft.com/office/drawing/2014/main" id="{10AC924B-8157-45DB-D10E-7D85F670B6EF}"/>
                </a:ext>
              </a:extLst>
            </p:cNvPr>
            <p:cNvPicPr>
              <a:picLocks noChangeAspect="1"/>
            </p:cNvPicPr>
            <p:nvPr/>
          </p:nvPicPr>
          <p:blipFill>
            <a:blip r:embed="rId10">
              <a:alphaModFix amt="67000"/>
            </a:blip>
            <a:stretch>
              <a:fillRect/>
            </a:stretch>
          </p:blipFill>
          <p:spPr>
            <a:xfrm rot="2100000">
              <a:off x="4077979" y="4681563"/>
              <a:ext cx="1544137" cy="1154391"/>
            </a:xfrm>
            <a:prstGeom prst="rect">
              <a:avLst/>
            </a:prstGeom>
          </p:spPr>
        </p:pic>
      </p:grpSp>
      <p:grpSp>
        <p:nvGrpSpPr>
          <p:cNvPr id="57" name="F RO Turned">
            <a:extLst>
              <a:ext uri="{FF2B5EF4-FFF2-40B4-BE49-F238E27FC236}">
                <a16:creationId xmlns:a16="http://schemas.microsoft.com/office/drawing/2014/main" id="{8C65FD3D-3E79-2BA5-C5DE-CB5982B2FD13}"/>
              </a:ext>
            </a:extLst>
          </p:cNvPr>
          <p:cNvGrpSpPr/>
          <p:nvPr/>
        </p:nvGrpSpPr>
        <p:grpSpPr>
          <a:xfrm>
            <a:off x="5770181" y="1398614"/>
            <a:ext cx="2007923" cy="1359323"/>
            <a:chOff x="7613299" y="4771121"/>
            <a:chExt cx="2007923" cy="1359323"/>
          </a:xfrm>
        </p:grpSpPr>
        <p:sp>
          <p:nvSpPr>
            <p:cNvPr id="52" name="FA3 Envelope Turned">
              <a:extLst>
                <a:ext uri="{FF2B5EF4-FFF2-40B4-BE49-F238E27FC236}">
                  <a16:creationId xmlns:a16="http://schemas.microsoft.com/office/drawing/2014/main" id="{71AF5012-7B9A-39AB-BA7E-899952C45929}"/>
                </a:ext>
              </a:extLst>
            </p:cNvPr>
            <p:cNvSpPr/>
            <p:nvPr/>
          </p:nvSpPr>
          <p:spPr>
            <a:xfrm rot="19800000">
              <a:off x="7613299" y="4996435"/>
              <a:ext cx="2007923" cy="874933"/>
            </a:xfrm>
            <a:prstGeom prst="ellipse">
              <a:avLst/>
            </a:pr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4" name="F RO" descr="Joy 22HD Hybrid Loader - Underground Hard Rock Mining - Australia | Komatsu  Mining Corp.">
              <a:extLst>
                <a:ext uri="{FF2B5EF4-FFF2-40B4-BE49-F238E27FC236}">
                  <a16:creationId xmlns:a16="http://schemas.microsoft.com/office/drawing/2014/main" id="{F3C9323F-4C05-8389-3FD8-6F656520DA02}"/>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7">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48816" b="-1873"/>
            <a:stretch>
              <a:fillRect/>
            </a:stretch>
          </p:blipFill>
          <p:spPr bwMode="auto">
            <a:xfrm rot="19800000">
              <a:off x="7882332" y="4771121"/>
              <a:ext cx="1385440"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64" name="A2 Envelope Turned GR">
            <a:extLst>
              <a:ext uri="{FF2B5EF4-FFF2-40B4-BE49-F238E27FC236}">
                <a16:creationId xmlns:a16="http://schemas.microsoft.com/office/drawing/2014/main" id="{D8B723CB-9E10-1B69-05EC-3514BED496A7}"/>
              </a:ext>
            </a:extLst>
          </p:cNvPr>
          <p:cNvGrpSpPr/>
          <p:nvPr/>
        </p:nvGrpSpPr>
        <p:grpSpPr>
          <a:xfrm>
            <a:off x="5857257" y="2102712"/>
            <a:ext cx="3841672" cy="1258032"/>
            <a:chOff x="7690215" y="5480299"/>
            <a:chExt cx="3841672" cy="1258032"/>
          </a:xfrm>
        </p:grpSpPr>
        <p:pic>
          <p:nvPicPr>
            <p:cNvPr id="56" name="A2 Envelope Turned">
              <a:extLst>
                <a:ext uri="{FF2B5EF4-FFF2-40B4-BE49-F238E27FC236}">
                  <a16:creationId xmlns:a16="http://schemas.microsoft.com/office/drawing/2014/main" id="{DD27C8A7-3C3B-57AB-2D37-CFCB1BB23DAC}"/>
                </a:ext>
              </a:extLst>
            </p:cNvPr>
            <p:cNvPicPr>
              <a:picLocks noChangeAspect="1"/>
            </p:cNvPicPr>
            <p:nvPr/>
          </p:nvPicPr>
          <p:blipFill>
            <a:blip r:embed="rId10">
              <a:alphaModFix amt="67000"/>
            </a:blip>
            <a:stretch>
              <a:fillRect/>
            </a:stretch>
          </p:blipFill>
          <p:spPr>
            <a:xfrm rot="300000">
              <a:off x="7690215" y="5583940"/>
              <a:ext cx="1544137" cy="1154391"/>
            </a:xfrm>
            <a:prstGeom prst="rect">
              <a:avLst/>
            </a:prstGeom>
          </p:spPr>
        </p:pic>
        <p:sp>
          <p:nvSpPr>
            <p:cNvPr id="63" name="Rectangle 62">
              <a:extLst>
                <a:ext uri="{FF2B5EF4-FFF2-40B4-BE49-F238E27FC236}">
                  <a16:creationId xmlns:a16="http://schemas.microsoft.com/office/drawing/2014/main" id="{FB83AC2F-BBCD-E03D-C698-93DE8A6D16D5}"/>
                </a:ext>
              </a:extLst>
            </p:cNvPr>
            <p:cNvSpPr/>
            <p:nvPr/>
          </p:nvSpPr>
          <p:spPr>
            <a:xfrm>
              <a:off x="11013440" y="5480299"/>
              <a:ext cx="518447" cy="3261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82" name="All RO Turning">
            <a:extLst>
              <a:ext uri="{FF2B5EF4-FFF2-40B4-BE49-F238E27FC236}">
                <a16:creationId xmlns:a16="http://schemas.microsoft.com/office/drawing/2014/main" id="{674D72C4-C815-6343-EBBB-E693431095F1}"/>
              </a:ext>
            </a:extLst>
          </p:cNvPr>
          <p:cNvGrpSpPr/>
          <p:nvPr/>
        </p:nvGrpSpPr>
        <p:grpSpPr>
          <a:xfrm>
            <a:off x="5766416" y="1045140"/>
            <a:ext cx="3161941" cy="3250690"/>
            <a:chOff x="7384733" y="4737910"/>
            <a:chExt cx="3161941" cy="3250690"/>
          </a:xfrm>
        </p:grpSpPr>
        <p:sp>
          <p:nvSpPr>
            <p:cNvPr id="80" name="RA3 Envelope">
              <a:extLst>
                <a:ext uri="{FF2B5EF4-FFF2-40B4-BE49-F238E27FC236}">
                  <a16:creationId xmlns:a16="http://schemas.microsoft.com/office/drawing/2014/main" id="{16CE8674-FB3E-FB44-B252-CCEFBC57A50F}"/>
                </a:ext>
              </a:extLst>
            </p:cNvPr>
            <p:cNvSpPr/>
            <p:nvPr/>
          </p:nvSpPr>
          <p:spPr>
            <a:xfrm>
              <a:off x="7774875" y="4971286"/>
              <a:ext cx="2771799" cy="874933"/>
            </a:xfrm>
            <a:prstGeom prst="ellipse">
              <a:avLst/>
            </a:pr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6" name="Rectangle 65">
              <a:extLst>
                <a:ext uri="{FF2B5EF4-FFF2-40B4-BE49-F238E27FC236}">
                  <a16:creationId xmlns:a16="http://schemas.microsoft.com/office/drawing/2014/main" id="{3EC14173-3815-4040-4A03-54916B8F49DD}"/>
                </a:ext>
              </a:extLst>
            </p:cNvPr>
            <p:cNvSpPr/>
            <p:nvPr/>
          </p:nvSpPr>
          <p:spPr>
            <a:xfrm>
              <a:off x="10045762" y="7597440"/>
              <a:ext cx="403056" cy="3911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1" name="FA3 Envelope Turned">
              <a:extLst>
                <a:ext uri="{FF2B5EF4-FFF2-40B4-BE49-F238E27FC236}">
                  <a16:creationId xmlns:a16="http://schemas.microsoft.com/office/drawing/2014/main" id="{6BD2A1DF-E47F-9781-4ABF-7089CE80956C}"/>
                </a:ext>
              </a:extLst>
            </p:cNvPr>
            <p:cNvSpPr/>
            <p:nvPr/>
          </p:nvSpPr>
          <p:spPr>
            <a:xfrm rot="19800000">
              <a:off x="7384733" y="5309191"/>
              <a:ext cx="2007923" cy="874933"/>
            </a:xfrm>
            <a:prstGeom prst="ellipse">
              <a:avLst/>
            </a:pr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8" name="Remote Object" descr="Joy 22HD Hybrid Loader - Underground Hard Rock Mining - Australia | Komatsu  Mining Corp.">
              <a:extLst>
                <a:ext uri="{FF2B5EF4-FFF2-40B4-BE49-F238E27FC236}">
                  <a16:creationId xmlns:a16="http://schemas.microsoft.com/office/drawing/2014/main" id="{2D4BDA44-C135-6C5C-1219-CE3459CCF912}"/>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11">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51225" t="-1" r="-12277" b="-1873"/>
            <a:stretch>
              <a:fillRect/>
            </a:stretch>
          </p:blipFill>
          <p:spPr bwMode="auto">
            <a:xfrm>
              <a:off x="8962325" y="4737910"/>
              <a:ext cx="1385440" cy="13593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9" name="Remote Object" descr="Joy 22HD Hybrid Loader - Underground Hard Rock Mining - Australia | Komatsu  Mining Corp.">
              <a:extLst>
                <a:ext uri="{FF2B5EF4-FFF2-40B4-BE49-F238E27FC236}">
                  <a16:creationId xmlns:a16="http://schemas.microsoft.com/office/drawing/2014/main" id="{6BB4B918-3516-4593-DFDA-04955193E05E}"/>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12">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48816" b="-1873"/>
            <a:stretch>
              <a:fillRect/>
            </a:stretch>
          </p:blipFill>
          <p:spPr bwMode="auto">
            <a:xfrm rot="19800000">
              <a:off x="7654275" y="5100445"/>
              <a:ext cx="1385440"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83" name="A2 Envelope Turned GR">
            <a:extLst>
              <a:ext uri="{FF2B5EF4-FFF2-40B4-BE49-F238E27FC236}">
                <a16:creationId xmlns:a16="http://schemas.microsoft.com/office/drawing/2014/main" id="{667D1C88-7C12-B7B5-40CB-92AD0F6A2323}"/>
              </a:ext>
            </a:extLst>
          </p:cNvPr>
          <p:cNvGrpSpPr/>
          <p:nvPr/>
        </p:nvGrpSpPr>
        <p:grpSpPr>
          <a:xfrm>
            <a:off x="4991553" y="2101658"/>
            <a:ext cx="4701197" cy="1258032"/>
            <a:chOff x="6830690" y="5480299"/>
            <a:chExt cx="4701197" cy="1258032"/>
          </a:xfrm>
        </p:grpSpPr>
        <p:pic>
          <p:nvPicPr>
            <p:cNvPr id="84" name="A2 Envelope Turned">
              <a:extLst>
                <a:ext uri="{FF2B5EF4-FFF2-40B4-BE49-F238E27FC236}">
                  <a16:creationId xmlns:a16="http://schemas.microsoft.com/office/drawing/2014/main" id="{B71F6DF2-F9B6-8C1B-F5ED-C018201AFB95}"/>
                </a:ext>
              </a:extLst>
            </p:cNvPr>
            <p:cNvPicPr>
              <a:picLocks noChangeAspect="1"/>
            </p:cNvPicPr>
            <p:nvPr/>
          </p:nvPicPr>
          <p:blipFill>
            <a:blip r:embed="rId10">
              <a:alphaModFix amt="67000"/>
            </a:blip>
            <a:stretch>
              <a:fillRect/>
            </a:stretch>
          </p:blipFill>
          <p:spPr>
            <a:xfrm rot="300000">
              <a:off x="7690215" y="5583940"/>
              <a:ext cx="1544137" cy="1154391"/>
            </a:xfrm>
            <a:prstGeom prst="rect">
              <a:avLst/>
            </a:prstGeom>
          </p:spPr>
        </p:pic>
        <p:sp>
          <p:nvSpPr>
            <p:cNvPr id="85" name="Rectangle 84">
              <a:extLst>
                <a:ext uri="{FF2B5EF4-FFF2-40B4-BE49-F238E27FC236}">
                  <a16:creationId xmlns:a16="http://schemas.microsoft.com/office/drawing/2014/main" id="{B63F7601-64FD-DF44-4208-0DB1D7C2E2E1}"/>
                </a:ext>
              </a:extLst>
            </p:cNvPr>
            <p:cNvSpPr/>
            <p:nvPr/>
          </p:nvSpPr>
          <p:spPr>
            <a:xfrm>
              <a:off x="11013440" y="5480299"/>
              <a:ext cx="518447" cy="3261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6" name="Rectangle 85">
              <a:extLst>
                <a:ext uri="{FF2B5EF4-FFF2-40B4-BE49-F238E27FC236}">
                  <a16:creationId xmlns:a16="http://schemas.microsoft.com/office/drawing/2014/main" id="{E2CC52E5-B0E3-A45A-4FEA-AA6154E83639}"/>
                </a:ext>
              </a:extLst>
            </p:cNvPr>
            <p:cNvSpPr/>
            <p:nvPr/>
          </p:nvSpPr>
          <p:spPr>
            <a:xfrm>
              <a:off x="6830690" y="6104557"/>
              <a:ext cx="518447" cy="3261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90" name="FA3 Envelope Full Turned">
            <a:extLst>
              <a:ext uri="{FF2B5EF4-FFF2-40B4-BE49-F238E27FC236}">
                <a16:creationId xmlns:a16="http://schemas.microsoft.com/office/drawing/2014/main" id="{3B21CAA5-38C9-2007-101B-AC249443BE4D}"/>
              </a:ext>
            </a:extLst>
          </p:cNvPr>
          <p:cNvSpPr/>
          <p:nvPr/>
        </p:nvSpPr>
        <p:spPr>
          <a:xfrm rot="18000000">
            <a:off x="5530342" y="1992614"/>
            <a:ext cx="2007923" cy="874933"/>
          </a:xfrm>
          <a:prstGeom prst="ellipse">
            <a:avLst/>
          </a:pr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93" name="RO Full Turned">
            <a:extLst>
              <a:ext uri="{FF2B5EF4-FFF2-40B4-BE49-F238E27FC236}">
                <a16:creationId xmlns:a16="http://schemas.microsoft.com/office/drawing/2014/main" id="{D0D4D51A-D24E-20D7-BC5E-C95240C22881}"/>
              </a:ext>
            </a:extLst>
          </p:cNvPr>
          <p:cNvGrpSpPr/>
          <p:nvPr/>
        </p:nvGrpSpPr>
        <p:grpSpPr>
          <a:xfrm>
            <a:off x="5648092" y="832247"/>
            <a:ext cx="3720511" cy="2636318"/>
            <a:chOff x="5648092" y="756047"/>
            <a:chExt cx="3720511" cy="2636318"/>
          </a:xfrm>
        </p:grpSpPr>
        <p:sp>
          <p:nvSpPr>
            <p:cNvPr id="88" name="RA3 Envelope">
              <a:extLst>
                <a:ext uri="{FF2B5EF4-FFF2-40B4-BE49-F238E27FC236}">
                  <a16:creationId xmlns:a16="http://schemas.microsoft.com/office/drawing/2014/main" id="{E9BF95F9-25BE-65C6-332D-BBB978A1C5F0}"/>
                </a:ext>
              </a:extLst>
            </p:cNvPr>
            <p:cNvSpPr/>
            <p:nvPr/>
          </p:nvSpPr>
          <p:spPr>
            <a:xfrm rot="19800000">
              <a:off x="5648092" y="1237740"/>
              <a:ext cx="2771799" cy="874933"/>
            </a:xfrm>
            <a:prstGeom prst="ellipse">
              <a:avLst/>
            </a:pr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9" name="Rectangle 88">
              <a:extLst>
                <a:ext uri="{FF2B5EF4-FFF2-40B4-BE49-F238E27FC236}">
                  <a16:creationId xmlns:a16="http://schemas.microsoft.com/office/drawing/2014/main" id="{8F17B5BA-97BB-8FEC-0468-B36D06C1D14C}"/>
                </a:ext>
              </a:extLst>
            </p:cNvPr>
            <p:cNvSpPr/>
            <p:nvPr/>
          </p:nvSpPr>
          <p:spPr>
            <a:xfrm rot="19800000">
              <a:off x="8965547" y="3001205"/>
              <a:ext cx="403056" cy="3911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1" name="Remote Object" descr="Joy 22HD Hybrid Loader - Underground Hard Rock Mining - Australia | Komatsu  Mining Corp.">
              <a:extLst>
                <a:ext uri="{FF2B5EF4-FFF2-40B4-BE49-F238E27FC236}">
                  <a16:creationId xmlns:a16="http://schemas.microsoft.com/office/drawing/2014/main" id="{9EEF4B0E-7E3F-BE89-23A4-8D89E876E608}"/>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8">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51225" t="-1" r="-12277" b="-1873"/>
            <a:stretch>
              <a:fillRect/>
            </a:stretch>
          </p:blipFill>
          <p:spPr bwMode="auto">
            <a:xfrm rot="19800000">
              <a:off x="6773732" y="756047"/>
              <a:ext cx="1385440" cy="13593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2" name="Remote Object" descr="Joy 22HD Hybrid Loader - Underground Hard Rock Mining - Australia | Komatsu  Mining Corp.">
              <a:extLst>
                <a:ext uri="{FF2B5EF4-FFF2-40B4-BE49-F238E27FC236}">
                  <a16:creationId xmlns:a16="http://schemas.microsoft.com/office/drawing/2014/main" id="{2DBEAEAA-5688-3DF9-5D26-D28E75B4C3D1}"/>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13">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48816" b="-1873"/>
            <a:stretch>
              <a:fillRect/>
            </a:stretch>
          </p:blipFill>
          <p:spPr bwMode="auto">
            <a:xfrm rot="18000000">
              <a:off x="5822195" y="1724036"/>
              <a:ext cx="1385440"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35" name="Pedestrian or Light Vehicle">
            <a:extLst>
              <a:ext uri="{FF2B5EF4-FFF2-40B4-BE49-F238E27FC236}">
                <a16:creationId xmlns:a16="http://schemas.microsoft.com/office/drawing/2014/main" id="{6BCF25A1-B684-4C7E-DC48-2B97374EE420}"/>
              </a:ext>
            </a:extLst>
          </p:cNvPr>
          <p:cNvGrpSpPr/>
          <p:nvPr/>
        </p:nvGrpSpPr>
        <p:grpSpPr>
          <a:xfrm>
            <a:off x="5746580" y="2895261"/>
            <a:ext cx="749918" cy="1004053"/>
            <a:chOff x="-359671" y="1014477"/>
            <a:chExt cx="1436246" cy="2033667"/>
          </a:xfrm>
        </p:grpSpPr>
        <p:pic>
          <p:nvPicPr>
            <p:cNvPr id="36" name="Pedestrian">
              <a:extLst>
                <a:ext uri="{FF2B5EF4-FFF2-40B4-BE49-F238E27FC236}">
                  <a16:creationId xmlns:a16="http://schemas.microsoft.com/office/drawing/2014/main" id="{522665D1-A746-2EC3-C10A-8B8311B06309}"/>
                </a:ext>
              </a:extLst>
            </p:cNvPr>
            <p:cNvPicPr>
              <a:picLocks noChangeAspect="1"/>
            </p:cNvPicPr>
            <p:nvPr/>
          </p:nvPicPr>
          <p:blipFill>
            <a:blip r:embed="rId14">
              <a:alphaModFix/>
              <a:extLst>
                <a:ext uri="{BEBA8EAE-BF5A-486C-A8C5-ECC9F3942E4B}">
                  <a14:imgProps xmlns:a14="http://schemas.microsoft.com/office/drawing/2010/main">
                    <a14:imgLayer r:embed="rId15">
                      <a14:imgEffect>
                        <a14:backgroundRemoval t="7930" b="99559" l="9804" r="88889">
                          <a14:foregroundMark x1="24837" y1="18062" x2="23529" y2="18943"/>
                          <a14:foregroundMark x1="32680" y1="18062" x2="33333" y2="18062"/>
                          <a14:foregroundMark x1="35948" y1="18062" x2="32680" y2="11013"/>
                          <a14:foregroundMark x1="32680" y1="14097" x2="37908" y2="11454"/>
                          <a14:foregroundMark x1="41830" y1="18943" x2="44444" y2="13656"/>
                          <a14:foregroundMark x1="32680" y1="11013" x2="39869" y2="17181"/>
                          <a14:foregroundMark x1="32026" y1="9692" x2="32026" y2="7930"/>
                          <a14:foregroundMark x1="23529" y1="17181" x2="39869" y2="18943"/>
                          <a14:foregroundMark x1="31373" y1="21145" x2="31373" y2="21145"/>
                          <a14:foregroundMark x1="31373" y1="21145" x2="31373" y2="21145"/>
                          <a14:foregroundMark x1="29412" y1="15859" x2="28105" y2="14537"/>
                          <a14:foregroundMark x1="34641" y1="10132" x2="47712" y2="14537"/>
                          <a14:foregroundMark x1="48366" y1="90308" x2="47059" y2="90749"/>
                          <a14:foregroundMark x1="35294" y1="85463" x2="34641" y2="84141"/>
                          <a14:foregroundMark x1="26144" y1="85903" x2="28758" y2="85022"/>
                          <a14:foregroundMark x1="31373" y1="99559" x2="31373" y2="99559"/>
                        </a14:backgroundRemoval>
                      </a14:imgEffect>
                      <a14:imgEffect>
                        <a14:colorTemperature colorTemp="11200"/>
                      </a14:imgEffect>
                      <a14:imgEffect>
                        <a14:brightnessContrast bright="6000" contrast="28000"/>
                      </a14:imgEffect>
                    </a14:imgLayer>
                  </a14:imgProps>
                </a:ext>
              </a:extLst>
            </a:blip>
            <a:stretch>
              <a:fillRect/>
            </a:stretch>
          </p:blipFill>
          <p:spPr>
            <a:xfrm flipH="1">
              <a:off x="-359671" y="1014477"/>
              <a:ext cx="691992" cy="1026683"/>
            </a:xfrm>
            <a:prstGeom prst="rect">
              <a:avLst/>
            </a:prstGeom>
          </p:spPr>
        </p:pic>
        <p:pic>
          <p:nvPicPr>
            <p:cNvPr id="37" name="Light Vehicle" descr="Silver Pick Truck Top View Isolated Stock Illustration 1604019403">
              <a:extLst>
                <a:ext uri="{FF2B5EF4-FFF2-40B4-BE49-F238E27FC236}">
                  <a16:creationId xmlns:a16="http://schemas.microsoft.com/office/drawing/2014/main" id="{AA61B959-1F37-01A3-FD51-5E3A23AC6D0D}"/>
                </a:ext>
              </a:extLst>
            </p:cNvPr>
            <p:cNvPicPr>
              <a:picLocks noChangeAspect="1" noChangeArrowheads="1"/>
            </p:cNvPicPr>
            <p:nvPr/>
          </p:nvPicPr>
          <p:blipFill rotWithShape="1">
            <a:blip r:embed="rId16">
              <a:alphaModFix amt="88000"/>
              <a:extLst>
                <a:ext uri="{BEBA8EAE-BF5A-486C-A8C5-ECC9F3942E4B}">
                  <a14:imgProps xmlns:a14="http://schemas.microsoft.com/office/drawing/2010/main">
                    <a14:imgLayer r:embed="rId17">
                      <a14:imgEffect>
                        <a14:backgroundRemoval t="15000" b="85000" l="4902" r="90000">
                          <a14:foregroundMark x1="32941" y1="23571" x2="9020" y2="21786"/>
                          <a14:foregroundMark x1="9020" y1="21786" x2="7647" y2="65000"/>
                          <a14:foregroundMark x1="7647" y1="65000" x2="84706" y2="70714"/>
                          <a14:foregroundMark x1="84706" y1="70714" x2="90784" y2="29286"/>
                          <a14:foregroundMark x1="90784" y1="29286" x2="66667" y2="19286"/>
                          <a14:foregroundMark x1="66667" y1="19286" x2="14510" y2="21071"/>
                          <a14:foregroundMark x1="85882" y1="24286" x2="88431" y2="67500"/>
                          <a14:foregroundMark x1="88431" y1="67500" x2="90000" y2="28214"/>
                          <a14:foregroundMark x1="5490" y1="23571" x2="4902" y2="66786"/>
                          <a14:foregroundMark x1="4902" y1="66786" x2="6863" y2="25000"/>
                          <a14:foregroundMark x1="64706" y1="85000" x2="69412" y2="71786"/>
                          <a14:foregroundMark x1="67059" y1="15000" x2="68039" y2="18571"/>
                        </a14:backgroundRemoval>
                      </a14:imgEffect>
                    </a14:imgLayer>
                  </a14:imgProps>
                </a:ext>
                <a:ext uri="{28A0092B-C50C-407E-A947-70E740481C1C}">
                  <a14:useLocalDpi xmlns:a14="http://schemas.microsoft.com/office/drawing/2010/main" val="0"/>
                </a:ext>
              </a:extLst>
            </a:blip>
            <a:srcRect l="953" t="12853" r="4937" b="16298"/>
            <a:stretch/>
          </p:blipFill>
          <p:spPr bwMode="auto">
            <a:xfrm rot="16200000">
              <a:off x="-302538" y="1669031"/>
              <a:ext cx="2013972" cy="744254"/>
            </a:xfrm>
            <a:prstGeom prst="rect">
              <a:avLst/>
            </a:prstGeom>
            <a:noFill/>
            <a:extLst>
              <a:ext uri="{909E8E84-426E-40DD-AFC4-6F175D3DCCD1}">
                <a14:hiddenFill xmlns:a14="http://schemas.microsoft.com/office/drawing/2010/main">
                  <a:solidFill>
                    <a:srgbClr val="FFFFFF"/>
                  </a:solidFill>
                </a14:hiddenFill>
              </a:ext>
            </a:extLst>
          </p:spPr>
        </p:pic>
        <p:sp>
          <p:nvSpPr>
            <p:cNvPr id="38" name="Or">
              <a:extLst>
                <a:ext uri="{FF2B5EF4-FFF2-40B4-BE49-F238E27FC236}">
                  <a16:creationId xmlns:a16="http://schemas.microsoft.com/office/drawing/2014/main" id="{85EC2968-ED4F-AFEB-9F9D-7E824353B4CD}"/>
                </a:ext>
              </a:extLst>
            </p:cNvPr>
            <p:cNvSpPr txBox="1"/>
            <p:nvPr/>
          </p:nvSpPr>
          <p:spPr>
            <a:xfrm>
              <a:off x="-222102" y="1860128"/>
              <a:ext cx="617699" cy="561050"/>
            </a:xfrm>
            <a:prstGeom prst="rect">
              <a:avLst/>
            </a:prstGeom>
            <a:noFill/>
          </p:spPr>
          <p:txBody>
            <a:bodyPr wrap="none" rtlCol="0">
              <a:spAutoFit/>
            </a:bodyPr>
            <a:lstStyle/>
            <a:p>
              <a:r>
                <a:rPr lang="en-AU" sz="1200" b="1" i="1" dirty="0">
                  <a:latin typeface="Calibri" panose="020F0502020204030204" pitchFamily="34" charset="0"/>
                  <a:ea typeface="Calibri" panose="020F0502020204030204" pitchFamily="34" charset="0"/>
                  <a:cs typeface="Calibri" panose="020F0502020204030204" pitchFamily="34" charset="0"/>
                </a:rPr>
                <a:t>or</a:t>
              </a:r>
            </a:p>
          </p:txBody>
        </p:sp>
      </p:grpSp>
      <p:sp>
        <p:nvSpPr>
          <p:cNvPr id="40" name="A1 Awareness">
            <a:extLst>
              <a:ext uri="{FF2B5EF4-FFF2-40B4-BE49-F238E27FC236}">
                <a16:creationId xmlns:a16="http://schemas.microsoft.com/office/drawing/2014/main" id="{3AB615CB-649F-9871-F8B9-97B82DB20F98}"/>
              </a:ext>
            </a:extLst>
          </p:cNvPr>
          <p:cNvSpPr/>
          <p:nvPr/>
        </p:nvSpPr>
        <p:spPr>
          <a:xfrm>
            <a:off x="221292" y="2300043"/>
            <a:ext cx="2201342" cy="43750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U" dirty="0"/>
              <a:t>LO –&gt; A1 Awareness</a:t>
            </a:r>
          </a:p>
        </p:txBody>
      </p:sp>
      <p:sp>
        <p:nvSpPr>
          <p:cNvPr id="42" name="A2 Alert">
            <a:extLst>
              <a:ext uri="{FF2B5EF4-FFF2-40B4-BE49-F238E27FC236}">
                <a16:creationId xmlns:a16="http://schemas.microsoft.com/office/drawing/2014/main" id="{7A238809-C922-5660-86EA-63AAD635A808}"/>
              </a:ext>
            </a:extLst>
          </p:cNvPr>
          <p:cNvSpPr/>
          <p:nvPr/>
        </p:nvSpPr>
        <p:spPr>
          <a:xfrm>
            <a:off x="215127" y="2299907"/>
            <a:ext cx="2201342" cy="43750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AU" dirty="0"/>
              <a:t>LO –&gt; A2 Alert</a:t>
            </a:r>
          </a:p>
        </p:txBody>
      </p:sp>
      <p:sp>
        <p:nvSpPr>
          <p:cNvPr id="43" name="A3 Alarm">
            <a:extLst>
              <a:ext uri="{FF2B5EF4-FFF2-40B4-BE49-F238E27FC236}">
                <a16:creationId xmlns:a16="http://schemas.microsoft.com/office/drawing/2014/main" id="{F3E829CA-7B97-7569-3712-8A9C08ED6D55}"/>
              </a:ext>
            </a:extLst>
          </p:cNvPr>
          <p:cNvSpPr/>
          <p:nvPr/>
        </p:nvSpPr>
        <p:spPr>
          <a:xfrm>
            <a:off x="221984" y="2299335"/>
            <a:ext cx="2201342" cy="43750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dirty="0"/>
              <a:t>LO –&gt; A3 Alarm</a:t>
            </a:r>
          </a:p>
        </p:txBody>
      </p:sp>
      <p:sp>
        <p:nvSpPr>
          <p:cNvPr id="9" name="Box Start Animation">
            <a:extLst>
              <a:ext uri="{FF2B5EF4-FFF2-40B4-BE49-F238E27FC236}">
                <a16:creationId xmlns:a16="http://schemas.microsoft.com/office/drawing/2014/main" id="{81EEE1FA-EC36-8B72-92A2-83AB553C46BA}"/>
              </a:ext>
            </a:extLst>
          </p:cNvPr>
          <p:cNvSpPr txBox="1"/>
          <p:nvPr/>
        </p:nvSpPr>
        <p:spPr>
          <a:xfrm>
            <a:off x="10135110" y="2308531"/>
            <a:ext cx="1932081"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AU" dirty="0"/>
              <a:t>START ANIMATION</a:t>
            </a:r>
          </a:p>
        </p:txBody>
      </p:sp>
      <p:sp>
        <p:nvSpPr>
          <p:cNvPr id="10" name="Box Animating">
            <a:extLst>
              <a:ext uri="{FF2B5EF4-FFF2-40B4-BE49-F238E27FC236}">
                <a16:creationId xmlns:a16="http://schemas.microsoft.com/office/drawing/2014/main" id="{D33BB970-7DAD-285B-6694-2AAB9B8686F4}"/>
              </a:ext>
            </a:extLst>
          </p:cNvPr>
          <p:cNvSpPr txBox="1"/>
          <p:nvPr/>
        </p:nvSpPr>
        <p:spPr>
          <a:xfrm>
            <a:off x="10135651" y="2305195"/>
            <a:ext cx="1932081" cy="36933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algn="ctr"/>
            <a:r>
              <a:rPr lang="en-AU" dirty="0"/>
              <a:t>ANIMATING</a:t>
            </a:r>
          </a:p>
        </p:txBody>
      </p:sp>
      <p:sp>
        <p:nvSpPr>
          <p:cNvPr id="11" name="Box Finished Animation">
            <a:extLst>
              <a:ext uri="{FF2B5EF4-FFF2-40B4-BE49-F238E27FC236}">
                <a16:creationId xmlns:a16="http://schemas.microsoft.com/office/drawing/2014/main" id="{7226B778-85DA-44A5-FB64-3A3E9D4820EF}"/>
              </a:ext>
            </a:extLst>
          </p:cNvPr>
          <p:cNvSpPr txBox="1"/>
          <p:nvPr/>
        </p:nvSpPr>
        <p:spPr>
          <a:xfrm>
            <a:off x="10141006" y="2305134"/>
            <a:ext cx="1932081"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lang="en-AU" dirty="0"/>
              <a:t>FINISHED</a:t>
            </a:r>
          </a:p>
        </p:txBody>
      </p:sp>
      <p:sp>
        <p:nvSpPr>
          <p:cNvPr id="98" name="TB A1 Actions">
            <a:extLst>
              <a:ext uri="{FF2B5EF4-FFF2-40B4-BE49-F238E27FC236}">
                <a16:creationId xmlns:a16="http://schemas.microsoft.com/office/drawing/2014/main" id="{AAF29173-F753-FC79-791E-EECEFAF87E65}"/>
              </a:ext>
            </a:extLst>
          </p:cNvPr>
          <p:cNvSpPr txBox="1"/>
          <p:nvPr/>
        </p:nvSpPr>
        <p:spPr>
          <a:xfrm>
            <a:off x="221984" y="2774613"/>
            <a:ext cx="5702300" cy="738664"/>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approaching turn with pedestrian or LV (RO) in a roadway</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Operating state of LO is visible to RO </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RO A1 Awareness on approach</a:t>
            </a:r>
          </a:p>
        </p:txBody>
      </p:sp>
      <p:sp>
        <p:nvSpPr>
          <p:cNvPr id="99" name="TB A2 Actions">
            <a:extLst>
              <a:ext uri="{FF2B5EF4-FFF2-40B4-BE49-F238E27FC236}">
                <a16:creationId xmlns:a16="http://schemas.microsoft.com/office/drawing/2014/main" id="{66C9FC93-D568-26B6-C12E-9DD65ABB4C35}"/>
              </a:ext>
            </a:extLst>
          </p:cNvPr>
          <p:cNvSpPr txBox="1"/>
          <p:nvPr/>
        </p:nvSpPr>
        <p:spPr>
          <a:xfrm>
            <a:off x="221984" y="3533388"/>
            <a:ext cx="5702300" cy="738664"/>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A2 Alert Triggered on entry of 1</a:t>
            </a:r>
            <a:r>
              <a:rPr lang="en-US" sz="1400" baseline="30000" dirty="0">
                <a:latin typeface="Calibri" panose="020F0502020204030204" pitchFamily="34" charset="0"/>
                <a:ea typeface="Calibri" panose="020F0502020204030204" pitchFamily="34" charset="0"/>
                <a:cs typeface="Calibri" panose="020F0502020204030204" pitchFamily="34" charset="0"/>
              </a:rPr>
              <a:t>st</a:t>
            </a:r>
            <a:r>
              <a:rPr lang="en-US" sz="1400" dirty="0">
                <a:latin typeface="Calibri" panose="020F0502020204030204" pitchFamily="34" charset="0"/>
                <a:ea typeface="Calibri" panose="020F0502020204030204" pitchFamily="34" charset="0"/>
                <a:cs typeface="Calibri" panose="020F0502020204030204" pitchFamily="34" charset="0"/>
              </a:rPr>
              <a:t> Zone as turn is initiated</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Operator alerted to abnormal situation</a:t>
            </a: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100" name="TB A3 Actions">
            <a:extLst>
              <a:ext uri="{FF2B5EF4-FFF2-40B4-BE49-F238E27FC236}">
                <a16:creationId xmlns:a16="http://schemas.microsoft.com/office/drawing/2014/main" id="{FF382506-12BA-236C-D9A8-4AC7D093676F}"/>
              </a:ext>
            </a:extLst>
          </p:cNvPr>
          <p:cNvSpPr txBox="1"/>
          <p:nvPr/>
        </p:nvSpPr>
        <p:spPr>
          <a:xfrm>
            <a:off x="221292" y="4089400"/>
            <a:ext cx="5702300" cy="1169551"/>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A3 Alarm Triggered on entry of 2</a:t>
            </a:r>
            <a:r>
              <a:rPr lang="en-US" sz="1400" baseline="30000" dirty="0">
                <a:latin typeface="Calibri" panose="020F0502020204030204" pitchFamily="34" charset="0"/>
                <a:ea typeface="Calibri" panose="020F0502020204030204" pitchFamily="34" charset="0"/>
                <a:cs typeface="Calibri" panose="020F0502020204030204" pitchFamily="34" charset="0"/>
              </a:rPr>
              <a:t>nd</a:t>
            </a:r>
            <a:r>
              <a:rPr lang="en-US" sz="1400" dirty="0">
                <a:latin typeface="Calibri" panose="020F0502020204030204" pitchFamily="34" charset="0"/>
                <a:ea typeface="Calibri" panose="020F0502020204030204" pitchFamily="34" charset="0"/>
                <a:cs typeface="Calibri" panose="020F0502020204030204" pitchFamily="34" charset="0"/>
              </a:rPr>
              <a:t> Zone as turn is continued</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Alarm notifies LO Operator of imminent threat</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Theoretical trigger for L9 Control</a:t>
            </a:r>
          </a:p>
          <a:p>
            <a:pPr marL="342900" indent="-342900">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101" name="TB Common Variations">
            <a:extLst>
              <a:ext uri="{FF2B5EF4-FFF2-40B4-BE49-F238E27FC236}">
                <a16:creationId xmlns:a16="http://schemas.microsoft.com/office/drawing/2014/main" id="{7EF84BF4-47E0-CE22-9789-D49FFDF3147B}"/>
              </a:ext>
            </a:extLst>
          </p:cNvPr>
          <p:cNvSpPr txBox="1"/>
          <p:nvPr/>
        </p:nvSpPr>
        <p:spPr>
          <a:xfrm>
            <a:off x="221984" y="5076299"/>
            <a:ext cx="3633026" cy="1169551"/>
          </a:xfrm>
          <a:prstGeom prst="rect">
            <a:avLst/>
          </a:prstGeom>
          <a:noFill/>
        </p:spPr>
        <p:txBody>
          <a:bodyPr wrap="square" rtlCol="0">
            <a:spAutoFit/>
          </a:bodyPr>
          <a:lstStyle/>
          <a:p>
            <a:r>
              <a:rPr lang="en-AU" sz="1400" b="1" u="sng" dirty="0"/>
              <a:t>Common Variations</a:t>
            </a:r>
          </a:p>
          <a:p>
            <a:pPr marL="285750" indent="-285750">
              <a:buFont typeface="Arial" panose="020B0604020202020204" pitchFamily="34" charset="0"/>
              <a:buChar char="•"/>
            </a:pPr>
            <a:r>
              <a:rPr lang="en-AU" sz="1400" dirty="0"/>
              <a:t>LO Reversing into RO through a turn</a:t>
            </a:r>
          </a:p>
          <a:p>
            <a:pPr marL="285750" indent="-285750">
              <a:buFont typeface="Arial" panose="020B0604020202020204" pitchFamily="34" charset="0"/>
              <a:buChar char="•"/>
            </a:pPr>
            <a:r>
              <a:rPr lang="en-AU" sz="1400" dirty="0"/>
              <a:t>RO is moving as LO Approaches </a:t>
            </a:r>
          </a:p>
          <a:p>
            <a:pPr marL="285750" indent="-285750">
              <a:buFont typeface="Arial" panose="020B0604020202020204" pitchFamily="34" charset="0"/>
              <a:buChar char="•"/>
            </a:pPr>
            <a:r>
              <a:rPr lang="en-AU" sz="1400" dirty="0"/>
              <a:t>T Intersection, Cross Intersection, Simple Sharp Turn</a:t>
            </a:r>
          </a:p>
        </p:txBody>
      </p:sp>
      <p:sp>
        <p:nvSpPr>
          <p:cNvPr id="102" name="TB Parameters">
            <a:extLst>
              <a:ext uri="{FF2B5EF4-FFF2-40B4-BE49-F238E27FC236}">
                <a16:creationId xmlns:a16="http://schemas.microsoft.com/office/drawing/2014/main" id="{F0F6FC03-FA98-4B59-68BD-0D7F46D40ED6}"/>
              </a:ext>
            </a:extLst>
          </p:cNvPr>
          <p:cNvSpPr txBox="1"/>
          <p:nvPr/>
        </p:nvSpPr>
        <p:spPr>
          <a:xfrm>
            <a:off x="8127354" y="2720155"/>
            <a:ext cx="3633027" cy="1169551"/>
          </a:xfrm>
          <a:prstGeom prst="rect">
            <a:avLst/>
          </a:prstGeom>
          <a:noFill/>
        </p:spPr>
        <p:txBody>
          <a:bodyPr wrap="square" rtlCol="0">
            <a:spAutoFit/>
          </a:bodyPr>
          <a:lstStyle/>
          <a:p>
            <a:r>
              <a:rPr lang="en-AU" sz="1400" b="1" u="sng" dirty="0"/>
              <a:t>Example Parameters to Consider:</a:t>
            </a:r>
            <a:r>
              <a:rPr lang="en-AU" sz="1400" dirty="0"/>
              <a:t> </a:t>
            </a:r>
          </a:p>
          <a:p>
            <a:pPr marL="285750" indent="-285750">
              <a:buFont typeface="Arial" panose="020B0604020202020204" pitchFamily="34" charset="0"/>
              <a:buChar char="•"/>
            </a:pPr>
            <a:r>
              <a:rPr lang="en-AU" sz="1400" dirty="0"/>
              <a:t>Mass of Machine</a:t>
            </a:r>
          </a:p>
          <a:p>
            <a:pPr marL="285750" indent="-285750">
              <a:buFont typeface="Arial" panose="020B0604020202020204" pitchFamily="34" charset="0"/>
              <a:buChar char="•"/>
            </a:pPr>
            <a:r>
              <a:rPr lang="en-AU" sz="1400" dirty="0"/>
              <a:t>Operator Speed of Machine</a:t>
            </a:r>
          </a:p>
          <a:p>
            <a:pPr marL="285750" indent="-285750">
              <a:buFont typeface="Arial" panose="020B0604020202020204" pitchFamily="34" charset="0"/>
              <a:buChar char="•"/>
            </a:pPr>
            <a:r>
              <a:rPr lang="en-AU" sz="1400" dirty="0"/>
              <a:t>Grade of the Drive</a:t>
            </a:r>
          </a:p>
          <a:p>
            <a:pPr marL="285750" indent="-285750">
              <a:buFont typeface="Arial" panose="020B0604020202020204" pitchFamily="34" charset="0"/>
              <a:buChar char="•"/>
            </a:pPr>
            <a:r>
              <a:rPr lang="en-AU" sz="1400" dirty="0"/>
              <a:t>Turning speed of machine</a:t>
            </a:r>
          </a:p>
        </p:txBody>
      </p:sp>
      <p:grpSp>
        <p:nvGrpSpPr>
          <p:cNvPr id="48" name="Group 47">
            <a:extLst>
              <a:ext uri="{FF2B5EF4-FFF2-40B4-BE49-F238E27FC236}">
                <a16:creationId xmlns:a16="http://schemas.microsoft.com/office/drawing/2014/main" id="{6E80A81F-C5FF-7115-B81B-C093FAE39BD6}"/>
              </a:ext>
            </a:extLst>
          </p:cNvPr>
          <p:cNvGrpSpPr/>
          <p:nvPr/>
        </p:nvGrpSpPr>
        <p:grpSpPr>
          <a:xfrm>
            <a:off x="3810436" y="5118900"/>
            <a:ext cx="1981477" cy="1267002"/>
            <a:chOff x="3810436" y="5118900"/>
            <a:chExt cx="1981477" cy="1267002"/>
          </a:xfrm>
        </p:grpSpPr>
        <p:pic>
          <p:nvPicPr>
            <p:cNvPr id="5" name="Picture 4">
              <a:extLst>
                <a:ext uri="{FF2B5EF4-FFF2-40B4-BE49-F238E27FC236}">
                  <a16:creationId xmlns:a16="http://schemas.microsoft.com/office/drawing/2014/main" id="{E306B558-CA9F-9C70-A250-3F613CCB3695}"/>
                </a:ext>
              </a:extLst>
            </p:cNvPr>
            <p:cNvPicPr>
              <a:picLocks noChangeAspect="1"/>
            </p:cNvPicPr>
            <p:nvPr/>
          </p:nvPicPr>
          <p:blipFill>
            <a:blip r:embed="rId18"/>
            <a:stretch>
              <a:fillRect/>
            </a:stretch>
          </p:blipFill>
          <p:spPr>
            <a:xfrm>
              <a:off x="3810436" y="5118900"/>
              <a:ext cx="1981477" cy="1267002"/>
            </a:xfrm>
            <a:prstGeom prst="rect">
              <a:avLst/>
            </a:prstGeom>
          </p:spPr>
        </p:pic>
        <p:sp>
          <p:nvSpPr>
            <p:cNvPr id="4" name="Rectangle 3">
              <a:extLst>
                <a:ext uri="{FF2B5EF4-FFF2-40B4-BE49-F238E27FC236}">
                  <a16:creationId xmlns:a16="http://schemas.microsoft.com/office/drawing/2014/main" id="{3583A4C1-8C90-EFFA-7C54-21894C165D8A}"/>
                </a:ext>
              </a:extLst>
            </p:cNvPr>
            <p:cNvSpPr/>
            <p:nvPr/>
          </p:nvSpPr>
          <p:spPr>
            <a:xfrm>
              <a:off x="4067175" y="5568806"/>
              <a:ext cx="228600" cy="104284"/>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Arrow: Down 5">
              <a:extLst>
                <a:ext uri="{FF2B5EF4-FFF2-40B4-BE49-F238E27FC236}">
                  <a16:creationId xmlns:a16="http://schemas.microsoft.com/office/drawing/2014/main" id="{FC3D49B0-AED4-217E-8227-BF2CE7A34018}"/>
                </a:ext>
              </a:extLst>
            </p:cNvPr>
            <p:cNvSpPr/>
            <p:nvPr/>
          </p:nvSpPr>
          <p:spPr>
            <a:xfrm>
              <a:off x="4518660" y="5193030"/>
              <a:ext cx="144780" cy="216598"/>
            </a:xfrm>
            <a:prstGeom prst="down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Arrow: Bent-Up 6">
              <a:extLst>
                <a:ext uri="{FF2B5EF4-FFF2-40B4-BE49-F238E27FC236}">
                  <a16:creationId xmlns:a16="http://schemas.microsoft.com/office/drawing/2014/main" id="{58D6DFB6-0BB4-C5EB-8207-A2C9A1B606B7}"/>
                </a:ext>
              </a:extLst>
            </p:cNvPr>
            <p:cNvSpPr/>
            <p:nvPr/>
          </p:nvSpPr>
          <p:spPr>
            <a:xfrm rot="16200000">
              <a:off x="4370071" y="5550708"/>
              <a:ext cx="228600" cy="264795"/>
            </a:xfrm>
            <a:prstGeom prst="ben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Freeform: Shape 15">
              <a:extLst>
                <a:ext uri="{FF2B5EF4-FFF2-40B4-BE49-F238E27FC236}">
                  <a16:creationId xmlns:a16="http://schemas.microsoft.com/office/drawing/2014/main" id="{25F6A8CB-9F4C-0E37-36E5-6604B993EC21}"/>
                </a:ext>
              </a:extLst>
            </p:cNvPr>
            <p:cNvSpPr/>
            <p:nvPr/>
          </p:nvSpPr>
          <p:spPr>
            <a:xfrm>
              <a:off x="4141470" y="5766435"/>
              <a:ext cx="445770" cy="605790"/>
            </a:xfrm>
            <a:custGeom>
              <a:avLst/>
              <a:gdLst>
                <a:gd name="connsiteX0" fmla="*/ 0 w 445770"/>
                <a:gd name="connsiteY0" fmla="*/ 605790 h 605790"/>
                <a:gd name="connsiteX1" fmla="*/ 102870 w 445770"/>
                <a:gd name="connsiteY1" fmla="*/ 527685 h 605790"/>
                <a:gd name="connsiteX2" fmla="*/ 196215 w 445770"/>
                <a:gd name="connsiteY2" fmla="*/ 476250 h 605790"/>
                <a:gd name="connsiteX3" fmla="*/ 270510 w 445770"/>
                <a:gd name="connsiteY3" fmla="*/ 401955 h 605790"/>
                <a:gd name="connsiteX4" fmla="*/ 342900 w 445770"/>
                <a:gd name="connsiteY4" fmla="*/ 310515 h 605790"/>
                <a:gd name="connsiteX5" fmla="*/ 392430 w 445770"/>
                <a:gd name="connsiteY5" fmla="*/ 215265 h 605790"/>
                <a:gd name="connsiteX6" fmla="*/ 421005 w 445770"/>
                <a:gd name="connsiteY6" fmla="*/ 148590 h 605790"/>
                <a:gd name="connsiteX7" fmla="*/ 445770 w 445770"/>
                <a:gd name="connsiteY7" fmla="*/ 0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770" h="605790">
                  <a:moveTo>
                    <a:pt x="0" y="605790"/>
                  </a:moveTo>
                  <a:cubicBezTo>
                    <a:pt x="35084" y="577532"/>
                    <a:pt x="70168" y="549275"/>
                    <a:pt x="102870" y="527685"/>
                  </a:cubicBezTo>
                  <a:cubicBezTo>
                    <a:pt x="135572" y="506095"/>
                    <a:pt x="168275" y="497205"/>
                    <a:pt x="196215" y="476250"/>
                  </a:cubicBezTo>
                  <a:cubicBezTo>
                    <a:pt x="224155" y="455295"/>
                    <a:pt x="246062" y="429578"/>
                    <a:pt x="270510" y="401955"/>
                  </a:cubicBezTo>
                  <a:cubicBezTo>
                    <a:pt x="294958" y="374332"/>
                    <a:pt x="322580" y="341630"/>
                    <a:pt x="342900" y="310515"/>
                  </a:cubicBezTo>
                  <a:cubicBezTo>
                    <a:pt x="363220" y="279400"/>
                    <a:pt x="379413" y="242252"/>
                    <a:pt x="392430" y="215265"/>
                  </a:cubicBezTo>
                  <a:cubicBezTo>
                    <a:pt x="405447" y="188278"/>
                    <a:pt x="412115" y="184467"/>
                    <a:pt x="421005" y="148590"/>
                  </a:cubicBezTo>
                  <a:cubicBezTo>
                    <a:pt x="429895" y="112713"/>
                    <a:pt x="444183" y="20637"/>
                    <a:pt x="445770" y="0"/>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47" name="Group 46">
            <a:extLst>
              <a:ext uri="{FF2B5EF4-FFF2-40B4-BE49-F238E27FC236}">
                <a16:creationId xmlns:a16="http://schemas.microsoft.com/office/drawing/2014/main" id="{D6D81EA7-4068-A356-DA57-21603D0633DA}"/>
              </a:ext>
            </a:extLst>
          </p:cNvPr>
          <p:cNvGrpSpPr/>
          <p:nvPr/>
        </p:nvGrpSpPr>
        <p:grpSpPr>
          <a:xfrm>
            <a:off x="5966732" y="5033643"/>
            <a:ext cx="1887512" cy="1558433"/>
            <a:chOff x="5966732" y="5033643"/>
            <a:chExt cx="1887512" cy="1558433"/>
          </a:xfrm>
        </p:grpSpPr>
        <p:pic>
          <p:nvPicPr>
            <p:cNvPr id="15" name="Picture 14">
              <a:extLst>
                <a:ext uri="{FF2B5EF4-FFF2-40B4-BE49-F238E27FC236}">
                  <a16:creationId xmlns:a16="http://schemas.microsoft.com/office/drawing/2014/main" id="{537488A8-4CD7-4B9D-1FE5-F6BD10034A4E}"/>
                </a:ext>
              </a:extLst>
            </p:cNvPr>
            <p:cNvPicPr>
              <a:picLocks noChangeAspect="1"/>
            </p:cNvPicPr>
            <p:nvPr/>
          </p:nvPicPr>
          <p:blipFill rotWithShape="1">
            <a:blip r:embed="rId19"/>
            <a:srcRect l="-511" t="5413" r="24768" b="5413"/>
            <a:stretch/>
          </p:blipFill>
          <p:spPr>
            <a:xfrm>
              <a:off x="5966732" y="5033643"/>
              <a:ext cx="1887512" cy="1558433"/>
            </a:xfrm>
            <a:prstGeom prst="rect">
              <a:avLst/>
            </a:prstGeom>
          </p:spPr>
        </p:pic>
        <p:sp>
          <p:nvSpPr>
            <p:cNvPr id="19" name="Rectangle 18">
              <a:extLst>
                <a:ext uri="{FF2B5EF4-FFF2-40B4-BE49-F238E27FC236}">
                  <a16:creationId xmlns:a16="http://schemas.microsoft.com/office/drawing/2014/main" id="{E34DC668-3DFB-1603-7374-CD5068BEE1CB}"/>
                </a:ext>
              </a:extLst>
            </p:cNvPr>
            <p:cNvSpPr/>
            <p:nvPr/>
          </p:nvSpPr>
          <p:spPr>
            <a:xfrm rot="16200000">
              <a:off x="6809523" y="6193708"/>
              <a:ext cx="228600" cy="104284"/>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5" name="Arrow: Bent-Up 44">
              <a:extLst>
                <a:ext uri="{FF2B5EF4-FFF2-40B4-BE49-F238E27FC236}">
                  <a16:creationId xmlns:a16="http://schemas.microsoft.com/office/drawing/2014/main" id="{CB7D9676-0952-AACD-D321-B8835E817CE4}"/>
                </a:ext>
              </a:extLst>
            </p:cNvPr>
            <p:cNvSpPr/>
            <p:nvPr/>
          </p:nvSpPr>
          <p:spPr>
            <a:xfrm rot="10800000" flipH="1">
              <a:off x="6735598" y="5826728"/>
              <a:ext cx="228600" cy="264795"/>
            </a:xfrm>
            <a:prstGeom prst="ben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6" name="Freeform: Shape 45">
              <a:extLst>
                <a:ext uri="{FF2B5EF4-FFF2-40B4-BE49-F238E27FC236}">
                  <a16:creationId xmlns:a16="http://schemas.microsoft.com/office/drawing/2014/main" id="{2F7546EA-3D79-FC2C-29A4-0AEB9C38F548}"/>
                </a:ext>
              </a:extLst>
            </p:cNvPr>
            <p:cNvSpPr/>
            <p:nvPr/>
          </p:nvSpPr>
          <p:spPr>
            <a:xfrm>
              <a:off x="6090285" y="5385435"/>
              <a:ext cx="649605" cy="470535"/>
            </a:xfrm>
            <a:custGeom>
              <a:avLst/>
              <a:gdLst>
                <a:gd name="connsiteX0" fmla="*/ 0 w 649605"/>
                <a:gd name="connsiteY0" fmla="*/ 0 h 470535"/>
                <a:gd name="connsiteX1" fmla="*/ 85725 w 649605"/>
                <a:gd name="connsiteY1" fmla="*/ 120015 h 470535"/>
                <a:gd name="connsiteX2" fmla="*/ 144780 w 649605"/>
                <a:gd name="connsiteY2" fmla="*/ 190500 h 470535"/>
                <a:gd name="connsiteX3" fmla="*/ 228600 w 649605"/>
                <a:gd name="connsiteY3" fmla="*/ 268605 h 470535"/>
                <a:gd name="connsiteX4" fmla="*/ 316230 w 649605"/>
                <a:gd name="connsiteY4" fmla="*/ 337185 h 470535"/>
                <a:gd name="connsiteX5" fmla="*/ 386715 w 649605"/>
                <a:gd name="connsiteY5" fmla="*/ 384810 h 470535"/>
                <a:gd name="connsiteX6" fmla="*/ 493395 w 649605"/>
                <a:gd name="connsiteY6" fmla="*/ 430530 h 470535"/>
                <a:gd name="connsiteX7" fmla="*/ 554355 w 649605"/>
                <a:gd name="connsiteY7" fmla="*/ 449580 h 470535"/>
                <a:gd name="connsiteX8" fmla="*/ 649605 w 649605"/>
                <a:gd name="connsiteY8" fmla="*/ 470535 h 47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605" h="470535">
                  <a:moveTo>
                    <a:pt x="0" y="0"/>
                  </a:moveTo>
                  <a:cubicBezTo>
                    <a:pt x="30797" y="44132"/>
                    <a:pt x="61595" y="88265"/>
                    <a:pt x="85725" y="120015"/>
                  </a:cubicBezTo>
                  <a:cubicBezTo>
                    <a:pt x="109855" y="151765"/>
                    <a:pt x="120968" y="165735"/>
                    <a:pt x="144780" y="190500"/>
                  </a:cubicBezTo>
                  <a:cubicBezTo>
                    <a:pt x="168592" y="215265"/>
                    <a:pt x="200025" y="244158"/>
                    <a:pt x="228600" y="268605"/>
                  </a:cubicBezTo>
                  <a:cubicBezTo>
                    <a:pt x="257175" y="293053"/>
                    <a:pt x="289877" y="317817"/>
                    <a:pt x="316230" y="337185"/>
                  </a:cubicBezTo>
                  <a:cubicBezTo>
                    <a:pt x="342583" y="356553"/>
                    <a:pt x="357188" y="369253"/>
                    <a:pt x="386715" y="384810"/>
                  </a:cubicBezTo>
                  <a:cubicBezTo>
                    <a:pt x="416242" y="400367"/>
                    <a:pt x="465455" y="419735"/>
                    <a:pt x="493395" y="430530"/>
                  </a:cubicBezTo>
                  <a:cubicBezTo>
                    <a:pt x="521335" y="441325"/>
                    <a:pt x="528320" y="442913"/>
                    <a:pt x="554355" y="449580"/>
                  </a:cubicBezTo>
                  <a:cubicBezTo>
                    <a:pt x="580390" y="456248"/>
                    <a:pt x="649605" y="470535"/>
                    <a:pt x="649605" y="470535"/>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51" name="TextBox 50">
            <a:extLst>
              <a:ext uri="{FF2B5EF4-FFF2-40B4-BE49-F238E27FC236}">
                <a16:creationId xmlns:a16="http://schemas.microsoft.com/office/drawing/2014/main" id="{11C41AEF-0BB5-F979-10DE-B5C47EC223D5}"/>
              </a:ext>
            </a:extLst>
          </p:cNvPr>
          <p:cNvSpPr txBox="1"/>
          <p:nvPr/>
        </p:nvSpPr>
        <p:spPr>
          <a:xfrm>
            <a:off x="7784278" y="5461455"/>
            <a:ext cx="4197902" cy="954107"/>
          </a:xfrm>
          <a:prstGeom prst="rect">
            <a:avLst/>
          </a:prstGeom>
          <a:noFill/>
        </p:spPr>
        <p:txBody>
          <a:bodyPr wrap="square" rtlCol="0">
            <a:spAutoFit/>
          </a:bodyPr>
          <a:lstStyle/>
          <a:p>
            <a:r>
              <a:rPr lang="en-AU" sz="1400" dirty="0"/>
              <a:t>A turn point does not always occur on a straight path.  Consideration must be given to the possibility that the machine was already performing a turn (to maintain tunnel direction) before the turn at the intersection.</a:t>
            </a:r>
          </a:p>
        </p:txBody>
      </p:sp>
      <p:sp>
        <p:nvSpPr>
          <p:cNvPr id="53" name="TextBox 52">
            <a:extLst>
              <a:ext uri="{FF2B5EF4-FFF2-40B4-BE49-F238E27FC236}">
                <a16:creationId xmlns:a16="http://schemas.microsoft.com/office/drawing/2014/main" id="{A9D2BF89-67F4-28E0-DFCA-9FF4FC69ECC4}"/>
              </a:ext>
            </a:extLst>
          </p:cNvPr>
          <p:cNvSpPr txBox="1"/>
          <p:nvPr/>
        </p:nvSpPr>
        <p:spPr>
          <a:xfrm>
            <a:off x="7442583" y="4258057"/>
            <a:ext cx="3038587" cy="738664"/>
          </a:xfrm>
          <a:prstGeom prst="rect">
            <a:avLst/>
          </a:prstGeom>
          <a:noFill/>
        </p:spPr>
        <p:txBody>
          <a:bodyPr wrap="square" rtlCol="0">
            <a:spAutoFit/>
          </a:bodyPr>
          <a:lstStyle/>
          <a:p>
            <a:r>
              <a:rPr lang="en-AU" sz="1400" dirty="0"/>
              <a:t>Turns are not always 90 degrees.  Consideration must be given for turns that have acute angles</a:t>
            </a:r>
          </a:p>
        </p:txBody>
      </p:sp>
      <p:grpSp>
        <p:nvGrpSpPr>
          <p:cNvPr id="62" name="Group 61">
            <a:extLst>
              <a:ext uri="{FF2B5EF4-FFF2-40B4-BE49-F238E27FC236}">
                <a16:creationId xmlns:a16="http://schemas.microsoft.com/office/drawing/2014/main" id="{35746E57-DB54-297E-6577-6DBA79F32E8E}"/>
              </a:ext>
            </a:extLst>
          </p:cNvPr>
          <p:cNvGrpSpPr/>
          <p:nvPr/>
        </p:nvGrpSpPr>
        <p:grpSpPr>
          <a:xfrm>
            <a:off x="10448341" y="3763030"/>
            <a:ext cx="1360469" cy="1065599"/>
            <a:chOff x="10420915" y="4094589"/>
            <a:chExt cx="1360469" cy="1065599"/>
          </a:xfrm>
        </p:grpSpPr>
        <p:pic>
          <p:nvPicPr>
            <p:cNvPr id="58" name="Picture 57">
              <a:extLst>
                <a:ext uri="{FF2B5EF4-FFF2-40B4-BE49-F238E27FC236}">
                  <a16:creationId xmlns:a16="http://schemas.microsoft.com/office/drawing/2014/main" id="{96046A10-EB72-9B45-2B07-0E3A0B80675A}"/>
                </a:ext>
              </a:extLst>
            </p:cNvPr>
            <p:cNvPicPr>
              <a:picLocks noChangeAspect="1"/>
            </p:cNvPicPr>
            <p:nvPr/>
          </p:nvPicPr>
          <p:blipFill>
            <a:blip r:embed="rId20"/>
            <a:stretch>
              <a:fillRect/>
            </a:stretch>
          </p:blipFill>
          <p:spPr>
            <a:xfrm>
              <a:off x="10420915" y="4094589"/>
              <a:ext cx="1360469" cy="1065599"/>
            </a:xfrm>
            <a:prstGeom prst="rect">
              <a:avLst/>
            </a:prstGeom>
          </p:spPr>
        </p:pic>
        <p:sp>
          <p:nvSpPr>
            <p:cNvPr id="59" name="Rectangle 58">
              <a:extLst>
                <a:ext uri="{FF2B5EF4-FFF2-40B4-BE49-F238E27FC236}">
                  <a16:creationId xmlns:a16="http://schemas.microsoft.com/office/drawing/2014/main" id="{795DFED6-BEDE-6BAB-EC5C-D5F617E01742}"/>
                </a:ext>
              </a:extLst>
            </p:cNvPr>
            <p:cNvSpPr/>
            <p:nvPr/>
          </p:nvSpPr>
          <p:spPr>
            <a:xfrm rot="3672702">
              <a:off x="10846697" y="4587495"/>
              <a:ext cx="55962" cy="173355"/>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0" name="Arrow: Bent-Up 59">
              <a:extLst>
                <a:ext uri="{FF2B5EF4-FFF2-40B4-BE49-F238E27FC236}">
                  <a16:creationId xmlns:a16="http://schemas.microsoft.com/office/drawing/2014/main" id="{60BCED93-D14C-3C2A-F3A1-05CA93EBF39E}"/>
                </a:ext>
              </a:extLst>
            </p:cNvPr>
            <p:cNvSpPr/>
            <p:nvPr/>
          </p:nvSpPr>
          <p:spPr>
            <a:xfrm rot="1773886" flipV="1">
              <a:off x="10868025" y="4464008"/>
              <a:ext cx="160020" cy="132529"/>
            </a:xfrm>
            <a:prstGeom prst="ben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1" name="Freeform: Shape 60">
              <a:extLst>
                <a:ext uri="{FF2B5EF4-FFF2-40B4-BE49-F238E27FC236}">
                  <a16:creationId xmlns:a16="http://schemas.microsoft.com/office/drawing/2014/main" id="{EA2B2E30-9074-6541-CB81-B64765B66F57}"/>
                </a:ext>
              </a:extLst>
            </p:cNvPr>
            <p:cNvSpPr/>
            <p:nvPr/>
          </p:nvSpPr>
          <p:spPr>
            <a:xfrm>
              <a:off x="10437495" y="4248150"/>
              <a:ext cx="457200" cy="200025"/>
            </a:xfrm>
            <a:custGeom>
              <a:avLst/>
              <a:gdLst>
                <a:gd name="connsiteX0" fmla="*/ 0 w 457200"/>
                <a:gd name="connsiteY0" fmla="*/ 0 h 200025"/>
                <a:gd name="connsiteX1" fmla="*/ 100965 w 457200"/>
                <a:gd name="connsiteY1" fmla="*/ 43815 h 200025"/>
                <a:gd name="connsiteX2" fmla="*/ 182880 w 457200"/>
                <a:gd name="connsiteY2" fmla="*/ 78105 h 200025"/>
                <a:gd name="connsiteX3" fmla="*/ 289560 w 457200"/>
                <a:gd name="connsiteY3" fmla="*/ 125730 h 200025"/>
                <a:gd name="connsiteX4" fmla="*/ 358140 w 457200"/>
                <a:gd name="connsiteY4" fmla="*/ 158115 h 200025"/>
                <a:gd name="connsiteX5" fmla="*/ 457200 w 457200"/>
                <a:gd name="connsiteY5" fmla="*/ 20002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200025">
                  <a:moveTo>
                    <a:pt x="0" y="0"/>
                  </a:moveTo>
                  <a:lnTo>
                    <a:pt x="100965" y="43815"/>
                  </a:lnTo>
                  <a:lnTo>
                    <a:pt x="182880" y="78105"/>
                  </a:lnTo>
                  <a:cubicBezTo>
                    <a:pt x="214312" y="91757"/>
                    <a:pt x="260350" y="112395"/>
                    <a:pt x="289560" y="125730"/>
                  </a:cubicBezTo>
                  <a:cubicBezTo>
                    <a:pt x="318770" y="139065"/>
                    <a:pt x="330200" y="145733"/>
                    <a:pt x="358140" y="158115"/>
                  </a:cubicBezTo>
                  <a:cubicBezTo>
                    <a:pt x="386080" y="170497"/>
                    <a:pt x="421640" y="185261"/>
                    <a:pt x="457200" y="200025"/>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8" name="Group 7">
            <a:extLst>
              <a:ext uri="{FF2B5EF4-FFF2-40B4-BE49-F238E27FC236}">
                <a16:creationId xmlns:a16="http://schemas.microsoft.com/office/drawing/2014/main" id="{320244B2-E2EC-F96D-8CBF-3A00DA97BFD3}"/>
              </a:ext>
            </a:extLst>
          </p:cNvPr>
          <p:cNvGrpSpPr/>
          <p:nvPr/>
        </p:nvGrpSpPr>
        <p:grpSpPr>
          <a:xfrm>
            <a:off x="10448341" y="3644249"/>
            <a:ext cx="1360469" cy="1065599"/>
            <a:chOff x="10420915" y="4094589"/>
            <a:chExt cx="1360469" cy="1065599"/>
          </a:xfrm>
        </p:grpSpPr>
        <p:pic>
          <p:nvPicPr>
            <p:cNvPr id="17" name="Picture 16">
              <a:extLst>
                <a:ext uri="{FF2B5EF4-FFF2-40B4-BE49-F238E27FC236}">
                  <a16:creationId xmlns:a16="http://schemas.microsoft.com/office/drawing/2014/main" id="{4440A2D2-673B-CD72-B803-ABBB21A02C6F}"/>
                </a:ext>
              </a:extLst>
            </p:cNvPr>
            <p:cNvPicPr>
              <a:picLocks noChangeAspect="1"/>
            </p:cNvPicPr>
            <p:nvPr/>
          </p:nvPicPr>
          <p:blipFill>
            <a:blip r:embed="rId20"/>
            <a:stretch>
              <a:fillRect/>
            </a:stretch>
          </p:blipFill>
          <p:spPr>
            <a:xfrm>
              <a:off x="10420915" y="4094589"/>
              <a:ext cx="1360469" cy="1065599"/>
            </a:xfrm>
            <a:prstGeom prst="rect">
              <a:avLst/>
            </a:prstGeom>
          </p:spPr>
        </p:pic>
        <p:sp>
          <p:nvSpPr>
            <p:cNvPr id="34" name="Rectangle 33">
              <a:extLst>
                <a:ext uri="{FF2B5EF4-FFF2-40B4-BE49-F238E27FC236}">
                  <a16:creationId xmlns:a16="http://schemas.microsoft.com/office/drawing/2014/main" id="{7CE97BFF-A439-350B-28C3-86239EA6DEB6}"/>
                </a:ext>
              </a:extLst>
            </p:cNvPr>
            <p:cNvSpPr/>
            <p:nvPr/>
          </p:nvSpPr>
          <p:spPr>
            <a:xfrm rot="3672702">
              <a:off x="10846697" y="4587495"/>
              <a:ext cx="55962" cy="173355"/>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9" name="Arrow: Bent-Up 48">
              <a:extLst>
                <a:ext uri="{FF2B5EF4-FFF2-40B4-BE49-F238E27FC236}">
                  <a16:creationId xmlns:a16="http://schemas.microsoft.com/office/drawing/2014/main" id="{82F25FAB-79DD-B356-D3E5-F498F64BC34C}"/>
                </a:ext>
              </a:extLst>
            </p:cNvPr>
            <p:cNvSpPr/>
            <p:nvPr/>
          </p:nvSpPr>
          <p:spPr>
            <a:xfrm rot="1773886" flipV="1">
              <a:off x="10868025" y="4464008"/>
              <a:ext cx="160020" cy="132529"/>
            </a:xfrm>
            <a:prstGeom prst="ben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0" name="Freeform: Shape 49">
              <a:extLst>
                <a:ext uri="{FF2B5EF4-FFF2-40B4-BE49-F238E27FC236}">
                  <a16:creationId xmlns:a16="http://schemas.microsoft.com/office/drawing/2014/main" id="{9BC6C727-F052-DECF-EB3B-9CBA5B1F2829}"/>
                </a:ext>
              </a:extLst>
            </p:cNvPr>
            <p:cNvSpPr/>
            <p:nvPr/>
          </p:nvSpPr>
          <p:spPr>
            <a:xfrm>
              <a:off x="10437495" y="4248150"/>
              <a:ext cx="457200" cy="200025"/>
            </a:xfrm>
            <a:custGeom>
              <a:avLst/>
              <a:gdLst>
                <a:gd name="connsiteX0" fmla="*/ 0 w 457200"/>
                <a:gd name="connsiteY0" fmla="*/ 0 h 200025"/>
                <a:gd name="connsiteX1" fmla="*/ 100965 w 457200"/>
                <a:gd name="connsiteY1" fmla="*/ 43815 h 200025"/>
                <a:gd name="connsiteX2" fmla="*/ 182880 w 457200"/>
                <a:gd name="connsiteY2" fmla="*/ 78105 h 200025"/>
                <a:gd name="connsiteX3" fmla="*/ 289560 w 457200"/>
                <a:gd name="connsiteY3" fmla="*/ 125730 h 200025"/>
                <a:gd name="connsiteX4" fmla="*/ 358140 w 457200"/>
                <a:gd name="connsiteY4" fmla="*/ 158115 h 200025"/>
                <a:gd name="connsiteX5" fmla="*/ 457200 w 457200"/>
                <a:gd name="connsiteY5" fmla="*/ 20002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200025">
                  <a:moveTo>
                    <a:pt x="0" y="0"/>
                  </a:moveTo>
                  <a:lnTo>
                    <a:pt x="100965" y="43815"/>
                  </a:lnTo>
                  <a:lnTo>
                    <a:pt x="182880" y="78105"/>
                  </a:lnTo>
                  <a:cubicBezTo>
                    <a:pt x="214312" y="91757"/>
                    <a:pt x="260350" y="112395"/>
                    <a:pt x="289560" y="125730"/>
                  </a:cubicBezTo>
                  <a:cubicBezTo>
                    <a:pt x="318770" y="139065"/>
                    <a:pt x="330200" y="145733"/>
                    <a:pt x="358140" y="158115"/>
                  </a:cubicBezTo>
                  <a:cubicBezTo>
                    <a:pt x="386080" y="170497"/>
                    <a:pt x="421640" y="185261"/>
                    <a:pt x="457200" y="200025"/>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55" name="Group 54">
            <a:extLst>
              <a:ext uri="{FF2B5EF4-FFF2-40B4-BE49-F238E27FC236}">
                <a16:creationId xmlns:a16="http://schemas.microsoft.com/office/drawing/2014/main" id="{7541F361-E76C-E6AC-F00C-B38E7F41025C}"/>
              </a:ext>
            </a:extLst>
          </p:cNvPr>
          <p:cNvGrpSpPr/>
          <p:nvPr/>
        </p:nvGrpSpPr>
        <p:grpSpPr>
          <a:xfrm>
            <a:off x="10448340" y="3489978"/>
            <a:ext cx="1360469" cy="1065599"/>
            <a:chOff x="10420915" y="4094589"/>
            <a:chExt cx="1360469" cy="1065599"/>
          </a:xfrm>
        </p:grpSpPr>
        <p:pic>
          <p:nvPicPr>
            <p:cNvPr id="65" name="Picture 64">
              <a:extLst>
                <a:ext uri="{FF2B5EF4-FFF2-40B4-BE49-F238E27FC236}">
                  <a16:creationId xmlns:a16="http://schemas.microsoft.com/office/drawing/2014/main" id="{923B94A9-0FBB-1F81-37F8-ABDC145410E7}"/>
                </a:ext>
              </a:extLst>
            </p:cNvPr>
            <p:cNvPicPr>
              <a:picLocks noChangeAspect="1"/>
            </p:cNvPicPr>
            <p:nvPr/>
          </p:nvPicPr>
          <p:blipFill>
            <a:blip r:embed="rId20"/>
            <a:stretch>
              <a:fillRect/>
            </a:stretch>
          </p:blipFill>
          <p:spPr>
            <a:xfrm>
              <a:off x="10420915" y="4094589"/>
              <a:ext cx="1360469" cy="1065599"/>
            </a:xfrm>
            <a:prstGeom prst="rect">
              <a:avLst/>
            </a:prstGeom>
          </p:spPr>
        </p:pic>
        <p:sp>
          <p:nvSpPr>
            <p:cNvPr id="67" name="Rectangle 66">
              <a:extLst>
                <a:ext uri="{FF2B5EF4-FFF2-40B4-BE49-F238E27FC236}">
                  <a16:creationId xmlns:a16="http://schemas.microsoft.com/office/drawing/2014/main" id="{44AAE664-9528-3837-3300-CE24298D5513}"/>
                </a:ext>
              </a:extLst>
            </p:cNvPr>
            <p:cNvSpPr/>
            <p:nvPr/>
          </p:nvSpPr>
          <p:spPr>
            <a:xfrm rot="3672702">
              <a:off x="10846697" y="4587495"/>
              <a:ext cx="55962" cy="173355"/>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0" name="Arrow: Bent-Up 69">
              <a:extLst>
                <a:ext uri="{FF2B5EF4-FFF2-40B4-BE49-F238E27FC236}">
                  <a16:creationId xmlns:a16="http://schemas.microsoft.com/office/drawing/2014/main" id="{091BA1FE-063A-B0DC-56F2-F177329BFC79}"/>
                </a:ext>
              </a:extLst>
            </p:cNvPr>
            <p:cNvSpPr/>
            <p:nvPr/>
          </p:nvSpPr>
          <p:spPr>
            <a:xfrm rot="1773886" flipV="1">
              <a:off x="10868025" y="4464008"/>
              <a:ext cx="160020" cy="132529"/>
            </a:xfrm>
            <a:prstGeom prst="ben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2" name="Freeform: Shape 71">
              <a:extLst>
                <a:ext uri="{FF2B5EF4-FFF2-40B4-BE49-F238E27FC236}">
                  <a16:creationId xmlns:a16="http://schemas.microsoft.com/office/drawing/2014/main" id="{1237607F-4952-5BC9-7100-CE283ED7E94D}"/>
                </a:ext>
              </a:extLst>
            </p:cNvPr>
            <p:cNvSpPr/>
            <p:nvPr/>
          </p:nvSpPr>
          <p:spPr>
            <a:xfrm>
              <a:off x="10437495" y="4248150"/>
              <a:ext cx="457200" cy="200025"/>
            </a:xfrm>
            <a:custGeom>
              <a:avLst/>
              <a:gdLst>
                <a:gd name="connsiteX0" fmla="*/ 0 w 457200"/>
                <a:gd name="connsiteY0" fmla="*/ 0 h 200025"/>
                <a:gd name="connsiteX1" fmla="*/ 100965 w 457200"/>
                <a:gd name="connsiteY1" fmla="*/ 43815 h 200025"/>
                <a:gd name="connsiteX2" fmla="*/ 182880 w 457200"/>
                <a:gd name="connsiteY2" fmla="*/ 78105 h 200025"/>
                <a:gd name="connsiteX3" fmla="*/ 289560 w 457200"/>
                <a:gd name="connsiteY3" fmla="*/ 125730 h 200025"/>
                <a:gd name="connsiteX4" fmla="*/ 358140 w 457200"/>
                <a:gd name="connsiteY4" fmla="*/ 158115 h 200025"/>
                <a:gd name="connsiteX5" fmla="*/ 457200 w 457200"/>
                <a:gd name="connsiteY5" fmla="*/ 20002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200025">
                  <a:moveTo>
                    <a:pt x="0" y="0"/>
                  </a:moveTo>
                  <a:lnTo>
                    <a:pt x="100965" y="43815"/>
                  </a:lnTo>
                  <a:lnTo>
                    <a:pt x="182880" y="78105"/>
                  </a:lnTo>
                  <a:cubicBezTo>
                    <a:pt x="214312" y="91757"/>
                    <a:pt x="260350" y="112395"/>
                    <a:pt x="289560" y="125730"/>
                  </a:cubicBezTo>
                  <a:cubicBezTo>
                    <a:pt x="318770" y="139065"/>
                    <a:pt x="330200" y="145733"/>
                    <a:pt x="358140" y="158115"/>
                  </a:cubicBezTo>
                  <a:cubicBezTo>
                    <a:pt x="386080" y="170497"/>
                    <a:pt x="421640" y="185261"/>
                    <a:pt x="457200" y="200025"/>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73" name="Group 72">
            <a:extLst>
              <a:ext uri="{FF2B5EF4-FFF2-40B4-BE49-F238E27FC236}">
                <a16:creationId xmlns:a16="http://schemas.microsoft.com/office/drawing/2014/main" id="{03AB7897-A099-A9AA-AFC8-FAE40DCED61B}"/>
              </a:ext>
            </a:extLst>
          </p:cNvPr>
          <p:cNvGrpSpPr/>
          <p:nvPr/>
        </p:nvGrpSpPr>
        <p:grpSpPr>
          <a:xfrm>
            <a:off x="10397514" y="4446552"/>
            <a:ext cx="1360469" cy="1065599"/>
            <a:chOff x="10397514" y="4446552"/>
            <a:chExt cx="1360469" cy="1065599"/>
          </a:xfrm>
        </p:grpSpPr>
        <p:pic>
          <p:nvPicPr>
            <p:cNvPr id="74" name="Picture 73">
              <a:extLst>
                <a:ext uri="{FF2B5EF4-FFF2-40B4-BE49-F238E27FC236}">
                  <a16:creationId xmlns:a16="http://schemas.microsoft.com/office/drawing/2014/main" id="{D35A4293-07D7-ACE7-AC4B-AA11977B6111}"/>
                </a:ext>
              </a:extLst>
            </p:cNvPr>
            <p:cNvPicPr>
              <a:picLocks noChangeAspect="1"/>
            </p:cNvPicPr>
            <p:nvPr/>
          </p:nvPicPr>
          <p:blipFill>
            <a:blip r:embed="rId20"/>
            <a:stretch>
              <a:fillRect/>
            </a:stretch>
          </p:blipFill>
          <p:spPr>
            <a:xfrm>
              <a:off x="10397514" y="4446552"/>
              <a:ext cx="1360469" cy="1065599"/>
            </a:xfrm>
            <a:prstGeom prst="rect">
              <a:avLst/>
            </a:prstGeom>
          </p:spPr>
        </p:pic>
        <p:sp>
          <p:nvSpPr>
            <p:cNvPr id="77" name="Freeform: Shape 76">
              <a:extLst>
                <a:ext uri="{FF2B5EF4-FFF2-40B4-BE49-F238E27FC236}">
                  <a16:creationId xmlns:a16="http://schemas.microsoft.com/office/drawing/2014/main" id="{0143DB6E-A2DF-C138-D6E4-2754F6D1D470}"/>
                </a:ext>
              </a:extLst>
            </p:cNvPr>
            <p:cNvSpPr/>
            <p:nvPr/>
          </p:nvSpPr>
          <p:spPr>
            <a:xfrm>
              <a:off x="10414093" y="4590831"/>
              <a:ext cx="585163" cy="283440"/>
            </a:xfrm>
            <a:custGeom>
              <a:avLst/>
              <a:gdLst>
                <a:gd name="connsiteX0" fmla="*/ 0 w 457200"/>
                <a:gd name="connsiteY0" fmla="*/ 0 h 200025"/>
                <a:gd name="connsiteX1" fmla="*/ 100965 w 457200"/>
                <a:gd name="connsiteY1" fmla="*/ 43815 h 200025"/>
                <a:gd name="connsiteX2" fmla="*/ 182880 w 457200"/>
                <a:gd name="connsiteY2" fmla="*/ 78105 h 200025"/>
                <a:gd name="connsiteX3" fmla="*/ 289560 w 457200"/>
                <a:gd name="connsiteY3" fmla="*/ 125730 h 200025"/>
                <a:gd name="connsiteX4" fmla="*/ 358140 w 457200"/>
                <a:gd name="connsiteY4" fmla="*/ 158115 h 200025"/>
                <a:gd name="connsiteX5" fmla="*/ 457200 w 457200"/>
                <a:gd name="connsiteY5" fmla="*/ 20002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200025">
                  <a:moveTo>
                    <a:pt x="0" y="0"/>
                  </a:moveTo>
                  <a:lnTo>
                    <a:pt x="100965" y="43815"/>
                  </a:lnTo>
                  <a:lnTo>
                    <a:pt x="182880" y="78105"/>
                  </a:lnTo>
                  <a:cubicBezTo>
                    <a:pt x="214312" y="91757"/>
                    <a:pt x="260350" y="112395"/>
                    <a:pt x="289560" y="125730"/>
                  </a:cubicBezTo>
                  <a:cubicBezTo>
                    <a:pt x="318770" y="139065"/>
                    <a:pt x="330200" y="145733"/>
                    <a:pt x="358140" y="158115"/>
                  </a:cubicBezTo>
                  <a:cubicBezTo>
                    <a:pt x="386080" y="170497"/>
                    <a:pt x="421640" y="185261"/>
                    <a:pt x="457200" y="200025"/>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8" name="Arrow: Right 77">
              <a:extLst>
                <a:ext uri="{FF2B5EF4-FFF2-40B4-BE49-F238E27FC236}">
                  <a16:creationId xmlns:a16="http://schemas.microsoft.com/office/drawing/2014/main" id="{B3752CE1-094E-C894-799D-3B36B1976185}"/>
                </a:ext>
              </a:extLst>
            </p:cNvPr>
            <p:cNvSpPr/>
            <p:nvPr/>
          </p:nvSpPr>
          <p:spPr>
            <a:xfrm rot="19845185">
              <a:off x="10814076" y="4941586"/>
              <a:ext cx="220980" cy="77718"/>
            </a:xfrm>
            <a:prstGeom prst="right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9" name="Arrow: Right 78">
              <a:extLst>
                <a:ext uri="{FF2B5EF4-FFF2-40B4-BE49-F238E27FC236}">
                  <a16:creationId xmlns:a16="http://schemas.microsoft.com/office/drawing/2014/main" id="{550D67D4-DD30-1F24-9B57-EEE45FF4B026}"/>
                </a:ext>
              </a:extLst>
            </p:cNvPr>
            <p:cNvSpPr/>
            <p:nvPr/>
          </p:nvSpPr>
          <p:spPr>
            <a:xfrm rot="1598428">
              <a:off x="10967258" y="4867040"/>
              <a:ext cx="220980" cy="77718"/>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1" name="Freeform: Shape 80">
              <a:extLst>
                <a:ext uri="{FF2B5EF4-FFF2-40B4-BE49-F238E27FC236}">
                  <a16:creationId xmlns:a16="http://schemas.microsoft.com/office/drawing/2014/main" id="{A61C2BB7-7823-A234-CAD7-9477D782AEBE}"/>
                </a:ext>
              </a:extLst>
            </p:cNvPr>
            <p:cNvSpPr/>
            <p:nvPr/>
          </p:nvSpPr>
          <p:spPr>
            <a:xfrm>
              <a:off x="10403840" y="5031740"/>
              <a:ext cx="426720" cy="198120"/>
            </a:xfrm>
            <a:custGeom>
              <a:avLst/>
              <a:gdLst>
                <a:gd name="connsiteX0" fmla="*/ 0 w 426720"/>
                <a:gd name="connsiteY0" fmla="*/ 198120 h 198120"/>
                <a:gd name="connsiteX1" fmla="*/ 119380 w 426720"/>
                <a:gd name="connsiteY1" fmla="*/ 147320 h 198120"/>
                <a:gd name="connsiteX2" fmla="*/ 266700 w 426720"/>
                <a:gd name="connsiteY2" fmla="*/ 88900 h 198120"/>
                <a:gd name="connsiteX3" fmla="*/ 337820 w 426720"/>
                <a:gd name="connsiteY3" fmla="*/ 45720 h 198120"/>
                <a:gd name="connsiteX4" fmla="*/ 426720 w 426720"/>
                <a:gd name="connsiteY4" fmla="*/ 0 h 198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20" h="198120">
                  <a:moveTo>
                    <a:pt x="0" y="198120"/>
                  </a:moveTo>
                  <a:lnTo>
                    <a:pt x="119380" y="147320"/>
                  </a:lnTo>
                  <a:cubicBezTo>
                    <a:pt x="163830" y="129117"/>
                    <a:pt x="230293" y="105833"/>
                    <a:pt x="266700" y="88900"/>
                  </a:cubicBezTo>
                  <a:cubicBezTo>
                    <a:pt x="303107" y="71967"/>
                    <a:pt x="311150" y="60537"/>
                    <a:pt x="337820" y="45720"/>
                  </a:cubicBezTo>
                  <a:cubicBezTo>
                    <a:pt x="364490" y="30903"/>
                    <a:pt x="395605" y="15451"/>
                    <a:pt x="426720" y="0"/>
                  </a:cubicBezTo>
                </a:path>
              </a:pathLst>
            </a:cu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76" name="TextBox 75">
            <a:extLst>
              <a:ext uri="{FF2B5EF4-FFF2-40B4-BE49-F238E27FC236}">
                <a16:creationId xmlns:a16="http://schemas.microsoft.com/office/drawing/2014/main" id="{BB598F40-DED6-B2C5-E9BB-52555359EF8C}"/>
              </a:ext>
            </a:extLst>
          </p:cNvPr>
          <p:cNvSpPr txBox="1"/>
          <p:nvPr/>
        </p:nvSpPr>
        <p:spPr>
          <a:xfrm>
            <a:off x="215127" y="104733"/>
            <a:ext cx="9060121" cy="954107"/>
          </a:xfrm>
          <a:prstGeom prst="rect">
            <a:avLst/>
          </a:prstGeom>
          <a:noFill/>
        </p:spPr>
        <p:txBody>
          <a:bodyPr wrap="square">
            <a:spAutoFit/>
          </a:bodyPr>
          <a:lstStyle/>
          <a:p>
            <a:r>
              <a:rPr lang="en-US" sz="2800" b="1" dirty="0">
                <a:solidFill>
                  <a:schemeClr val="tx1">
                    <a:lumMod val="75000"/>
                    <a:lumOff val="25000"/>
                  </a:schemeClr>
                </a:solidFill>
                <a:latin typeface="+mj-lt"/>
                <a:cs typeface="Poppins"/>
              </a:rPr>
              <a:t>Scenario 4</a:t>
            </a:r>
          </a:p>
          <a:p>
            <a:pPr>
              <a:tabLst>
                <a:tab pos="7332663" algn="l"/>
              </a:tabLst>
            </a:pPr>
            <a:r>
              <a:rPr lang="en-US" sz="2800" dirty="0">
                <a:solidFill>
                  <a:schemeClr val="accent2"/>
                </a:solidFill>
                <a:latin typeface="+mj-lt"/>
                <a:cs typeface="Poppins"/>
              </a:rPr>
              <a:t>Vehicle turning towards</a:t>
            </a:r>
            <a:r>
              <a:rPr lang="en-US" sz="2800" b="0" dirty="0">
                <a:solidFill>
                  <a:schemeClr val="accent2"/>
                </a:solidFill>
                <a:latin typeface="+mj-lt"/>
              </a:rPr>
              <a:t> a Person / Equipment / Vehicle</a:t>
            </a:r>
            <a:endParaRPr lang="en-US" sz="2800" dirty="0">
              <a:solidFill>
                <a:schemeClr val="accent2"/>
              </a:solidFill>
              <a:latin typeface="+mj-lt"/>
              <a:cs typeface="Poppins"/>
            </a:endParaRPr>
          </a:p>
        </p:txBody>
      </p:sp>
    </p:spTree>
    <p:extLst>
      <p:ext uri="{BB962C8B-B14F-4D97-AF65-F5344CB8AC3E}">
        <p14:creationId xmlns:p14="http://schemas.microsoft.com/office/powerpoint/2010/main" val="257077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0" dur="1000" autoRev="1" fill="remove"/>
                                        <p:tgtEl>
                                          <p:spTgt spid="10"/>
                                        </p:tgtEl>
                                        <p:attrNameLst>
                                          <p:attrName>style.color</p:attrName>
                                        </p:attrNameLst>
                                      </p:cBhvr>
                                      <p:to>
                                        <a:schemeClr val="bg1"/>
                                      </p:to>
                                    </p:animClr>
                                    <p:animClr clrSpc="rgb" dir="cw">
                                      <p:cBhvr>
                                        <p:cTn id="11" dur="1000" autoRev="1" fill="remove"/>
                                        <p:tgtEl>
                                          <p:spTgt spid="10"/>
                                        </p:tgtEl>
                                        <p:attrNameLst>
                                          <p:attrName>fillcolor</p:attrName>
                                        </p:attrNameLst>
                                      </p:cBhvr>
                                      <p:to>
                                        <a:schemeClr val="bg1"/>
                                      </p:to>
                                    </p:animClr>
                                    <p:set>
                                      <p:cBhvr>
                                        <p:cTn id="12" dur="1000" autoRev="1" fill="remove"/>
                                        <p:tgtEl>
                                          <p:spTgt spid="10"/>
                                        </p:tgtEl>
                                        <p:attrNameLst>
                                          <p:attrName>fill.type</p:attrName>
                                        </p:attrNameLst>
                                      </p:cBhvr>
                                      <p:to>
                                        <p:strVal val="solid"/>
                                      </p:to>
                                    </p:set>
                                    <p:set>
                                      <p:cBhvr>
                                        <p:cTn id="13" dur="1000" autoRev="1" fill="remove"/>
                                        <p:tgtEl>
                                          <p:spTgt spid="10"/>
                                        </p:tgtEl>
                                        <p:attrNameLst>
                                          <p:attrName>fill.on</p:attrName>
                                        </p:attrNameLst>
                                      </p:cBhvr>
                                      <p:to>
                                        <p:strVal val="true"/>
                                      </p:to>
                                    </p:set>
                                  </p:childTnLst>
                                </p:cTn>
                              </p:par>
                              <p:par>
                                <p:cTn id="14" presetID="26" presetClass="emph" presetSubtype="0" repeatCount="indefinite" fill="hold" grpId="0" nodeType="withEffect">
                                  <p:stCondLst>
                                    <p:cond delay="0"/>
                                  </p:stCondLst>
                                  <p:endCondLst>
                                    <p:cond evt="onNext" delay="0">
                                      <p:tgtEl>
                                        <p:sldTgt/>
                                      </p:tgtEl>
                                    </p:cond>
                                  </p:endCondLst>
                                  <p:childTnLst>
                                    <p:animEffect transition="out" filter="fade">
                                      <p:cBhvr>
                                        <p:cTn id="15" dur="500" tmFilter="0, 0; .2, .5; .8, .5; 1, 0"/>
                                        <p:tgtEl>
                                          <p:spTgt spid="32"/>
                                        </p:tgtEl>
                                      </p:cBhvr>
                                    </p:animEffect>
                                    <p:animScale>
                                      <p:cBhvr>
                                        <p:cTn id="16" dur="250" autoRev="1" fill="hold"/>
                                        <p:tgtEl>
                                          <p:spTgt spid="32"/>
                                        </p:tgtEl>
                                      </p:cBhvr>
                                      <p:by x="105000" y="105000"/>
                                    </p:animScale>
                                  </p:childTnLst>
                                </p:cTn>
                              </p:par>
                              <p:par>
                                <p:cTn id="17" presetID="26" presetClass="emph" presetSubtype="0" repeatCount="indefinite" fill="hold" grpId="0" nodeType="withEffect">
                                  <p:stCondLst>
                                    <p:cond delay="250"/>
                                  </p:stCondLst>
                                  <p:endCondLst>
                                    <p:cond evt="onNext" delay="0">
                                      <p:tgtEl>
                                        <p:sldTgt/>
                                      </p:tgtEl>
                                    </p:cond>
                                  </p:endCondLst>
                                  <p:childTnLst>
                                    <p:animEffect transition="out" filter="fade">
                                      <p:cBhvr>
                                        <p:cTn id="18" dur="500" tmFilter="0, 0; .2, .5; .8, .5; 1, 0"/>
                                        <p:tgtEl>
                                          <p:spTgt spid="33"/>
                                        </p:tgtEl>
                                      </p:cBhvr>
                                    </p:animEffect>
                                    <p:animScale>
                                      <p:cBhvr>
                                        <p:cTn id="19" dur="250" autoRev="1" fill="hold"/>
                                        <p:tgtEl>
                                          <p:spTgt spid="33"/>
                                        </p:tgtEl>
                                      </p:cBhvr>
                                      <p:by x="105000" y="105000"/>
                                    </p:animScale>
                                  </p:childTnLst>
                                </p:cTn>
                              </p:par>
                              <p:par>
                                <p:cTn id="20" presetID="1" presetClass="entr" presetSubtype="0" fill="hold" grpId="0" nodeType="withEffect">
                                  <p:stCondLst>
                                    <p:cond delay="2000"/>
                                  </p:stCondLst>
                                  <p:childTnLst>
                                    <p:set>
                                      <p:cBhvr>
                                        <p:cTn id="21" dur="1" fill="hold">
                                          <p:stCondLst>
                                            <p:cond delay="0"/>
                                          </p:stCondLst>
                                        </p:cTn>
                                        <p:tgtEl>
                                          <p:spTgt spid="40"/>
                                        </p:tgtEl>
                                        <p:attrNameLst>
                                          <p:attrName>style.visibility</p:attrName>
                                        </p:attrNameLst>
                                      </p:cBhvr>
                                      <p:to>
                                        <p:strVal val="visible"/>
                                      </p:to>
                                    </p:set>
                                  </p:childTnLst>
                                </p:cTn>
                              </p:par>
                              <p:par>
                                <p:cTn id="22" presetID="1" presetClass="exit" presetSubtype="0" fill="hold" nodeType="withEffect">
                                  <p:stCondLst>
                                    <p:cond delay="2000"/>
                                  </p:stCondLst>
                                  <p:childTnLst>
                                    <p:set>
                                      <p:cBhvr>
                                        <p:cTn id="23" dur="1" fill="hold">
                                          <p:stCondLst>
                                            <p:cond delay="0"/>
                                          </p:stCondLst>
                                        </p:cTn>
                                        <p:tgtEl>
                                          <p:spTgt spid="12"/>
                                        </p:tgtEl>
                                        <p:attrNameLst>
                                          <p:attrName>style.visibility</p:attrName>
                                        </p:attrNameLst>
                                      </p:cBhvr>
                                      <p:to>
                                        <p:strVal val="hidden"/>
                                      </p:to>
                                    </p:set>
                                  </p:childTnLst>
                                </p:cTn>
                              </p:par>
                              <p:par>
                                <p:cTn id="24" presetID="1" presetClass="exit" presetSubtype="0" fill="hold" grpId="1" nodeType="withEffect">
                                  <p:stCondLst>
                                    <p:cond delay="2000"/>
                                  </p:stCondLst>
                                  <p:childTnLst>
                                    <p:set>
                                      <p:cBhvr>
                                        <p:cTn id="25" dur="1" fill="hold">
                                          <p:stCondLst>
                                            <p:cond delay="0"/>
                                          </p:stCondLst>
                                        </p:cTn>
                                        <p:tgtEl>
                                          <p:spTgt spid="32"/>
                                        </p:tgtEl>
                                        <p:attrNameLst>
                                          <p:attrName>style.visibility</p:attrName>
                                        </p:attrNameLst>
                                      </p:cBhvr>
                                      <p:to>
                                        <p:strVal val="hidden"/>
                                      </p:to>
                                    </p:set>
                                  </p:childTnLst>
                                </p:cTn>
                              </p:par>
                              <p:par>
                                <p:cTn id="26" presetID="1" presetClass="exit" presetSubtype="0" fill="hold" grpId="1" nodeType="withEffect">
                                  <p:stCondLst>
                                    <p:cond delay="2000"/>
                                  </p:stCondLst>
                                  <p:childTnLst>
                                    <p:set>
                                      <p:cBhvr>
                                        <p:cTn id="27" dur="1" fill="hold">
                                          <p:stCondLst>
                                            <p:cond delay="0"/>
                                          </p:stCondLst>
                                        </p:cTn>
                                        <p:tgtEl>
                                          <p:spTgt spid="33"/>
                                        </p:tgtEl>
                                        <p:attrNameLst>
                                          <p:attrName>style.visibility</p:attrName>
                                        </p:attrNameLst>
                                      </p:cBhvr>
                                      <p:to>
                                        <p:strVal val="hidden"/>
                                      </p:to>
                                    </p:set>
                                  </p:childTnLst>
                                </p:cTn>
                              </p:par>
                              <p:par>
                                <p:cTn id="28" presetID="1" presetClass="entr" presetSubtype="0" fill="hold" nodeType="withEffect">
                                  <p:stCondLst>
                                    <p:cond delay="2000"/>
                                  </p:stCondLst>
                                  <p:childTnLst>
                                    <p:set>
                                      <p:cBhvr>
                                        <p:cTn id="29" dur="1" fill="hold">
                                          <p:stCondLst>
                                            <p:cond delay="0"/>
                                          </p:stCondLst>
                                        </p:cTn>
                                        <p:tgtEl>
                                          <p:spTgt spid="21"/>
                                        </p:tgtEl>
                                        <p:attrNameLst>
                                          <p:attrName>style.visibility</p:attrName>
                                        </p:attrNameLst>
                                      </p:cBhvr>
                                      <p:to>
                                        <p:strVal val="visible"/>
                                      </p:to>
                                    </p:set>
                                  </p:childTnLst>
                                </p:cTn>
                              </p:par>
                              <p:par>
                                <p:cTn id="30" presetID="1" presetClass="entr" presetSubtype="0" fill="hold" grpId="0" nodeType="withEffect">
                                  <p:stCondLst>
                                    <p:cond delay="2000"/>
                                  </p:stCondLst>
                                  <p:childTnLst>
                                    <p:set>
                                      <p:cBhvr>
                                        <p:cTn id="31" dur="1" fill="hold">
                                          <p:stCondLst>
                                            <p:cond delay="0"/>
                                          </p:stCondLst>
                                        </p:cTn>
                                        <p:tgtEl>
                                          <p:spTgt spid="25"/>
                                        </p:tgtEl>
                                        <p:attrNameLst>
                                          <p:attrName>style.visibility</p:attrName>
                                        </p:attrNameLst>
                                      </p:cBhvr>
                                      <p:to>
                                        <p:strVal val="visible"/>
                                      </p:to>
                                    </p:set>
                                  </p:childTnLst>
                                </p:cTn>
                              </p:par>
                            </p:childTnLst>
                          </p:cTn>
                        </p:par>
                        <p:par>
                          <p:cTn id="32" fill="hold">
                            <p:stCondLst>
                              <p:cond delay="2000"/>
                            </p:stCondLst>
                            <p:childTnLst>
                              <p:par>
                                <p:cTn id="33" presetID="1" presetClass="exit" presetSubtype="0" fill="hold" nodeType="afterEffect">
                                  <p:stCondLst>
                                    <p:cond delay="1000"/>
                                  </p:stCondLst>
                                  <p:childTnLst>
                                    <p:set>
                                      <p:cBhvr>
                                        <p:cTn id="34" dur="1" fill="hold">
                                          <p:stCondLst>
                                            <p:cond delay="0"/>
                                          </p:stCondLst>
                                        </p:cTn>
                                        <p:tgtEl>
                                          <p:spTgt spid="21"/>
                                        </p:tgtEl>
                                        <p:attrNameLst>
                                          <p:attrName>style.visibility</p:attrName>
                                        </p:attrNameLst>
                                      </p:cBhvr>
                                      <p:to>
                                        <p:strVal val="hidden"/>
                                      </p:to>
                                    </p:set>
                                  </p:childTnLst>
                                </p:cTn>
                              </p:par>
                              <p:par>
                                <p:cTn id="35" presetID="1" presetClass="exit" presetSubtype="0" fill="hold" grpId="1" nodeType="withEffect">
                                  <p:stCondLst>
                                    <p:cond delay="1000"/>
                                  </p:stCondLst>
                                  <p:childTnLst>
                                    <p:set>
                                      <p:cBhvr>
                                        <p:cTn id="36" dur="1" fill="hold">
                                          <p:stCondLst>
                                            <p:cond delay="0"/>
                                          </p:stCondLst>
                                        </p:cTn>
                                        <p:tgtEl>
                                          <p:spTgt spid="25"/>
                                        </p:tgtEl>
                                        <p:attrNameLst>
                                          <p:attrName>style.visibility</p:attrName>
                                        </p:attrNameLst>
                                      </p:cBhvr>
                                      <p:to>
                                        <p:strVal val="hidden"/>
                                      </p:to>
                                    </p:set>
                                  </p:childTnLst>
                                </p:cTn>
                              </p:par>
                            </p:childTnLst>
                          </p:cTn>
                        </p:par>
                        <p:par>
                          <p:cTn id="37" fill="hold">
                            <p:stCondLst>
                              <p:cond delay="3000"/>
                            </p:stCondLst>
                            <p:childTnLst>
                              <p:par>
                                <p:cTn id="38" presetID="1" presetClass="entr" presetSubtype="0"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childTnLst>
                          </p:cTn>
                        </p:par>
                        <p:par>
                          <p:cTn id="40" fill="hold">
                            <p:stCondLst>
                              <p:cond delay="3000"/>
                            </p:stCondLst>
                            <p:childTnLst>
                              <p:par>
                                <p:cTn id="41" presetID="42" presetClass="path" presetSubtype="0" accel="50000" decel="50000" fill="hold" nodeType="afterEffect">
                                  <p:stCondLst>
                                    <p:cond delay="1000"/>
                                  </p:stCondLst>
                                  <p:childTnLst>
                                    <p:animMotion origin="layout" path="M -2.08333E-7 -3.33333E-6 L -0.23203 -0.00092 " pathEditMode="relative" rAng="0" ptsTypes="AA">
                                      <p:cBhvr>
                                        <p:cTn id="42" dur="3000" fill="hold"/>
                                        <p:tgtEl>
                                          <p:spTgt spid="26"/>
                                        </p:tgtEl>
                                        <p:attrNameLst>
                                          <p:attrName>ppt_x</p:attrName>
                                          <p:attrName>ppt_y</p:attrName>
                                        </p:attrNameLst>
                                      </p:cBhvr>
                                      <p:rCtr x="-11602" y="-46"/>
                                    </p:animMotion>
                                  </p:childTnLst>
                                </p:cTn>
                              </p:par>
                            </p:childTnLst>
                          </p:cTn>
                        </p:par>
                        <p:par>
                          <p:cTn id="43" fill="hold">
                            <p:stCondLst>
                              <p:cond delay="7000"/>
                            </p:stCondLst>
                            <p:childTnLst>
                              <p:par>
                                <p:cTn id="44" presetID="1" presetClass="exit" presetSubtype="0" fill="hold" nodeType="afterEffect">
                                  <p:stCondLst>
                                    <p:cond delay="4000"/>
                                  </p:stCondLst>
                                  <p:childTnLst>
                                    <p:set>
                                      <p:cBhvr>
                                        <p:cTn id="45" dur="1" fill="hold">
                                          <p:stCondLst>
                                            <p:cond delay="0"/>
                                          </p:stCondLst>
                                        </p:cTn>
                                        <p:tgtEl>
                                          <p:spTgt spid="26"/>
                                        </p:tgtEl>
                                        <p:attrNameLst>
                                          <p:attrName>style.visibility</p:attrName>
                                        </p:attrNameLst>
                                      </p:cBhvr>
                                      <p:to>
                                        <p:strVal val="hidden"/>
                                      </p:to>
                                    </p:set>
                                  </p:childTnLst>
                                </p:cTn>
                              </p:par>
                              <p:par>
                                <p:cTn id="46" presetID="1" presetClass="entr" presetSubtype="0" fill="hold" nodeType="withEffect">
                                  <p:stCondLst>
                                    <p:cond delay="4000"/>
                                  </p:stCondLst>
                                  <p:childTnLst>
                                    <p:set>
                                      <p:cBhvr>
                                        <p:cTn id="47" dur="1" fill="hold">
                                          <p:stCondLst>
                                            <p:cond delay="0"/>
                                          </p:stCondLst>
                                        </p:cTn>
                                        <p:tgtEl>
                                          <p:spTgt spid="41"/>
                                        </p:tgtEl>
                                        <p:attrNameLst>
                                          <p:attrName>style.visibility</p:attrName>
                                        </p:attrNameLst>
                                      </p:cBhvr>
                                      <p:to>
                                        <p:strVal val="visible"/>
                                      </p:to>
                                    </p:set>
                                  </p:childTnLst>
                                </p:cTn>
                              </p:par>
                              <p:par>
                                <p:cTn id="48" presetID="1" presetClass="entr" presetSubtype="0" fill="hold" nodeType="withEffect">
                                  <p:stCondLst>
                                    <p:cond delay="4000"/>
                                  </p:stCondLst>
                                  <p:childTnLst>
                                    <p:set>
                                      <p:cBhvr>
                                        <p:cTn id="49" dur="1" fill="hold">
                                          <p:stCondLst>
                                            <p:cond delay="0"/>
                                          </p:stCondLst>
                                        </p:cTn>
                                        <p:tgtEl>
                                          <p:spTgt spid="44"/>
                                        </p:tgtEl>
                                        <p:attrNameLst>
                                          <p:attrName>style.visibility</p:attrName>
                                        </p:attrNameLst>
                                      </p:cBhvr>
                                      <p:to>
                                        <p:strVal val="visible"/>
                                      </p:to>
                                    </p:set>
                                  </p:childTnLst>
                                </p:cTn>
                              </p:par>
                              <p:par>
                                <p:cTn id="50" presetID="8" presetClass="emph" presetSubtype="0" fill="hold" nodeType="withEffect">
                                  <p:stCondLst>
                                    <p:cond delay="4000"/>
                                  </p:stCondLst>
                                  <p:childTnLst>
                                    <p:animRot by="-1800000">
                                      <p:cBhvr>
                                        <p:cTn id="51" dur="2000" fill="hold"/>
                                        <p:tgtEl>
                                          <p:spTgt spid="44"/>
                                        </p:tgtEl>
                                        <p:attrNameLst>
                                          <p:attrName>r</p:attrName>
                                        </p:attrNameLst>
                                      </p:cBhvr>
                                    </p:animRot>
                                  </p:childTnLst>
                                </p:cTn>
                              </p:par>
                            </p:childTnLst>
                          </p:cTn>
                        </p:par>
                        <p:par>
                          <p:cTn id="52" fill="hold">
                            <p:stCondLst>
                              <p:cond delay="13000"/>
                            </p:stCondLst>
                            <p:childTnLst>
                              <p:par>
                                <p:cTn id="53" presetID="1" presetClass="exit" presetSubtype="0" fill="hold" nodeType="afterEffect">
                                  <p:stCondLst>
                                    <p:cond delay="0"/>
                                  </p:stCondLst>
                                  <p:childTnLst>
                                    <p:set>
                                      <p:cBhvr>
                                        <p:cTn id="54" dur="1" fill="hold">
                                          <p:stCondLst>
                                            <p:cond delay="0"/>
                                          </p:stCondLst>
                                        </p:cTn>
                                        <p:tgtEl>
                                          <p:spTgt spid="44"/>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9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4"/>
                                        </p:tgtEl>
                                        <p:attrNameLst>
                                          <p:attrName>style.visibility</p:attrName>
                                        </p:attrNameLst>
                                      </p:cBhvr>
                                      <p:to>
                                        <p:strVal val="visible"/>
                                      </p:to>
                                    </p:set>
                                  </p:childTnLst>
                                </p:cTn>
                              </p:par>
                              <p:par>
                                <p:cTn id="61" presetID="26" presetClass="emph" presetSubtype="0" repeatCount="indefinite" fill="hold" nodeType="withEffect">
                                  <p:stCondLst>
                                    <p:cond delay="0"/>
                                  </p:stCondLst>
                                  <p:endCondLst>
                                    <p:cond evt="onNext" delay="0">
                                      <p:tgtEl>
                                        <p:sldTgt/>
                                      </p:tgtEl>
                                    </p:cond>
                                  </p:endCondLst>
                                  <p:childTnLst>
                                    <p:animEffect transition="out" filter="fade">
                                      <p:cBhvr>
                                        <p:cTn id="62" dur="500" tmFilter="0, 0; .2, .5; .8, .5; 1, 0"/>
                                        <p:tgtEl>
                                          <p:spTgt spid="64"/>
                                        </p:tgtEl>
                                      </p:cBhvr>
                                    </p:animEffect>
                                    <p:animScale>
                                      <p:cBhvr>
                                        <p:cTn id="63" dur="250" autoRev="1" fill="hold"/>
                                        <p:tgtEl>
                                          <p:spTgt spid="64"/>
                                        </p:tgtEl>
                                      </p:cBhvr>
                                      <p:by x="105000" y="105000"/>
                                    </p:animScale>
                                  </p:childTnLst>
                                </p:cTn>
                              </p:par>
                              <p:par>
                                <p:cTn id="64" presetID="1" presetClass="exit" presetSubtype="0" fill="hold" grpId="1" nodeType="withEffect">
                                  <p:stCondLst>
                                    <p:cond delay="0"/>
                                  </p:stCondLst>
                                  <p:childTnLst>
                                    <p:set>
                                      <p:cBhvr>
                                        <p:cTn id="65" dur="1" fill="hold">
                                          <p:stCondLst>
                                            <p:cond delay="0"/>
                                          </p:stCondLst>
                                        </p:cTn>
                                        <p:tgtEl>
                                          <p:spTgt spid="40"/>
                                        </p:tgtEl>
                                        <p:attrNameLst>
                                          <p:attrName>style.visibility</p:attrName>
                                        </p:attrNameLst>
                                      </p:cBhvr>
                                      <p:to>
                                        <p:strVal val="hidden"/>
                                      </p:to>
                                    </p:set>
                                  </p:childTnLst>
                                </p:cTn>
                              </p:par>
                              <p:par>
                                <p:cTn id="66" presetID="1" presetClass="entr" presetSubtype="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childTnLst>
                                </p:cTn>
                              </p:par>
                              <p:par>
                                <p:cTn id="68" presetID="26" presetClass="emph" presetSubtype="0" repeatCount="indefinite" fill="hold" grpId="2" nodeType="withEffect">
                                  <p:stCondLst>
                                    <p:cond delay="0"/>
                                  </p:stCondLst>
                                  <p:endCondLst>
                                    <p:cond evt="onNext" delay="0">
                                      <p:tgtEl>
                                        <p:sldTgt/>
                                      </p:tgtEl>
                                    </p:cond>
                                  </p:endCondLst>
                                  <p:childTnLst>
                                    <p:animEffect transition="out" filter="fade">
                                      <p:cBhvr>
                                        <p:cTn id="69" dur="1000" tmFilter="0, 0; .2, .5; .8, .5; 1, 0"/>
                                        <p:tgtEl>
                                          <p:spTgt spid="42"/>
                                        </p:tgtEl>
                                      </p:cBhvr>
                                    </p:animEffect>
                                    <p:animScale>
                                      <p:cBhvr>
                                        <p:cTn id="70" dur="500" autoRev="1" fill="hold"/>
                                        <p:tgtEl>
                                          <p:spTgt spid="42"/>
                                        </p:tgtEl>
                                      </p:cBhvr>
                                      <p:by x="105000" y="105000"/>
                                    </p:animScale>
                                  </p:childTnLst>
                                </p:cTn>
                              </p:par>
                              <p:par>
                                <p:cTn id="71" presetID="1" presetClass="exit" presetSubtype="0" fill="hold" nodeType="withEffect">
                                  <p:stCondLst>
                                    <p:cond delay="4000"/>
                                  </p:stCondLst>
                                  <p:childTnLst>
                                    <p:set>
                                      <p:cBhvr>
                                        <p:cTn id="72" dur="1" fill="hold">
                                          <p:stCondLst>
                                            <p:cond delay="0"/>
                                          </p:stCondLst>
                                        </p:cTn>
                                        <p:tgtEl>
                                          <p:spTgt spid="57"/>
                                        </p:tgtEl>
                                        <p:attrNameLst>
                                          <p:attrName>style.visibility</p:attrName>
                                        </p:attrNameLst>
                                      </p:cBhvr>
                                      <p:to>
                                        <p:strVal val="hidden"/>
                                      </p:to>
                                    </p:set>
                                  </p:childTnLst>
                                </p:cTn>
                              </p:par>
                              <p:par>
                                <p:cTn id="73" presetID="1" presetClass="exit" presetSubtype="0" fill="hold" nodeType="withEffect">
                                  <p:stCondLst>
                                    <p:cond delay="4000"/>
                                  </p:stCondLst>
                                  <p:childTnLst>
                                    <p:set>
                                      <p:cBhvr>
                                        <p:cTn id="74" dur="1" fill="hold">
                                          <p:stCondLst>
                                            <p:cond delay="0"/>
                                          </p:stCondLst>
                                        </p:cTn>
                                        <p:tgtEl>
                                          <p:spTgt spid="41"/>
                                        </p:tgtEl>
                                        <p:attrNameLst>
                                          <p:attrName>style.visibility</p:attrName>
                                        </p:attrNameLst>
                                      </p:cBhvr>
                                      <p:to>
                                        <p:strVal val="hidden"/>
                                      </p:to>
                                    </p:set>
                                  </p:childTnLst>
                                </p:cTn>
                              </p:par>
                              <p:par>
                                <p:cTn id="75" presetID="1" presetClass="exit" presetSubtype="0" fill="hold" nodeType="withEffect">
                                  <p:stCondLst>
                                    <p:cond delay="4000"/>
                                  </p:stCondLst>
                                  <p:childTnLst>
                                    <p:set>
                                      <p:cBhvr>
                                        <p:cTn id="76" dur="1" fill="hold">
                                          <p:stCondLst>
                                            <p:cond delay="0"/>
                                          </p:stCondLst>
                                        </p:cTn>
                                        <p:tgtEl>
                                          <p:spTgt spid="64"/>
                                        </p:tgtEl>
                                        <p:attrNameLst>
                                          <p:attrName>style.visibility</p:attrName>
                                        </p:attrNameLst>
                                      </p:cBhvr>
                                      <p:to>
                                        <p:strVal val="hidden"/>
                                      </p:to>
                                    </p:set>
                                  </p:childTnLst>
                                </p:cTn>
                              </p:par>
                              <p:par>
                                <p:cTn id="77" presetID="1" presetClass="entr" presetSubtype="0" fill="hold" nodeType="withEffect">
                                  <p:stCondLst>
                                    <p:cond delay="4000"/>
                                  </p:stCondLst>
                                  <p:childTnLst>
                                    <p:set>
                                      <p:cBhvr>
                                        <p:cTn id="78" dur="1" fill="hold">
                                          <p:stCondLst>
                                            <p:cond delay="0"/>
                                          </p:stCondLst>
                                        </p:cTn>
                                        <p:tgtEl>
                                          <p:spTgt spid="82"/>
                                        </p:tgtEl>
                                        <p:attrNameLst>
                                          <p:attrName>style.visibility</p:attrName>
                                        </p:attrNameLst>
                                      </p:cBhvr>
                                      <p:to>
                                        <p:strVal val="visible"/>
                                      </p:to>
                                    </p:set>
                                  </p:childTnLst>
                                </p:cTn>
                              </p:par>
                              <p:par>
                                <p:cTn id="79" presetID="1" presetClass="entr" presetSubtype="0" fill="hold" nodeType="withEffect">
                                  <p:stCondLst>
                                    <p:cond delay="4000"/>
                                  </p:stCondLst>
                                  <p:childTnLst>
                                    <p:set>
                                      <p:cBhvr>
                                        <p:cTn id="80" dur="1" fill="hold">
                                          <p:stCondLst>
                                            <p:cond delay="0"/>
                                          </p:stCondLst>
                                        </p:cTn>
                                        <p:tgtEl>
                                          <p:spTgt spid="83"/>
                                        </p:tgtEl>
                                        <p:attrNameLst>
                                          <p:attrName>style.visibility</p:attrName>
                                        </p:attrNameLst>
                                      </p:cBhvr>
                                      <p:to>
                                        <p:strVal val="visible"/>
                                      </p:to>
                                    </p:set>
                                  </p:childTnLst>
                                </p:cTn>
                              </p:par>
                              <p:par>
                                <p:cTn id="81" presetID="26" presetClass="emph" presetSubtype="0" repeatCount="indefinite" fill="hold" nodeType="withEffect">
                                  <p:stCondLst>
                                    <p:cond delay="4000"/>
                                  </p:stCondLst>
                                  <p:endCondLst>
                                    <p:cond evt="onNext" delay="0">
                                      <p:tgtEl>
                                        <p:sldTgt/>
                                      </p:tgtEl>
                                    </p:cond>
                                  </p:endCondLst>
                                  <p:childTnLst>
                                    <p:animEffect transition="out" filter="fade">
                                      <p:cBhvr>
                                        <p:cTn id="82" dur="500" tmFilter="0, 0; .2, .5; .8, .5; 1, 0"/>
                                        <p:tgtEl>
                                          <p:spTgt spid="83"/>
                                        </p:tgtEl>
                                      </p:cBhvr>
                                    </p:animEffect>
                                    <p:animScale>
                                      <p:cBhvr>
                                        <p:cTn id="83" dur="250" autoRev="1" fill="hold"/>
                                        <p:tgtEl>
                                          <p:spTgt spid="83"/>
                                        </p:tgtEl>
                                      </p:cBhvr>
                                      <p:by x="105000" y="105000"/>
                                    </p:animScale>
                                  </p:childTnLst>
                                </p:cTn>
                              </p:par>
                              <p:par>
                                <p:cTn id="84" presetID="8" presetClass="emph" presetSubtype="0" fill="hold" nodeType="withEffect">
                                  <p:stCondLst>
                                    <p:cond delay="4000"/>
                                  </p:stCondLst>
                                  <p:childTnLst>
                                    <p:animRot by="-1800000">
                                      <p:cBhvr>
                                        <p:cTn id="85" dur="2000" fill="hold"/>
                                        <p:tgtEl>
                                          <p:spTgt spid="82"/>
                                        </p:tgtEl>
                                        <p:attrNameLst>
                                          <p:attrName>r</p:attrName>
                                        </p:attrNameLst>
                                      </p:cBhvr>
                                    </p:animRot>
                                  </p:childTnLst>
                                </p:cTn>
                              </p:par>
                              <p:par>
                                <p:cTn id="86" presetID="8" presetClass="emph" presetSubtype="0" fill="hold" nodeType="withEffect">
                                  <p:stCondLst>
                                    <p:cond delay="4000"/>
                                  </p:stCondLst>
                                  <p:childTnLst>
                                    <p:animRot by="-1800000">
                                      <p:cBhvr>
                                        <p:cTn id="87" dur="2000" fill="hold"/>
                                        <p:tgtEl>
                                          <p:spTgt spid="83"/>
                                        </p:tgtEl>
                                        <p:attrNameLst>
                                          <p:attrName>r</p:attrName>
                                        </p:attrNameLst>
                                      </p:cBhvr>
                                    </p:animRot>
                                  </p:childTnLst>
                                </p:cTn>
                              </p:par>
                            </p:childTnLst>
                          </p:cTn>
                        </p:par>
                        <p:par>
                          <p:cTn id="88" fill="hold">
                            <p:stCondLst>
                              <p:cond delay="19000"/>
                            </p:stCondLst>
                            <p:childTnLst>
                              <p:par>
                                <p:cTn id="89" presetID="1" presetClass="exit" presetSubtype="0" fill="hold" grpId="1" nodeType="afterEffect">
                                  <p:stCondLst>
                                    <p:cond delay="0"/>
                                  </p:stCondLst>
                                  <p:childTnLst>
                                    <p:set>
                                      <p:cBhvr>
                                        <p:cTn id="90" dur="1" fill="hold">
                                          <p:stCondLst>
                                            <p:cond delay="0"/>
                                          </p:stCondLst>
                                        </p:cTn>
                                        <p:tgtEl>
                                          <p:spTgt spid="42"/>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4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00"/>
                                        </p:tgtEl>
                                        <p:attrNameLst>
                                          <p:attrName>style.visibility</p:attrName>
                                        </p:attrNameLst>
                                      </p:cBhvr>
                                      <p:to>
                                        <p:strVal val="visible"/>
                                      </p:to>
                                    </p:set>
                                  </p:childTnLst>
                                </p:cTn>
                              </p:par>
                              <p:par>
                                <p:cTn id="95" presetID="26" presetClass="emph" presetSubtype="0" repeatCount="indefinite" fill="hold" grpId="1" nodeType="withEffect">
                                  <p:stCondLst>
                                    <p:cond delay="0"/>
                                  </p:stCondLst>
                                  <p:endCondLst>
                                    <p:cond evt="onNext" delay="0">
                                      <p:tgtEl>
                                        <p:sldTgt/>
                                      </p:tgtEl>
                                    </p:cond>
                                  </p:endCondLst>
                                  <p:childTnLst>
                                    <p:animEffect transition="out" filter="fade">
                                      <p:cBhvr>
                                        <p:cTn id="96" dur="500" tmFilter="0, 0; .2, .5; .8, .5; 1, 0"/>
                                        <p:tgtEl>
                                          <p:spTgt spid="43"/>
                                        </p:tgtEl>
                                      </p:cBhvr>
                                    </p:animEffect>
                                    <p:animScale>
                                      <p:cBhvr>
                                        <p:cTn id="97" dur="250" autoRev="1" fill="hold"/>
                                        <p:tgtEl>
                                          <p:spTgt spid="43"/>
                                        </p:tgtEl>
                                      </p:cBhvr>
                                      <p:by x="105000" y="105000"/>
                                    </p:animScale>
                                  </p:childTnLst>
                                </p:cTn>
                              </p:par>
                              <p:par>
                                <p:cTn id="98" presetID="1" presetClass="exit" presetSubtype="0" fill="hold" grpId="2" nodeType="withEffect">
                                  <p:stCondLst>
                                    <p:cond delay="0"/>
                                  </p:stCondLst>
                                  <p:childTnLst>
                                    <p:set>
                                      <p:cBhvr>
                                        <p:cTn id="99" dur="1" fill="hold">
                                          <p:stCondLst>
                                            <p:cond delay="0"/>
                                          </p:stCondLst>
                                        </p:cTn>
                                        <p:tgtEl>
                                          <p:spTgt spid="10"/>
                                        </p:tgtEl>
                                        <p:attrNameLst>
                                          <p:attrName>style.visibility</p:attrName>
                                        </p:attrNameLst>
                                      </p:cBhvr>
                                      <p:to>
                                        <p:strVal val="hidden"/>
                                      </p:to>
                                    </p:set>
                                  </p:childTnLst>
                                </p:cTn>
                              </p:par>
                              <p:par>
                                <p:cTn id="100" presetID="1" presetClass="entr" presetSubtype="0" fill="hold" grpId="0" nodeType="withEffect">
                                  <p:stCondLst>
                                    <p:cond delay="0"/>
                                  </p:stCondLst>
                                  <p:childTnLst>
                                    <p:set>
                                      <p:cBhvr>
                                        <p:cTn id="101" dur="1" fill="hold">
                                          <p:stCondLst>
                                            <p:cond delay="0"/>
                                          </p:stCondLst>
                                        </p:cTn>
                                        <p:tgtEl>
                                          <p:spTgt spid="11"/>
                                        </p:tgtEl>
                                        <p:attrNameLst>
                                          <p:attrName>style.visibility</p:attrName>
                                        </p:attrNameLst>
                                      </p:cBhvr>
                                      <p:to>
                                        <p:strVal val="visible"/>
                                      </p:to>
                                    </p:set>
                                  </p:childTnLst>
                                </p:cTn>
                              </p:par>
                            </p:childTnLst>
                          </p:cTn>
                        </p:par>
                        <p:par>
                          <p:cTn id="102" fill="hold">
                            <p:stCondLst>
                              <p:cond delay="19500"/>
                            </p:stCondLst>
                            <p:childTnLst>
                              <p:par>
                                <p:cTn id="103" presetID="1" presetClass="entr" presetSubtype="0" fill="hold" grpId="0" nodeType="afterEffect">
                                  <p:stCondLst>
                                    <p:cond delay="0"/>
                                  </p:stCondLst>
                                  <p:childTnLst>
                                    <p:set>
                                      <p:cBhvr>
                                        <p:cTn id="104" dur="1" fill="hold">
                                          <p:stCondLst>
                                            <p:cond delay="0"/>
                                          </p:stCondLst>
                                        </p:cTn>
                                        <p:tgtEl>
                                          <p:spTgt spid="90"/>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93"/>
                                        </p:tgtEl>
                                        <p:attrNameLst>
                                          <p:attrName>style.visibility</p:attrName>
                                        </p:attrNameLst>
                                      </p:cBhvr>
                                      <p:to>
                                        <p:strVal val="visible"/>
                                      </p:to>
                                    </p:set>
                                  </p:childTnLst>
                                </p:cTn>
                              </p:par>
                              <p:par>
                                <p:cTn id="107" presetID="1" presetClass="exit" presetSubtype="0" fill="hold" nodeType="withEffect">
                                  <p:stCondLst>
                                    <p:cond delay="0"/>
                                  </p:stCondLst>
                                  <p:childTnLst>
                                    <p:set>
                                      <p:cBhvr>
                                        <p:cTn id="108" dur="1" fill="hold">
                                          <p:stCondLst>
                                            <p:cond delay="0"/>
                                          </p:stCondLst>
                                        </p:cTn>
                                        <p:tgtEl>
                                          <p:spTgt spid="82"/>
                                        </p:tgtEl>
                                        <p:attrNameLst>
                                          <p:attrName>style.visibility</p:attrName>
                                        </p:attrNameLst>
                                      </p:cBhvr>
                                      <p:to>
                                        <p:strVal val="hidden"/>
                                      </p:to>
                                    </p:set>
                                  </p:childTnLst>
                                </p:cTn>
                              </p:par>
                              <p:par>
                                <p:cTn id="109" presetID="26" presetClass="emph" presetSubtype="0" repeatCount="indefinite" grpId="1" nodeType="withEffect">
                                  <p:stCondLst>
                                    <p:cond delay="0"/>
                                  </p:stCondLst>
                                  <p:endCondLst>
                                    <p:cond evt="onNext" delay="0">
                                      <p:tgtEl>
                                        <p:sldTgt/>
                                      </p:tgtEl>
                                    </p:cond>
                                  </p:endCondLst>
                                  <p:childTnLst>
                                    <p:animEffect transition="out" filter="fade">
                                      <p:cBhvr>
                                        <p:cTn id="110" dur="500" tmFilter="0, 0; .2, .5; .8, .5; 1, 0"/>
                                        <p:tgtEl>
                                          <p:spTgt spid="90"/>
                                        </p:tgtEl>
                                      </p:cBhvr>
                                    </p:animEffect>
                                    <p:animScale>
                                      <p:cBhvr>
                                        <p:cTn id="111" dur="250" autoRev="1" fill="hold"/>
                                        <p:tgtEl>
                                          <p:spTgt spid="90"/>
                                        </p:tgtEl>
                                      </p:cBhvr>
                                      <p:by x="105000" y="105000"/>
                                    </p:animScale>
                                  </p:childTnLst>
                                </p:cTn>
                              </p:par>
                              <p:par>
                                <p:cTn id="112" presetID="1" presetClass="entr" presetSubtype="0" fill="hold" grpId="0" nodeType="withEffect">
                                  <p:stCondLst>
                                    <p:cond delay="0"/>
                                  </p:stCondLst>
                                  <p:childTnLst>
                                    <p:set>
                                      <p:cBhvr>
                                        <p:cTn id="113" dur="1" fill="hold">
                                          <p:stCondLst>
                                            <p:cond delay="0"/>
                                          </p:stCondLst>
                                        </p:cTn>
                                        <p:tgtEl>
                                          <p:spTgt spid="101"/>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102"/>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47"/>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51"/>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3"/>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62"/>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8"/>
                                        </p:tgtEl>
                                        <p:attrNameLst>
                                          <p:attrName>style.visibility</p:attrName>
                                        </p:attrNameLst>
                                      </p:cBhvr>
                                      <p:to>
                                        <p:strVal val="visible"/>
                                      </p:to>
                                    </p:set>
                                  </p:childTnLst>
                                </p:cTn>
                              </p:par>
                              <p:par>
                                <p:cTn id="128" presetID="1" presetClass="entr" presetSubtype="0" fill="hold" nodeType="withEffect">
                                  <p:stCondLst>
                                    <p:cond delay="0"/>
                                  </p:stCondLst>
                                  <p:childTnLst>
                                    <p:set>
                                      <p:cBhvr>
                                        <p:cTn id="129" dur="1" fill="hold">
                                          <p:stCondLst>
                                            <p:cond delay="0"/>
                                          </p:stCondLst>
                                        </p:cTn>
                                        <p:tgtEl>
                                          <p:spTgt spid="55"/>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animBg="1"/>
      <p:bldP spid="33" grpId="1" animBg="1"/>
      <p:bldP spid="25" grpId="0" animBg="1"/>
      <p:bldP spid="25" grpId="1" animBg="1"/>
      <p:bldP spid="90" grpId="0" animBg="1"/>
      <p:bldP spid="90" grpId="1" animBg="1"/>
      <p:bldP spid="40" grpId="0" animBg="1"/>
      <p:bldP spid="40" grpId="1" animBg="1"/>
      <p:bldP spid="42" grpId="0" animBg="1"/>
      <p:bldP spid="42" grpId="1" animBg="1"/>
      <p:bldP spid="42" grpId="2" animBg="1"/>
      <p:bldP spid="43" grpId="0" animBg="1"/>
      <p:bldP spid="43" grpId="1" animBg="1"/>
      <p:bldP spid="9" grpId="0" animBg="1"/>
      <p:bldP spid="10" grpId="0" animBg="1"/>
      <p:bldP spid="10" grpId="1" animBg="1"/>
      <p:bldP spid="10" grpId="2" animBg="1"/>
      <p:bldP spid="11" grpId="0" animBg="1"/>
      <p:bldP spid="99" grpId="0"/>
      <p:bldP spid="100" grpId="0"/>
      <p:bldP spid="101" grpId="0"/>
      <p:bldP spid="102" grpId="0"/>
      <p:bldP spid="51" grpId="0"/>
      <p:bldP spid="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2B5243-E120-4131-96E7-0186347E6CCC}"/>
              </a:ext>
            </a:extLst>
          </p:cNvPr>
          <p:cNvSpPr/>
          <p:nvPr/>
        </p:nvSpPr>
        <p:spPr>
          <a:xfrm>
            <a:off x="221292" y="105896"/>
            <a:ext cx="11852943" cy="954107"/>
          </a:xfrm>
          <a:prstGeom prst="rect">
            <a:avLst/>
          </a:prstGeom>
        </p:spPr>
        <p:txBody>
          <a:bodyPr wrap="square" lIns="91440" tIns="45720" rIns="91440" bIns="45720" anchor="t">
            <a:spAutoFit/>
          </a:bodyPr>
          <a:lstStyle/>
          <a:p>
            <a:r>
              <a:rPr lang="en-US" sz="2800" b="1" dirty="0">
                <a:solidFill>
                  <a:schemeClr val="tx1">
                    <a:lumMod val="75000"/>
                    <a:lumOff val="25000"/>
                  </a:schemeClr>
                </a:solidFill>
                <a:latin typeface="+mj-lt"/>
                <a:cs typeface="Poppins"/>
              </a:rPr>
              <a:t>Failure Mode 3 – False Trigger</a:t>
            </a:r>
          </a:p>
          <a:p>
            <a:r>
              <a:rPr lang="en-US" sz="2800" dirty="0">
                <a:solidFill>
                  <a:schemeClr val="accent2"/>
                </a:solidFill>
                <a:latin typeface="+mj-lt"/>
                <a:cs typeface="Poppins"/>
              </a:rPr>
              <a:t>Vehicle passing occupied T-intersection</a:t>
            </a:r>
          </a:p>
        </p:txBody>
      </p:sp>
      <p:sp>
        <p:nvSpPr>
          <p:cNvPr id="13" name="Main Roadway">
            <a:extLst>
              <a:ext uri="{FF2B5EF4-FFF2-40B4-BE49-F238E27FC236}">
                <a16:creationId xmlns:a16="http://schemas.microsoft.com/office/drawing/2014/main" id="{5298A768-2CDB-BFFE-EAE7-3047B5B5FD15}"/>
              </a:ext>
            </a:extLst>
          </p:cNvPr>
          <p:cNvSpPr/>
          <p:nvPr/>
        </p:nvSpPr>
        <p:spPr>
          <a:xfrm>
            <a:off x="5393478" y="2202815"/>
            <a:ext cx="2124814" cy="1639388"/>
          </a:xfrm>
          <a:prstGeom prst="rect">
            <a:avLst/>
          </a:prstGeom>
          <a:blipFill>
            <a:blip r:embed="rId2">
              <a:alphaModFix amt="8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Main Roadway">
            <a:extLst>
              <a:ext uri="{FF2B5EF4-FFF2-40B4-BE49-F238E27FC236}">
                <a16:creationId xmlns:a16="http://schemas.microsoft.com/office/drawing/2014/main" id="{EC692DF8-5DF7-1FB8-1E3A-DCB0167F966A}"/>
              </a:ext>
            </a:extLst>
          </p:cNvPr>
          <p:cNvSpPr/>
          <p:nvPr/>
        </p:nvSpPr>
        <p:spPr>
          <a:xfrm rot="5400000">
            <a:off x="5571764" y="-4298949"/>
            <a:ext cx="1152000" cy="11852943"/>
          </a:xfrm>
          <a:prstGeom prst="rect">
            <a:avLst/>
          </a:prstGeom>
          <a:blipFill>
            <a:blip r:embed="rId2">
              <a:alphaModFix amt="8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Remote Object" descr="Joy 22HD Hybrid Loader - Underground Hard Rock Mining - Australia | Komatsu  Mining Corp.">
            <a:extLst>
              <a:ext uri="{FF2B5EF4-FFF2-40B4-BE49-F238E27FC236}">
                <a16:creationId xmlns:a16="http://schemas.microsoft.com/office/drawing/2014/main" id="{FF49BEE3-DAC4-B1FD-AAAF-C3D27870B50B}"/>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4">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791808" y="944247"/>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2" name="Safe State 2">
            <a:extLst>
              <a:ext uri="{FF2B5EF4-FFF2-40B4-BE49-F238E27FC236}">
                <a16:creationId xmlns:a16="http://schemas.microsoft.com/office/drawing/2014/main" id="{0AECC2B8-1710-7773-78CA-D7C643001EF1}"/>
              </a:ext>
            </a:extLst>
          </p:cNvPr>
          <p:cNvSpPr/>
          <p:nvPr/>
        </p:nvSpPr>
        <p:spPr>
          <a:xfrm>
            <a:off x="9282506" y="1078237"/>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Safe State 1">
            <a:extLst>
              <a:ext uri="{FF2B5EF4-FFF2-40B4-BE49-F238E27FC236}">
                <a16:creationId xmlns:a16="http://schemas.microsoft.com/office/drawing/2014/main" id="{6626B0C6-4D63-9B99-A8BC-BE28024CE409}"/>
              </a:ext>
            </a:extLst>
          </p:cNvPr>
          <p:cNvSpPr/>
          <p:nvPr/>
        </p:nvSpPr>
        <p:spPr>
          <a:xfrm>
            <a:off x="10362506" y="1078321"/>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37" name="RO Static Unsafe">
            <a:extLst>
              <a:ext uri="{FF2B5EF4-FFF2-40B4-BE49-F238E27FC236}">
                <a16:creationId xmlns:a16="http://schemas.microsoft.com/office/drawing/2014/main" id="{3B33226A-BCB2-5638-4CC1-7126452940AE}"/>
              </a:ext>
            </a:extLst>
          </p:cNvPr>
          <p:cNvGrpSpPr/>
          <p:nvPr/>
        </p:nvGrpSpPr>
        <p:grpSpPr>
          <a:xfrm>
            <a:off x="8611443" y="948314"/>
            <a:ext cx="3224822" cy="1359323"/>
            <a:chOff x="8110057" y="2116613"/>
            <a:chExt cx="3224822" cy="1359323"/>
          </a:xfrm>
        </p:grpSpPr>
        <p:sp>
          <p:nvSpPr>
            <p:cNvPr id="38" name="A3 Envelope">
              <a:extLst>
                <a:ext uri="{FF2B5EF4-FFF2-40B4-BE49-F238E27FC236}">
                  <a16:creationId xmlns:a16="http://schemas.microsoft.com/office/drawing/2014/main" id="{BA4A2089-A674-B470-4B57-CCF073D857D7}"/>
                </a:ext>
              </a:extLst>
            </p:cNvPr>
            <p:cNvSpPr/>
            <p:nvPr/>
          </p:nvSpPr>
          <p:spPr>
            <a:xfrm>
              <a:off x="8110057" y="235474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39" name="RO" descr="Joy 22HD Hybrid Loader - Underground Hard Rock Mining - Australia | Komatsu  Mining Corp.">
              <a:extLst>
                <a:ext uri="{FF2B5EF4-FFF2-40B4-BE49-F238E27FC236}">
                  <a16:creationId xmlns:a16="http://schemas.microsoft.com/office/drawing/2014/main" id="{405767EC-1887-4259-C516-4BC1F17FE053}"/>
                </a:ext>
              </a:extLst>
            </p:cNvPr>
            <p:cNvPicPr/>
            <p:nvPr/>
          </p:nvPicPr>
          <p:blipFill rotWithShape="1">
            <a:blip r:embed="rId3" r:link="rId5">
              <a:extLst>
                <a:ext uri="{BEBA8EAE-BF5A-486C-A8C5-ECC9F3942E4B}">
                  <a14:imgProps xmlns:a14="http://schemas.microsoft.com/office/drawing/2010/main">
                    <a14:imgLayer r:embed="rId6">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290811" y="2116613"/>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51" name="A2 Static Envelope">
            <a:extLst>
              <a:ext uri="{FF2B5EF4-FFF2-40B4-BE49-F238E27FC236}">
                <a16:creationId xmlns:a16="http://schemas.microsoft.com/office/drawing/2014/main" id="{7AF9371B-9AC5-80ED-A3CC-47B6BAA838C9}"/>
              </a:ext>
            </a:extLst>
          </p:cNvPr>
          <p:cNvSpPr/>
          <p:nvPr/>
        </p:nvSpPr>
        <p:spPr>
          <a:xfrm>
            <a:off x="8317155" y="1064416"/>
            <a:ext cx="3736554" cy="1120320"/>
          </a:xfrm>
          <a:custGeom>
            <a:avLst/>
            <a:gdLst>
              <a:gd name="connsiteX0" fmla="*/ 2131150 w 3736554"/>
              <a:gd name="connsiteY0" fmla="*/ 121335 h 1120320"/>
              <a:gd name="connsiteX1" fmla="*/ 1851843 w 3736554"/>
              <a:gd name="connsiteY1" fmla="*/ 130223 h 1120320"/>
              <a:gd name="connsiteX2" fmla="*/ 1631760 w 3736554"/>
              <a:gd name="connsiteY2" fmla="*/ 151788 h 1120320"/>
              <a:gd name="connsiteX3" fmla="*/ 1498523 w 3736554"/>
              <a:gd name="connsiteY3" fmla="*/ 133766 h 1120320"/>
              <a:gd name="connsiteX4" fmla="*/ 1296190 w 3736554"/>
              <a:gd name="connsiteY4" fmla="*/ 124878 h 1120320"/>
              <a:gd name="connsiteX5" fmla="*/ 292228 w 3736554"/>
              <a:gd name="connsiteY5" fmla="*/ 562345 h 1120320"/>
              <a:gd name="connsiteX6" fmla="*/ 1296190 w 3736554"/>
              <a:gd name="connsiteY6" fmla="*/ 999812 h 1120320"/>
              <a:gd name="connsiteX7" fmla="*/ 1498523 w 3736554"/>
              <a:gd name="connsiteY7" fmla="*/ 990924 h 1120320"/>
              <a:gd name="connsiteX8" fmla="*/ 1662140 w 3736554"/>
              <a:gd name="connsiteY8" fmla="*/ 968793 h 1120320"/>
              <a:gd name="connsiteX9" fmla="*/ 1851843 w 3736554"/>
              <a:gd name="connsiteY9" fmla="*/ 987381 h 1120320"/>
              <a:gd name="connsiteX10" fmla="*/ 2131150 w 3736554"/>
              <a:gd name="connsiteY10" fmla="*/ 996269 h 1120320"/>
              <a:gd name="connsiteX11" fmla="*/ 3517050 w 3736554"/>
              <a:gd name="connsiteY11" fmla="*/ 558802 h 1120320"/>
              <a:gd name="connsiteX12" fmla="*/ 2131150 w 3736554"/>
              <a:gd name="connsiteY12" fmla="*/ 121335 h 1120320"/>
              <a:gd name="connsiteX13" fmla="*/ 1868277 w 3736554"/>
              <a:gd name="connsiteY13" fmla="*/ 0 h 1120320"/>
              <a:gd name="connsiteX14" fmla="*/ 3736554 w 3736554"/>
              <a:gd name="connsiteY14" fmla="*/ 560160 h 1120320"/>
              <a:gd name="connsiteX15" fmla="*/ 1868277 w 3736554"/>
              <a:gd name="connsiteY15" fmla="*/ 1120320 h 1120320"/>
              <a:gd name="connsiteX16" fmla="*/ 0 w 3736554"/>
              <a:gd name="connsiteY16" fmla="*/ 560160 h 1120320"/>
              <a:gd name="connsiteX17" fmla="*/ 1868277 w 3736554"/>
              <a:gd name="connsiteY17" fmla="*/ 0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6554" h="1120320">
                <a:moveTo>
                  <a:pt x="2131150" y="121335"/>
                </a:moveTo>
                <a:cubicBezTo>
                  <a:pt x="2035474" y="121335"/>
                  <a:pt x="1942062" y="124395"/>
                  <a:pt x="1851843" y="130223"/>
                </a:cubicBezTo>
                <a:lnTo>
                  <a:pt x="1631760" y="151788"/>
                </a:lnTo>
                <a:lnTo>
                  <a:pt x="1498523" y="133766"/>
                </a:lnTo>
                <a:cubicBezTo>
                  <a:pt x="1433168" y="127938"/>
                  <a:pt x="1365499" y="124878"/>
                  <a:pt x="1296190" y="124878"/>
                </a:cubicBezTo>
                <a:cubicBezTo>
                  <a:pt x="741717" y="124878"/>
                  <a:pt x="292228" y="320739"/>
                  <a:pt x="292228" y="562345"/>
                </a:cubicBezTo>
                <a:cubicBezTo>
                  <a:pt x="292228" y="803951"/>
                  <a:pt x="741717" y="999812"/>
                  <a:pt x="1296190" y="999812"/>
                </a:cubicBezTo>
                <a:cubicBezTo>
                  <a:pt x="1365499" y="999812"/>
                  <a:pt x="1433168" y="996752"/>
                  <a:pt x="1498523" y="990924"/>
                </a:cubicBezTo>
                <a:lnTo>
                  <a:pt x="1662140" y="968793"/>
                </a:lnTo>
                <a:lnTo>
                  <a:pt x="1851843" y="987381"/>
                </a:lnTo>
                <a:cubicBezTo>
                  <a:pt x="1942062" y="993209"/>
                  <a:pt x="2035474" y="996269"/>
                  <a:pt x="2131150" y="996269"/>
                </a:cubicBezTo>
                <a:cubicBezTo>
                  <a:pt x="2896561" y="996269"/>
                  <a:pt x="3517050" y="800408"/>
                  <a:pt x="3517050" y="558802"/>
                </a:cubicBezTo>
                <a:cubicBezTo>
                  <a:pt x="3517050" y="317196"/>
                  <a:pt x="2896561" y="121335"/>
                  <a:pt x="2131150" y="121335"/>
                </a:cubicBezTo>
                <a:close/>
                <a:moveTo>
                  <a:pt x="1868277" y="0"/>
                </a:moveTo>
                <a:cubicBezTo>
                  <a:pt x="2900098" y="0"/>
                  <a:pt x="3736554" y="250792"/>
                  <a:pt x="3736554" y="560160"/>
                </a:cubicBezTo>
                <a:cubicBezTo>
                  <a:pt x="3736554" y="869528"/>
                  <a:pt x="2900098" y="1120320"/>
                  <a:pt x="1868277" y="1120320"/>
                </a:cubicBezTo>
                <a:cubicBezTo>
                  <a:pt x="836456" y="1120320"/>
                  <a:pt x="0" y="869528"/>
                  <a:pt x="0" y="560160"/>
                </a:cubicBezTo>
                <a:cubicBezTo>
                  <a:pt x="0" y="250792"/>
                  <a:pt x="836456" y="0"/>
                  <a:pt x="1868277"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grpSp>
        <p:nvGrpSpPr>
          <p:cNvPr id="30" name="RO M1">
            <a:extLst>
              <a:ext uri="{FF2B5EF4-FFF2-40B4-BE49-F238E27FC236}">
                <a16:creationId xmlns:a16="http://schemas.microsoft.com/office/drawing/2014/main" id="{69909E5D-8E4D-8B5E-7BE1-9F0E9E3E55CE}"/>
              </a:ext>
            </a:extLst>
          </p:cNvPr>
          <p:cNvGrpSpPr/>
          <p:nvPr/>
        </p:nvGrpSpPr>
        <p:grpSpPr>
          <a:xfrm>
            <a:off x="7975746" y="944504"/>
            <a:ext cx="3865175" cy="1359323"/>
            <a:chOff x="8159209" y="2014782"/>
            <a:chExt cx="3865175" cy="1359323"/>
          </a:xfrm>
        </p:grpSpPr>
        <p:sp>
          <p:nvSpPr>
            <p:cNvPr id="31" name="A2 Envelope">
              <a:extLst>
                <a:ext uri="{FF2B5EF4-FFF2-40B4-BE49-F238E27FC236}">
                  <a16:creationId xmlns:a16="http://schemas.microsoft.com/office/drawing/2014/main" id="{8F3718BD-DE4A-7743-8E10-DC2631140153}"/>
                </a:ext>
              </a:extLst>
            </p:cNvPr>
            <p:cNvSpPr/>
            <p:nvPr/>
          </p:nvSpPr>
          <p:spPr>
            <a:xfrm>
              <a:off x="8159209" y="2235297"/>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5" name="A3 Envelope">
              <a:extLst>
                <a:ext uri="{FF2B5EF4-FFF2-40B4-BE49-F238E27FC236}">
                  <a16:creationId xmlns:a16="http://schemas.microsoft.com/office/drawing/2014/main" id="{B8F64B8D-06E8-80C9-EBE6-1CFD22787BB3}"/>
                </a:ext>
              </a:extLst>
            </p:cNvPr>
            <p:cNvSpPr/>
            <p:nvPr/>
          </p:nvSpPr>
          <p:spPr>
            <a:xfrm>
              <a:off x="8799562" y="2253782"/>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36" name="RO" descr="Joy 22HD Hybrid Loader - Underground Hard Rock Mining - Australia | Komatsu  Mining Corp.">
              <a:extLst>
                <a:ext uri="{FF2B5EF4-FFF2-40B4-BE49-F238E27FC236}">
                  <a16:creationId xmlns:a16="http://schemas.microsoft.com/office/drawing/2014/main" id="{4F98DA53-1B3A-E37F-718D-6C9D6C9A145F}"/>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7">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971770" y="2014782"/>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52" name="RO M2">
            <a:extLst>
              <a:ext uri="{FF2B5EF4-FFF2-40B4-BE49-F238E27FC236}">
                <a16:creationId xmlns:a16="http://schemas.microsoft.com/office/drawing/2014/main" id="{5A34CC89-8C83-84FE-DFB2-2D2A2032A710}"/>
              </a:ext>
            </a:extLst>
          </p:cNvPr>
          <p:cNvGrpSpPr>
            <a:grpSpLocks noGrp="1" noUngrp="1" noRot="1" noMove="1" noResize="1"/>
          </p:cNvGrpSpPr>
          <p:nvPr/>
        </p:nvGrpSpPr>
        <p:grpSpPr>
          <a:xfrm>
            <a:off x="6431038" y="933810"/>
            <a:ext cx="3224822" cy="1359323"/>
            <a:chOff x="1969612" y="2047931"/>
            <a:chExt cx="3224822" cy="1359323"/>
          </a:xfrm>
        </p:grpSpPr>
        <p:sp>
          <p:nvSpPr>
            <p:cNvPr id="53" name="x A3 Envelope">
              <a:extLst>
                <a:ext uri="{FF2B5EF4-FFF2-40B4-BE49-F238E27FC236}">
                  <a16:creationId xmlns:a16="http://schemas.microsoft.com/office/drawing/2014/main" id="{77650A2D-E237-C6E1-61DA-BAA39A74711D}"/>
                </a:ext>
              </a:extLst>
            </p:cNvPr>
            <p:cNvSpPr>
              <a:spLocks noGrp="1" noRot="1" noMove="1" noResize="1" noEditPoints="1" noAdjustHandles="1" noChangeArrowheads="1" noChangeShapeType="1"/>
            </p:cNvSpPr>
            <p:nvPr/>
          </p:nvSpPr>
          <p:spPr>
            <a:xfrm>
              <a:off x="1969612" y="228680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54" name="RO" descr="Joy 22HD Hybrid Loader - Underground Hard Rock Mining - Australia | Komatsu  Mining Corp.">
              <a:extLst>
                <a:ext uri="{FF2B5EF4-FFF2-40B4-BE49-F238E27FC236}">
                  <a16:creationId xmlns:a16="http://schemas.microsoft.com/office/drawing/2014/main" id="{6C00DCC7-B955-3DF0-E662-AD3DB24DF958}"/>
                </a:ext>
              </a:extLst>
            </p:cNvPr>
            <p:cNvPicPr>
              <a:picLocks noGrp="1" noRot="1" noChangeAspect="1" noMove="1" noResize="1" noEditPoints="1" noAdjustHandles="1" noChangeArrowheads="1" noChangeShapeType="1" noCrop="1"/>
            </p:cNvPicPr>
            <p:nvPr/>
          </p:nvPicPr>
          <p:blipFill rotWithShape="1">
            <a:blip r:embed="rId3" r:link="rId5">
              <a:extLst>
                <a:ext uri="{BEBA8EAE-BF5A-486C-A8C5-ECC9F3942E4B}">
                  <a14:imgProps xmlns:a14="http://schemas.microsoft.com/office/drawing/2010/main">
                    <a14:imgLayer r:embed="rId6">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2150365" y="2047931"/>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61" name="Oversized A2 Envelope">
            <a:extLst>
              <a:ext uri="{FF2B5EF4-FFF2-40B4-BE49-F238E27FC236}">
                <a16:creationId xmlns:a16="http://schemas.microsoft.com/office/drawing/2014/main" id="{DEF4D3D3-FC30-4D9F-F3A6-8FEA05DC63FF}"/>
              </a:ext>
            </a:extLst>
          </p:cNvPr>
          <p:cNvSpPr/>
          <p:nvPr/>
        </p:nvSpPr>
        <p:spPr>
          <a:xfrm>
            <a:off x="5393090" y="1106530"/>
            <a:ext cx="3866734" cy="1757246"/>
          </a:xfrm>
          <a:custGeom>
            <a:avLst/>
            <a:gdLst>
              <a:gd name="connsiteX0" fmla="*/ 1933367 w 3866734"/>
              <a:gd name="connsiteY0" fmla="*/ 0 h 1757246"/>
              <a:gd name="connsiteX1" fmla="*/ 2508291 w 3866734"/>
              <a:gd name="connsiteY1" fmla="*/ 39501 h 1757246"/>
              <a:gd name="connsiteX2" fmla="*/ 2651507 w 3866734"/>
              <a:gd name="connsiteY2" fmla="*/ 63323 h 1757246"/>
              <a:gd name="connsiteX3" fmla="*/ 2593076 w 3866734"/>
              <a:gd name="connsiteY3" fmla="*/ 65182 h 1757246"/>
              <a:gd name="connsiteX4" fmla="*/ 2372998 w 3866734"/>
              <a:gd name="connsiteY4" fmla="*/ 86746 h 1757246"/>
              <a:gd name="connsiteX5" fmla="*/ 2239757 w 3866734"/>
              <a:gd name="connsiteY5" fmla="*/ 68724 h 1757246"/>
              <a:gd name="connsiteX6" fmla="*/ 2037423 w 3866734"/>
              <a:gd name="connsiteY6" fmla="*/ 59836 h 1757246"/>
              <a:gd name="connsiteX7" fmla="*/ 1033461 w 3866734"/>
              <a:gd name="connsiteY7" fmla="*/ 497303 h 1757246"/>
              <a:gd name="connsiteX8" fmla="*/ 2037423 w 3866734"/>
              <a:gd name="connsiteY8" fmla="*/ 934770 h 1757246"/>
              <a:gd name="connsiteX9" fmla="*/ 2239757 w 3866734"/>
              <a:gd name="connsiteY9" fmla="*/ 925882 h 1757246"/>
              <a:gd name="connsiteX10" fmla="*/ 2403369 w 3866734"/>
              <a:gd name="connsiteY10" fmla="*/ 903752 h 1757246"/>
              <a:gd name="connsiteX11" fmla="*/ 2593076 w 3866734"/>
              <a:gd name="connsiteY11" fmla="*/ 922340 h 1757246"/>
              <a:gd name="connsiteX12" fmla="*/ 2872383 w 3866734"/>
              <a:gd name="connsiteY12" fmla="*/ 931228 h 1757246"/>
              <a:gd name="connsiteX13" fmla="*/ 3852362 w 3866734"/>
              <a:gd name="connsiteY13" fmla="*/ 803097 h 1757246"/>
              <a:gd name="connsiteX14" fmla="*/ 3858098 w 3866734"/>
              <a:gd name="connsiteY14" fmla="*/ 800902 h 1757246"/>
              <a:gd name="connsiteX15" fmla="*/ 3866734 w 3866734"/>
              <a:gd name="connsiteY15" fmla="*/ 878623 h 1757246"/>
              <a:gd name="connsiteX16" fmla="*/ 3827455 w 3866734"/>
              <a:gd name="connsiteY16" fmla="*/ 1055696 h 1757246"/>
              <a:gd name="connsiteX17" fmla="*/ 3799155 w 3866734"/>
              <a:gd name="connsiteY17" fmla="*/ 1105714 h 1757246"/>
              <a:gd name="connsiteX18" fmla="*/ 2125202 w 3866734"/>
              <a:gd name="connsiteY18" fmla="*/ 1105714 h 1757246"/>
              <a:gd name="connsiteX19" fmla="*/ 2125202 w 3866734"/>
              <a:gd name="connsiteY19" fmla="*/ 1752844 h 1757246"/>
              <a:gd name="connsiteX20" fmla="*/ 1933367 w 3866734"/>
              <a:gd name="connsiteY20" fmla="*/ 1757246 h 1757246"/>
              <a:gd name="connsiteX21" fmla="*/ 0 w 3866734"/>
              <a:gd name="connsiteY21" fmla="*/ 878623 h 1757246"/>
              <a:gd name="connsiteX22" fmla="*/ 1933367 w 3866734"/>
              <a:gd name="connsiteY22" fmla="*/ 0 h 175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66734" h="1757246">
                <a:moveTo>
                  <a:pt x="1933367" y="0"/>
                </a:moveTo>
                <a:cubicBezTo>
                  <a:pt x="2133574" y="0"/>
                  <a:pt x="2326673" y="13830"/>
                  <a:pt x="2508291" y="39501"/>
                </a:cubicBezTo>
                <a:lnTo>
                  <a:pt x="2651507" y="63323"/>
                </a:lnTo>
                <a:lnTo>
                  <a:pt x="2593076" y="65182"/>
                </a:lnTo>
                <a:lnTo>
                  <a:pt x="2372998" y="86746"/>
                </a:lnTo>
                <a:lnTo>
                  <a:pt x="2239757" y="68724"/>
                </a:lnTo>
                <a:cubicBezTo>
                  <a:pt x="2174401" y="62896"/>
                  <a:pt x="2106732" y="59836"/>
                  <a:pt x="2037423" y="59836"/>
                </a:cubicBezTo>
                <a:cubicBezTo>
                  <a:pt x="1482950" y="59836"/>
                  <a:pt x="1033461" y="255697"/>
                  <a:pt x="1033461" y="497303"/>
                </a:cubicBezTo>
                <a:cubicBezTo>
                  <a:pt x="1033461" y="738909"/>
                  <a:pt x="1482950" y="934770"/>
                  <a:pt x="2037423" y="934770"/>
                </a:cubicBezTo>
                <a:cubicBezTo>
                  <a:pt x="2106732" y="934770"/>
                  <a:pt x="2174401" y="931710"/>
                  <a:pt x="2239757" y="925882"/>
                </a:cubicBezTo>
                <a:lnTo>
                  <a:pt x="2403369" y="903752"/>
                </a:lnTo>
                <a:lnTo>
                  <a:pt x="2593076" y="922340"/>
                </a:lnTo>
                <a:cubicBezTo>
                  <a:pt x="2683295" y="928168"/>
                  <a:pt x="2776707" y="931228"/>
                  <a:pt x="2872383" y="931228"/>
                </a:cubicBezTo>
                <a:cubicBezTo>
                  <a:pt x="3255088" y="931228"/>
                  <a:pt x="3601563" y="882263"/>
                  <a:pt x="3852362" y="803097"/>
                </a:cubicBezTo>
                <a:lnTo>
                  <a:pt x="3858098" y="800902"/>
                </a:lnTo>
                <a:lnTo>
                  <a:pt x="3866734" y="878623"/>
                </a:lnTo>
                <a:cubicBezTo>
                  <a:pt x="3866734" y="939279"/>
                  <a:pt x="3853209" y="998500"/>
                  <a:pt x="3827455" y="1055696"/>
                </a:cubicBezTo>
                <a:lnTo>
                  <a:pt x="3799155" y="1105714"/>
                </a:lnTo>
                <a:lnTo>
                  <a:pt x="2125202" y="1105714"/>
                </a:lnTo>
                <a:lnTo>
                  <a:pt x="2125202" y="1752844"/>
                </a:lnTo>
                <a:lnTo>
                  <a:pt x="1933367" y="1757246"/>
                </a:lnTo>
                <a:cubicBezTo>
                  <a:pt x="865598" y="1757246"/>
                  <a:pt x="0" y="1363873"/>
                  <a:pt x="0" y="878623"/>
                </a:cubicBezTo>
                <a:cubicBezTo>
                  <a:pt x="0" y="393373"/>
                  <a:pt x="865598" y="0"/>
                  <a:pt x="1933367"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41" name="A3 Envelope">
            <a:extLst>
              <a:ext uri="{FF2B5EF4-FFF2-40B4-BE49-F238E27FC236}">
                <a16:creationId xmlns:a16="http://schemas.microsoft.com/office/drawing/2014/main" id="{A3020392-7644-75CB-119A-CC834A0D7771}"/>
              </a:ext>
            </a:extLst>
          </p:cNvPr>
          <p:cNvSpPr>
            <a:spLocks/>
          </p:cNvSpPr>
          <p:nvPr/>
        </p:nvSpPr>
        <p:spPr>
          <a:xfrm>
            <a:off x="5657973" y="1156351"/>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23" name="Remote Object" descr="Joy 22HD Hybrid Loader - Underground Hard Rock Mining - Australia | Komatsu  Mining Corp.">
            <a:extLst>
              <a:ext uri="{FF2B5EF4-FFF2-40B4-BE49-F238E27FC236}">
                <a16:creationId xmlns:a16="http://schemas.microsoft.com/office/drawing/2014/main" id="{17E5DAA6-3F81-7CD9-C686-3400EB580CD0}"/>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8">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5817580" y="941827"/>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4" name="A2 Envelope">
            <a:extLst>
              <a:ext uri="{FF2B5EF4-FFF2-40B4-BE49-F238E27FC236}">
                <a16:creationId xmlns:a16="http://schemas.microsoft.com/office/drawing/2014/main" id="{F65D988A-A5F4-9491-33C3-7C2454D1AE20}"/>
              </a:ext>
            </a:extLst>
          </p:cNvPr>
          <p:cNvSpPr>
            <a:spLocks/>
          </p:cNvSpPr>
          <p:nvPr/>
        </p:nvSpPr>
        <p:spPr>
          <a:xfrm>
            <a:off x="5792376" y="1148820"/>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77" name="Oversized A3">
            <a:extLst>
              <a:ext uri="{FF2B5EF4-FFF2-40B4-BE49-F238E27FC236}">
                <a16:creationId xmlns:a16="http://schemas.microsoft.com/office/drawing/2014/main" id="{89D1288B-C13A-E74E-D561-F9C5DF69276D}"/>
              </a:ext>
            </a:extLst>
          </p:cNvPr>
          <p:cNvSpPr/>
          <p:nvPr/>
        </p:nvSpPr>
        <p:spPr>
          <a:xfrm>
            <a:off x="5140960" y="1106530"/>
            <a:ext cx="4118864" cy="1717950"/>
          </a:xfrm>
          <a:custGeom>
            <a:avLst/>
            <a:gdLst>
              <a:gd name="connsiteX0" fmla="*/ 3503639 w 4118864"/>
              <a:gd name="connsiteY0" fmla="*/ 247447 h 1717950"/>
              <a:gd name="connsiteX1" fmla="*/ 3515670 w 4118864"/>
              <a:gd name="connsiteY1" fmla="*/ 251588 h 1717950"/>
              <a:gd name="connsiteX2" fmla="*/ 4118864 w 4118864"/>
              <a:gd name="connsiteY2" fmla="*/ 858975 h 1717950"/>
              <a:gd name="connsiteX3" fmla="*/ 4077024 w 4118864"/>
              <a:gd name="connsiteY3" fmla="*/ 1032089 h 1717950"/>
              <a:gd name="connsiteX4" fmla="*/ 4037448 w 4118864"/>
              <a:gd name="connsiteY4" fmla="*/ 1096285 h 1717950"/>
              <a:gd name="connsiteX5" fmla="*/ 2377331 w 4118864"/>
              <a:gd name="connsiteY5" fmla="*/ 1096285 h 1717950"/>
              <a:gd name="connsiteX6" fmla="*/ 2377331 w 4118864"/>
              <a:gd name="connsiteY6" fmla="*/ 1706683 h 1717950"/>
              <a:gd name="connsiteX7" fmla="*/ 2269997 w 4118864"/>
              <a:gd name="connsiteY7" fmla="*/ 1713515 h 1717950"/>
              <a:gd name="connsiteX8" fmla="*/ 2059432 w 4118864"/>
              <a:gd name="connsiteY8" fmla="*/ 1717950 h 1717950"/>
              <a:gd name="connsiteX9" fmla="*/ 351719 w 4118864"/>
              <a:gd name="connsiteY9" fmla="*/ 1339236 h 1717950"/>
              <a:gd name="connsiteX10" fmla="*/ 246234 w 4118864"/>
              <a:gd name="connsiteY10" fmla="*/ 1258178 h 1717950"/>
              <a:gd name="connsiteX11" fmla="*/ 246234 w 4118864"/>
              <a:gd name="connsiteY11" fmla="*/ 1096285 h 1717950"/>
              <a:gd name="connsiteX12" fmla="*/ 81416 w 4118864"/>
              <a:gd name="connsiteY12" fmla="*/ 1096285 h 1717950"/>
              <a:gd name="connsiteX13" fmla="*/ 41841 w 4118864"/>
              <a:gd name="connsiteY13" fmla="*/ 1032089 h 1717950"/>
              <a:gd name="connsiteX14" fmla="*/ 0 w 4118864"/>
              <a:gd name="connsiteY14" fmla="*/ 858975 h 1717950"/>
              <a:gd name="connsiteX15" fmla="*/ 10633 w 4118864"/>
              <a:gd name="connsiteY15" fmla="*/ 771150 h 1717950"/>
              <a:gd name="connsiteX16" fmla="*/ 35240 w 4118864"/>
              <a:gd name="connsiteY16" fmla="*/ 703900 h 1717950"/>
              <a:gd name="connsiteX17" fmla="*/ 92396 w 4118864"/>
              <a:gd name="connsiteY17" fmla="*/ 740531 h 1717950"/>
              <a:gd name="connsiteX18" fmla="*/ 1153578 w 4118864"/>
              <a:gd name="connsiteY18" fmla="*/ 936807 h 1717950"/>
              <a:gd name="connsiteX19" fmla="*/ 1389081 w 4118864"/>
              <a:gd name="connsiteY19" fmla="*/ 928548 h 1717950"/>
              <a:gd name="connsiteX20" fmla="*/ 1523091 w 4118864"/>
              <a:gd name="connsiteY20" fmla="*/ 934435 h 1717950"/>
              <a:gd name="connsiteX21" fmla="*/ 1725425 w 4118864"/>
              <a:gd name="connsiteY21" fmla="*/ 925547 h 1717950"/>
              <a:gd name="connsiteX22" fmla="*/ 1889041 w 4118864"/>
              <a:gd name="connsiteY22" fmla="*/ 903416 h 1717950"/>
              <a:gd name="connsiteX23" fmla="*/ 2078744 w 4118864"/>
              <a:gd name="connsiteY23" fmla="*/ 922004 h 1717950"/>
              <a:gd name="connsiteX24" fmla="*/ 2358051 w 4118864"/>
              <a:gd name="connsiteY24" fmla="*/ 930892 h 1717950"/>
              <a:gd name="connsiteX25" fmla="*/ 3743951 w 4118864"/>
              <a:gd name="connsiteY25" fmla="*/ 493425 h 1717950"/>
              <a:gd name="connsiteX26" fmla="*/ 3507261 w 4118864"/>
              <a:gd name="connsiteY26" fmla="*/ 248833 h 1717950"/>
              <a:gd name="connsiteX27" fmla="*/ 2059432 w 4118864"/>
              <a:gd name="connsiteY27" fmla="*/ 0 h 1717950"/>
              <a:gd name="connsiteX28" fmla="*/ 3210880 w 4118864"/>
              <a:gd name="connsiteY28" fmla="*/ 146699 h 1717950"/>
              <a:gd name="connsiteX29" fmla="*/ 3261958 w 4118864"/>
              <a:gd name="connsiteY29" fmla="*/ 164277 h 1717950"/>
              <a:gd name="connsiteX30" fmla="*/ 3132921 w 4118864"/>
              <a:gd name="connsiteY30" fmla="*/ 130671 h 1717950"/>
              <a:gd name="connsiteX31" fmla="*/ 2358051 w 4118864"/>
              <a:gd name="connsiteY31" fmla="*/ 55958 h 1717950"/>
              <a:gd name="connsiteX32" fmla="*/ 2078744 w 4118864"/>
              <a:gd name="connsiteY32" fmla="*/ 64846 h 1717950"/>
              <a:gd name="connsiteX33" fmla="*/ 1858661 w 4118864"/>
              <a:gd name="connsiteY33" fmla="*/ 86411 h 1717950"/>
              <a:gd name="connsiteX34" fmla="*/ 1725425 w 4118864"/>
              <a:gd name="connsiteY34" fmla="*/ 68389 h 1717950"/>
              <a:gd name="connsiteX35" fmla="*/ 1523091 w 4118864"/>
              <a:gd name="connsiteY35" fmla="*/ 59501 h 1717950"/>
              <a:gd name="connsiteX36" fmla="*/ 1472025 w 4118864"/>
              <a:gd name="connsiteY36" fmla="*/ 61744 h 1717950"/>
              <a:gd name="connsiteX37" fmla="*/ 1411491 w 4118864"/>
              <a:gd name="connsiteY37" fmla="*/ 55490 h 1717950"/>
              <a:gd name="connsiteX38" fmla="*/ 1350509 w 4118864"/>
              <a:gd name="connsiteY38" fmla="*/ 53351 h 1717950"/>
              <a:gd name="connsiteX39" fmla="*/ 1447020 w 4118864"/>
              <a:gd name="connsiteY39" fmla="*/ 38618 h 1717950"/>
              <a:gd name="connsiteX40" fmla="*/ 2059432 w 4118864"/>
              <a:gd name="connsiteY40" fmla="*/ 0 h 171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118864" h="1717950">
                <a:moveTo>
                  <a:pt x="3503639" y="247447"/>
                </a:moveTo>
                <a:lnTo>
                  <a:pt x="3515670" y="251588"/>
                </a:lnTo>
                <a:cubicBezTo>
                  <a:pt x="3888354" y="407032"/>
                  <a:pt x="4118864" y="621776"/>
                  <a:pt x="4118864" y="858975"/>
                </a:cubicBezTo>
                <a:cubicBezTo>
                  <a:pt x="4118864" y="918275"/>
                  <a:pt x="4104457" y="976171"/>
                  <a:pt x="4077024" y="1032089"/>
                </a:cubicBezTo>
                <a:lnTo>
                  <a:pt x="4037448" y="1096285"/>
                </a:lnTo>
                <a:lnTo>
                  <a:pt x="2377331" y="1096285"/>
                </a:lnTo>
                <a:lnTo>
                  <a:pt x="2377331" y="1706683"/>
                </a:lnTo>
                <a:lnTo>
                  <a:pt x="2269997" y="1713515"/>
                </a:lnTo>
                <a:cubicBezTo>
                  <a:pt x="2200765" y="1716448"/>
                  <a:pt x="2130519" y="1717950"/>
                  <a:pt x="2059432" y="1717950"/>
                </a:cubicBezTo>
                <a:cubicBezTo>
                  <a:pt x="1348562" y="1717950"/>
                  <a:pt x="721814" y="1567725"/>
                  <a:pt x="351719" y="1339236"/>
                </a:cubicBezTo>
                <a:lnTo>
                  <a:pt x="246234" y="1258178"/>
                </a:lnTo>
                <a:lnTo>
                  <a:pt x="246234" y="1096285"/>
                </a:lnTo>
                <a:lnTo>
                  <a:pt x="81416" y="1096285"/>
                </a:lnTo>
                <a:lnTo>
                  <a:pt x="41841" y="1032089"/>
                </a:lnTo>
                <a:cubicBezTo>
                  <a:pt x="14407" y="976171"/>
                  <a:pt x="0" y="918275"/>
                  <a:pt x="0" y="858975"/>
                </a:cubicBezTo>
                <a:cubicBezTo>
                  <a:pt x="0" y="829325"/>
                  <a:pt x="3602" y="800026"/>
                  <a:pt x="10633" y="771150"/>
                </a:cubicBezTo>
                <a:lnTo>
                  <a:pt x="35240" y="703900"/>
                </a:lnTo>
                <a:lnTo>
                  <a:pt x="92396" y="740531"/>
                </a:lnTo>
                <a:cubicBezTo>
                  <a:pt x="322375" y="858950"/>
                  <a:pt x="711840" y="936807"/>
                  <a:pt x="1153578" y="936807"/>
                </a:cubicBezTo>
                <a:lnTo>
                  <a:pt x="1389081" y="928548"/>
                </a:lnTo>
                <a:lnTo>
                  <a:pt x="1523091" y="934435"/>
                </a:lnTo>
                <a:cubicBezTo>
                  <a:pt x="1592400" y="934435"/>
                  <a:pt x="1660069" y="931375"/>
                  <a:pt x="1725425" y="925547"/>
                </a:cubicBezTo>
                <a:lnTo>
                  <a:pt x="1889041" y="903416"/>
                </a:lnTo>
                <a:lnTo>
                  <a:pt x="2078744" y="922004"/>
                </a:lnTo>
                <a:cubicBezTo>
                  <a:pt x="2168963" y="927832"/>
                  <a:pt x="2262375" y="930892"/>
                  <a:pt x="2358051" y="930892"/>
                </a:cubicBezTo>
                <a:cubicBezTo>
                  <a:pt x="3123462" y="930892"/>
                  <a:pt x="3743951" y="735031"/>
                  <a:pt x="3743951" y="493425"/>
                </a:cubicBezTo>
                <a:cubicBezTo>
                  <a:pt x="3743951" y="402823"/>
                  <a:pt x="3656695" y="318653"/>
                  <a:pt x="3507261" y="248833"/>
                </a:cubicBezTo>
                <a:close/>
                <a:moveTo>
                  <a:pt x="2059432" y="0"/>
                </a:moveTo>
                <a:cubicBezTo>
                  <a:pt x="2485955" y="0"/>
                  <a:pt x="2882193" y="54081"/>
                  <a:pt x="3210880" y="146699"/>
                </a:cubicBezTo>
                <a:lnTo>
                  <a:pt x="3261958" y="164277"/>
                </a:lnTo>
                <a:lnTo>
                  <a:pt x="3132921" y="130671"/>
                </a:lnTo>
                <a:cubicBezTo>
                  <a:pt x="2911730" y="83501"/>
                  <a:pt x="2645080" y="55958"/>
                  <a:pt x="2358051" y="55958"/>
                </a:cubicBezTo>
                <a:cubicBezTo>
                  <a:pt x="2262375" y="55958"/>
                  <a:pt x="2168963" y="59018"/>
                  <a:pt x="2078744" y="64846"/>
                </a:cubicBezTo>
                <a:lnTo>
                  <a:pt x="1858661" y="86411"/>
                </a:lnTo>
                <a:lnTo>
                  <a:pt x="1725425" y="68389"/>
                </a:lnTo>
                <a:cubicBezTo>
                  <a:pt x="1660069" y="62561"/>
                  <a:pt x="1592400" y="59501"/>
                  <a:pt x="1523091" y="59501"/>
                </a:cubicBezTo>
                <a:lnTo>
                  <a:pt x="1472025" y="61744"/>
                </a:lnTo>
                <a:lnTo>
                  <a:pt x="1411491" y="55490"/>
                </a:lnTo>
                <a:lnTo>
                  <a:pt x="1350509" y="53351"/>
                </a:lnTo>
                <a:lnTo>
                  <a:pt x="1447020" y="38618"/>
                </a:lnTo>
                <a:cubicBezTo>
                  <a:pt x="1640481" y="13520"/>
                  <a:pt x="1846171" y="0"/>
                  <a:pt x="2059432" y="0"/>
                </a:cubicBezTo>
                <a:close/>
              </a:path>
            </a:pathLst>
          </a:cu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78" name="Intended Travel">
            <a:extLst>
              <a:ext uri="{FF2B5EF4-FFF2-40B4-BE49-F238E27FC236}">
                <a16:creationId xmlns:a16="http://schemas.microsoft.com/office/drawing/2014/main" id="{CB95C403-5E0F-7851-8015-544B15392D0B}"/>
              </a:ext>
            </a:extLst>
          </p:cNvPr>
          <p:cNvSpPr/>
          <p:nvPr/>
        </p:nvSpPr>
        <p:spPr>
          <a:xfrm>
            <a:off x="741680" y="1366520"/>
            <a:ext cx="4156759" cy="56896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Intended Direction of Travel</a:t>
            </a:r>
          </a:p>
        </p:txBody>
      </p:sp>
      <p:sp>
        <p:nvSpPr>
          <p:cNvPr id="40" name="A1 Awareness">
            <a:extLst>
              <a:ext uri="{FF2B5EF4-FFF2-40B4-BE49-F238E27FC236}">
                <a16:creationId xmlns:a16="http://schemas.microsoft.com/office/drawing/2014/main" id="{3AB615CB-649F-9871-F8B9-97B82DB20F98}"/>
              </a:ext>
            </a:extLst>
          </p:cNvPr>
          <p:cNvSpPr/>
          <p:nvPr/>
        </p:nvSpPr>
        <p:spPr>
          <a:xfrm>
            <a:off x="221292" y="2203523"/>
            <a:ext cx="2201342" cy="43750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U" dirty="0"/>
              <a:t>LO –&gt; A1 Awareness</a:t>
            </a:r>
          </a:p>
        </p:txBody>
      </p:sp>
      <p:sp>
        <p:nvSpPr>
          <p:cNvPr id="42" name="A2 Alert">
            <a:extLst>
              <a:ext uri="{FF2B5EF4-FFF2-40B4-BE49-F238E27FC236}">
                <a16:creationId xmlns:a16="http://schemas.microsoft.com/office/drawing/2014/main" id="{7A238809-C922-5660-86EA-63AAD635A808}"/>
              </a:ext>
            </a:extLst>
          </p:cNvPr>
          <p:cNvSpPr/>
          <p:nvPr/>
        </p:nvSpPr>
        <p:spPr>
          <a:xfrm>
            <a:off x="215127" y="2203387"/>
            <a:ext cx="2201342" cy="43750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AU" dirty="0"/>
              <a:t>LO –&gt; A2 Alert</a:t>
            </a:r>
          </a:p>
        </p:txBody>
      </p:sp>
      <p:sp>
        <p:nvSpPr>
          <p:cNvPr id="43" name="A3 Alarm">
            <a:extLst>
              <a:ext uri="{FF2B5EF4-FFF2-40B4-BE49-F238E27FC236}">
                <a16:creationId xmlns:a16="http://schemas.microsoft.com/office/drawing/2014/main" id="{F3E829CA-7B97-7569-3712-8A9C08ED6D55}"/>
              </a:ext>
            </a:extLst>
          </p:cNvPr>
          <p:cNvSpPr/>
          <p:nvPr/>
        </p:nvSpPr>
        <p:spPr>
          <a:xfrm>
            <a:off x="221984" y="2202815"/>
            <a:ext cx="2201342" cy="43750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dirty="0"/>
              <a:t>LO –&gt; A3 Alarm</a:t>
            </a:r>
          </a:p>
        </p:txBody>
      </p:sp>
      <p:sp>
        <p:nvSpPr>
          <p:cNvPr id="47" name="TB A1 Actions">
            <a:extLst>
              <a:ext uri="{FF2B5EF4-FFF2-40B4-BE49-F238E27FC236}">
                <a16:creationId xmlns:a16="http://schemas.microsoft.com/office/drawing/2014/main" id="{C0EEB25D-7C97-EDC7-6971-29FE34E7CB14}"/>
              </a:ext>
            </a:extLst>
          </p:cNvPr>
          <p:cNvSpPr txBox="1"/>
          <p:nvPr/>
        </p:nvSpPr>
        <p:spPr>
          <a:xfrm>
            <a:off x="199776" y="2712837"/>
            <a:ext cx="5702300" cy="954107"/>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approaching pedestrian or LV (RO) in a roadway</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Intention is to continue on straight course</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Operating state of LO is visible to RO </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RO A1 Awareness on approach</a:t>
            </a:r>
          </a:p>
        </p:txBody>
      </p:sp>
      <p:sp>
        <p:nvSpPr>
          <p:cNvPr id="48" name="TB A2 Actions">
            <a:extLst>
              <a:ext uri="{FF2B5EF4-FFF2-40B4-BE49-F238E27FC236}">
                <a16:creationId xmlns:a16="http://schemas.microsoft.com/office/drawing/2014/main" id="{2BDDDF5C-CBE3-AFC4-5D52-666157EA9C2D}"/>
              </a:ext>
            </a:extLst>
          </p:cNvPr>
          <p:cNvSpPr txBox="1"/>
          <p:nvPr/>
        </p:nvSpPr>
        <p:spPr>
          <a:xfrm>
            <a:off x="200468" y="3745962"/>
            <a:ext cx="5702300" cy="738664"/>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False A2 Alert Triggered – Zone expanding into Intersection</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Operator falsely alerted to normal situation</a:t>
            </a: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49" name="TB A3 Actions">
            <a:extLst>
              <a:ext uri="{FF2B5EF4-FFF2-40B4-BE49-F238E27FC236}">
                <a16:creationId xmlns:a16="http://schemas.microsoft.com/office/drawing/2014/main" id="{1B99CF47-D1F5-2602-F88A-095D68810FE6}"/>
              </a:ext>
            </a:extLst>
          </p:cNvPr>
          <p:cNvSpPr txBox="1"/>
          <p:nvPr/>
        </p:nvSpPr>
        <p:spPr>
          <a:xfrm>
            <a:off x="200468" y="4414509"/>
            <a:ext cx="5702300" cy="954107"/>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False A3 Alarm Triggered – Zone expanding into Intersection</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Alarm falsely notifies LO Operator of imminent threat</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Theoretical false trigger of L9 Control</a:t>
            </a: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50" name="TB Common Variations">
            <a:extLst>
              <a:ext uri="{FF2B5EF4-FFF2-40B4-BE49-F238E27FC236}">
                <a16:creationId xmlns:a16="http://schemas.microsoft.com/office/drawing/2014/main" id="{D093AF99-D266-8AFD-D778-3342FE143CE6}"/>
              </a:ext>
            </a:extLst>
          </p:cNvPr>
          <p:cNvSpPr txBox="1"/>
          <p:nvPr/>
        </p:nvSpPr>
        <p:spPr>
          <a:xfrm>
            <a:off x="199745" y="5171848"/>
            <a:ext cx="5524379" cy="1600438"/>
          </a:xfrm>
          <a:prstGeom prst="rect">
            <a:avLst/>
          </a:prstGeom>
          <a:noFill/>
        </p:spPr>
        <p:txBody>
          <a:bodyPr wrap="square" rtlCol="0">
            <a:spAutoFit/>
          </a:bodyPr>
          <a:lstStyle/>
          <a:p>
            <a:r>
              <a:rPr lang="en-AU" sz="1400" b="1" u="sng" dirty="0"/>
              <a:t>Common Variations</a:t>
            </a:r>
          </a:p>
          <a:p>
            <a:pPr marL="285750" indent="-285750">
              <a:buFont typeface="Arial" panose="020B0604020202020204" pitchFamily="34" charset="0"/>
              <a:buChar char="•"/>
            </a:pPr>
            <a:r>
              <a:rPr lang="en-AU" sz="1400" dirty="0"/>
              <a:t>LO Reversing past intersection</a:t>
            </a:r>
          </a:p>
          <a:p>
            <a:pPr marL="285750" indent="-285750">
              <a:buFont typeface="Arial" panose="020B0604020202020204" pitchFamily="34" charset="0"/>
              <a:buChar char="•"/>
            </a:pPr>
            <a:r>
              <a:rPr lang="en-AU" sz="1400" dirty="0"/>
              <a:t>RO is moving as LO Approaches</a:t>
            </a:r>
          </a:p>
          <a:p>
            <a:pPr marL="285750" indent="-285750">
              <a:buFont typeface="Arial" panose="020B0604020202020204" pitchFamily="34" charset="0"/>
              <a:buChar char="•"/>
            </a:pPr>
            <a:r>
              <a:rPr lang="en-AU" sz="1400" dirty="0"/>
              <a:t>Applicable to T Intersection, Cross Intersection or on a curved drive</a:t>
            </a:r>
          </a:p>
          <a:p>
            <a:pPr marL="285750" indent="-285750">
              <a:buFont typeface="Arial" panose="020B0604020202020204" pitchFamily="34" charset="0"/>
              <a:buChar char="•"/>
            </a:pPr>
            <a:r>
              <a:rPr lang="en-AU" sz="1400" dirty="0"/>
              <a:t>Applicable to Crib Rooms, Workshops and Work Bays</a:t>
            </a:r>
          </a:p>
          <a:p>
            <a:pPr marL="285750" indent="-285750">
              <a:buFont typeface="Arial" panose="020B0604020202020204" pitchFamily="34" charset="0"/>
              <a:buChar char="•"/>
            </a:pPr>
            <a:r>
              <a:rPr lang="en-AU" sz="1400" dirty="0"/>
              <a:t>Applicable to pedestrian safety bays</a:t>
            </a:r>
          </a:p>
          <a:p>
            <a:endParaRPr lang="en-AU" sz="1400" dirty="0"/>
          </a:p>
        </p:txBody>
      </p:sp>
      <p:sp>
        <p:nvSpPr>
          <p:cNvPr id="9" name="Box Start Animation">
            <a:extLst>
              <a:ext uri="{FF2B5EF4-FFF2-40B4-BE49-F238E27FC236}">
                <a16:creationId xmlns:a16="http://schemas.microsoft.com/office/drawing/2014/main" id="{81EEE1FA-EC36-8B72-92A2-83AB553C46BA}"/>
              </a:ext>
            </a:extLst>
          </p:cNvPr>
          <p:cNvSpPr txBox="1"/>
          <p:nvPr/>
        </p:nvSpPr>
        <p:spPr>
          <a:xfrm>
            <a:off x="10135110" y="2206931"/>
            <a:ext cx="1932081"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AU" dirty="0"/>
              <a:t>START ANIMATION</a:t>
            </a:r>
          </a:p>
        </p:txBody>
      </p:sp>
      <p:sp>
        <p:nvSpPr>
          <p:cNvPr id="10" name="Box Animating">
            <a:extLst>
              <a:ext uri="{FF2B5EF4-FFF2-40B4-BE49-F238E27FC236}">
                <a16:creationId xmlns:a16="http://schemas.microsoft.com/office/drawing/2014/main" id="{D33BB970-7DAD-285B-6694-2AAB9B8686F4}"/>
              </a:ext>
            </a:extLst>
          </p:cNvPr>
          <p:cNvSpPr txBox="1"/>
          <p:nvPr/>
        </p:nvSpPr>
        <p:spPr>
          <a:xfrm>
            <a:off x="10135651" y="2203595"/>
            <a:ext cx="1932081" cy="36933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algn="ctr"/>
            <a:r>
              <a:rPr lang="en-AU" dirty="0"/>
              <a:t>ANIMATING</a:t>
            </a:r>
          </a:p>
        </p:txBody>
      </p:sp>
      <p:sp>
        <p:nvSpPr>
          <p:cNvPr id="11" name="Box Finished Animation">
            <a:extLst>
              <a:ext uri="{FF2B5EF4-FFF2-40B4-BE49-F238E27FC236}">
                <a16:creationId xmlns:a16="http://schemas.microsoft.com/office/drawing/2014/main" id="{7226B778-85DA-44A5-FB64-3A3E9D4820EF}"/>
              </a:ext>
            </a:extLst>
          </p:cNvPr>
          <p:cNvSpPr txBox="1"/>
          <p:nvPr/>
        </p:nvSpPr>
        <p:spPr>
          <a:xfrm>
            <a:off x="10141006" y="2203534"/>
            <a:ext cx="1932081"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lang="en-AU" dirty="0"/>
              <a:t>FINISHED</a:t>
            </a:r>
          </a:p>
        </p:txBody>
      </p:sp>
      <p:grpSp>
        <p:nvGrpSpPr>
          <p:cNvPr id="14" name="Pedestrian or Light Vehicle">
            <a:extLst>
              <a:ext uri="{FF2B5EF4-FFF2-40B4-BE49-F238E27FC236}">
                <a16:creationId xmlns:a16="http://schemas.microsoft.com/office/drawing/2014/main" id="{D64D4F0C-E7EE-3638-4047-3E97B88604AC}"/>
              </a:ext>
            </a:extLst>
          </p:cNvPr>
          <p:cNvGrpSpPr/>
          <p:nvPr/>
        </p:nvGrpSpPr>
        <p:grpSpPr>
          <a:xfrm>
            <a:off x="6080926" y="2356887"/>
            <a:ext cx="749918" cy="1004053"/>
            <a:chOff x="-359671" y="1014477"/>
            <a:chExt cx="1436246" cy="2033667"/>
          </a:xfrm>
        </p:grpSpPr>
        <p:pic>
          <p:nvPicPr>
            <p:cNvPr id="18" name="Pedestrian">
              <a:extLst>
                <a:ext uri="{FF2B5EF4-FFF2-40B4-BE49-F238E27FC236}">
                  <a16:creationId xmlns:a16="http://schemas.microsoft.com/office/drawing/2014/main" id="{89F6C082-197D-C164-D4E5-2EA0A20C3EA4}"/>
                </a:ext>
              </a:extLst>
            </p:cNvPr>
            <p:cNvPicPr>
              <a:picLocks noChangeAspect="1"/>
            </p:cNvPicPr>
            <p:nvPr/>
          </p:nvPicPr>
          <p:blipFill>
            <a:blip r:embed="rId9">
              <a:alphaModFix/>
              <a:extLst>
                <a:ext uri="{BEBA8EAE-BF5A-486C-A8C5-ECC9F3942E4B}">
                  <a14:imgProps xmlns:a14="http://schemas.microsoft.com/office/drawing/2010/main">
                    <a14:imgLayer r:embed="rId10">
                      <a14:imgEffect>
                        <a14:backgroundRemoval t="7930" b="99559" l="9804" r="88889">
                          <a14:foregroundMark x1="24837" y1="18062" x2="23529" y2="18943"/>
                          <a14:foregroundMark x1="32680" y1="18062" x2="33333" y2="18062"/>
                          <a14:foregroundMark x1="35948" y1="18062" x2="32680" y2="11013"/>
                          <a14:foregroundMark x1="32680" y1="14097" x2="37908" y2="11454"/>
                          <a14:foregroundMark x1="41830" y1="18943" x2="44444" y2="13656"/>
                          <a14:foregroundMark x1="32680" y1="11013" x2="39869" y2="17181"/>
                          <a14:foregroundMark x1="32026" y1="9692" x2="32026" y2="7930"/>
                          <a14:foregroundMark x1="23529" y1="17181" x2="39869" y2="18943"/>
                          <a14:foregroundMark x1="31373" y1="21145" x2="31373" y2="21145"/>
                          <a14:foregroundMark x1="31373" y1="21145" x2="31373" y2="21145"/>
                          <a14:foregroundMark x1="29412" y1="15859" x2="28105" y2="14537"/>
                          <a14:foregroundMark x1="34641" y1="10132" x2="47712" y2="14537"/>
                          <a14:foregroundMark x1="48366" y1="90308" x2="47059" y2="90749"/>
                          <a14:foregroundMark x1="35294" y1="85463" x2="34641" y2="84141"/>
                          <a14:foregroundMark x1="26144" y1="85903" x2="28758" y2="85022"/>
                          <a14:foregroundMark x1="31373" y1="99559" x2="31373" y2="99559"/>
                        </a14:backgroundRemoval>
                      </a14:imgEffect>
                      <a14:imgEffect>
                        <a14:colorTemperature colorTemp="11200"/>
                      </a14:imgEffect>
                      <a14:imgEffect>
                        <a14:brightnessContrast bright="6000" contrast="28000"/>
                      </a14:imgEffect>
                    </a14:imgLayer>
                  </a14:imgProps>
                </a:ext>
              </a:extLst>
            </a:blip>
            <a:stretch>
              <a:fillRect/>
            </a:stretch>
          </p:blipFill>
          <p:spPr>
            <a:xfrm flipH="1">
              <a:off x="-359671" y="1014477"/>
              <a:ext cx="691992" cy="1026683"/>
            </a:xfrm>
            <a:prstGeom prst="rect">
              <a:avLst/>
            </a:prstGeom>
          </p:spPr>
        </p:pic>
        <p:pic>
          <p:nvPicPr>
            <p:cNvPr id="20" name="Light Vehicle" descr="Silver Pick Truck Top View Isolated Stock Illustration 1604019403">
              <a:extLst>
                <a:ext uri="{FF2B5EF4-FFF2-40B4-BE49-F238E27FC236}">
                  <a16:creationId xmlns:a16="http://schemas.microsoft.com/office/drawing/2014/main" id="{16124039-2C81-E0B0-9923-6FCD3DB96ABD}"/>
                </a:ext>
              </a:extLst>
            </p:cNvPr>
            <p:cNvPicPr>
              <a:picLocks noChangeAspect="1" noChangeArrowheads="1"/>
            </p:cNvPicPr>
            <p:nvPr/>
          </p:nvPicPr>
          <p:blipFill rotWithShape="1">
            <a:blip r:embed="rId11">
              <a:alphaModFix amt="88000"/>
              <a:extLst>
                <a:ext uri="{BEBA8EAE-BF5A-486C-A8C5-ECC9F3942E4B}">
                  <a14:imgProps xmlns:a14="http://schemas.microsoft.com/office/drawing/2010/main">
                    <a14:imgLayer r:embed="rId12">
                      <a14:imgEffect>
                        <a14:backgroundRemoval t="15000" b="85000" l="4902" r="90000">
                          <a14:foregroundMark x1="32941" y1="23571" x2="9020" y2="21786"/>
                          <a14:foregroundMark x1="9020" y1="21786" x2="7647" y2="65000"/>
                          <a14:foregroundMark x1="7647" y1="65000" x2="84706" y2="70714"/>
                          <a14:foregroundMark x1="84706" y1="70714" x2="90784" y2="29286"/>
                          <a14:foregroundMark x1="90784" y1="29286" x2="66667" y2="19286"/>
                          <a14:foregroundMark x1="66667" y1="19286" x2="14510" y2="21071"/>
                          <a14:foregroundMark x1="85882" y1="24286" x2="88431" y2="67500"/>
                          <a14:foregroundMark x1="88431" y1="67500" x2="90000" y2="28214"/>
                          <a14:foregroundMark x1="5490" y1="23571" x2="4902" y2="66786"/>
                          <a14:foregroundMark x1="4902" y1="66786" x2="6863" y2="25000"/>
                          <a14:foregroundMark x1="64706" y1="85000" x2="69412" y2="71786"/>
                          <a14:foregroundMark x1="67059" y1="15000" x2="68039" y2="18571"/>
                        </a14:backgroundRemoval>
                      </a14:imgEffect>
                    </a14:imgLayer>
                  </a14:imgProps>
                </a:ext>
                <a:ext uri="{28A0092B-C50C-407E-A947-70E740481C1C}">
                  <a14:useLocalDpi xmlns:a14="http://schemas.microsoft.com/office/drawing/2010/main" val="0"/>
                </a:ext>
              </a:extLst>
            </a:blip>
            <a:srcRect l="953" t="12853" r="4937" b="16298"/>
            <a:stretch/>
          </p:blipFill>
          <p:spPr bwMode="auto">
            <a:xfrm rot="16200000">
              <a:off x="-302538" y="1669031"/>
              <a:ext cx="2013972" cy="744254"/>
            </a:xfrm>
            <a:prstGeom prst="rect">
              <a:avLst/>
            </a:prstGeom>
            <a:noFill/>
            <a:extLst>
              <a:ext uri="{909E8E84-426E-40DD-AFC4-6F175D3DCCD1}">
                <a14:hiddenFill xmlns:a14="http://schemas.microsoft.com/office/drawing/2010/main">
                  <a:solidFill>
                    <a:srgbClr val="FFFFFF"/>
                  </a:solidFill>
                </a14:hiddenFill>
              </a:ext>
            </a:extLst>
          </p:spPr>
        </p:pic>
        <p:sp>
          <p:nvSpPr>
            <p:cNvPr id="24" name="Or">
              <a:extLst>
                <a:ext uri="{FF2B5EF4-FFF2-40B4-BE49-F238E27FC236}">
                  <a16:creationId xmlns:a16="http://schemas.microsoft.com/office/drawing/2014/main" id="{94D516A2-2440-AACA-D66C-8C1EC1399AC9}"/>
                </a:ext>
              </a:extLst>
            </p:cNvPr>
            <p:cNvSpPr txBox="1"/>
            <p:nvPr/>
          </p:nvSpPr>
          <p:spPr>
            <a:xfrm>
              <a:off x="-222102" y="1860128"/>
              <a:ext cx="617699" cy="561050"/>
            </a:xfrm>
            <a:prstGeom prst="rect">
              <a:avLst/>
            </a:prstGeom>
            <a:noFill/>
          </p:spPr>
          <p:txBody>
            <a:bodyPr wrap="none" rtlCol="0">
              <a:spAutoFit/>
            </a:bodyPr>
            <a:lstStyle/>
            <a:p>
              <a:r>
                <a:rPr lang="en-AU" sz="1200" b="1" i="1" dirty="0">
                  <a:latin typeface="Calibri" panose="020F0502020204030204" pitchFamily="34" charset="0"/>
                  <a:ea typeface="Calibri" panose="020F0502020204030204" pitchFamily="34" charset="0"/>
                  <a:cs typeface="Calibri" panose="020F0502020204030204" pitchFamily="34" charset="0"/>
                </a:rPr>
                <a:t>or</a:t>
              </a:r>
            </a:p>
          </p:txBody>
        </p:sp>
      </p:grpSp>
      <p:sp>
        <p:nvSpPr>
          <p:cNvPr id="26" name="TextBox 25">
            <a:extLst>
              <a:ext uri="{FF2B5EF4-FFF2-40B4-BE49-F238E27FC236}">
                <a16:creationId xmlns:a16="http://schemas.microsoft.com/office/drawing/2014/main" id="{61910ABB-ADAA-3AFF-CC3D-63A7F6324592}"/>
              </a:ext>
            </a:extLst>
          </p:cNvPr>
          <p:cNvSpPr txBox="1"/>
          <p:nvPr/>
        </p:nvSpPr>
        <p:spPr>
          <a:xfrm>
            <a:off x="5531038" y="5508222"/>
            <a:ext cx="4036695" cy="1169551"/>
          </a:xfrm>
          <a:prstGeom prst="rect">
            <a:avLst/>
          </a:prstGeom>
          <a:noFill/>
        </p:spPr>
        <p:txBody>
          <a:bodyPr wrap="square" rtlCol="0">
            <a:spAutoFit/>
          </a:bodyPr>
          <a:lstStyle/>
          <a:p>
            <a:r>
              <a:rPr lang="en-AU" sz="1400" dirty="0"/>
              <a:t>A turn point does not always occur on a straight path.  Consideration should be given to the possibility that the machine was already performing a turn (to maintain tunnel direction) before the turn at the intersection.</a:t>
            </a:r>
          </a:p>
        </p:txBody>
      </p:sp>
      <p:grpSp>
        <p:nvGrpSpPr>
          <p:cNvPr id="28" name="Group 27">
            <a:extLst>
              <a:ext uri="{FF2B5EF4-FFF2-40B4-BE49-F238E27FC236}">
                <a16:creationId xmlns:a16="http://schemas.microsoft.com/office/drawing/2014/main" id="{CB37A32D-D48E-1DA2-73DE-F4EDB8A90DDF}"/>
              </a:ext>
            </a:extLst>
          </p:cNvPr>
          <p:cNvGrpSpPr/>
          <p:nvPr/>
        </p:nvGrpSpPr>
        <p:grpSpPr>
          <a:xfrm>
            <a:off x="5393090" y="4123617"/>
            <a:ext cx="1981477" cy="1267002"/>
            <a:chOff x="5393090" y="4123617"/>
            <a:chExt cx="1981477" cy="1267002"/>
          </a:xfrm>
        </p:grpSpPr>
        <p:pic>
          <p:nvPicPr>
            <p:cNvPr id="6" name="Picture 5">
              <a:extLst>
                <a:ext uri="{FF2B5EF4-FFF2-40B4-BE49-F238E27FC236}">
                  <a16:creationId xmlns:a16="http://schemas.microsoft.com/office/drawing/2014/main" id="{4FD28BC9-5168-E847-0EB3-D2ECB40083F9}"/>
                </a:ext>
              </a:extLst>
            </p:cNvPr>
            <p:cNvPicPr>
              <a:picLocks noChangeAspect="1"/>
            </p:cNvPicPr>
            <p:nvPr/>
          </p:nvPicPr>
          <p:blipFill>
            <a:blip r:embed="rId13"/>
            <a:stretch>
              <a:fillRect/>
            </a:stretch>
          </p:blipFill>
          <p:spPr>
            <a:xfrm>
              <a:off x="5393090" y="4123617"/>
              <a:ext cx="1981477" cy="1267002"/>
            </a:xfrm>
            <a:prstGeom prst="rect">
              <a:avLst/>
            </a:prstGeom>
          </p:spPr>
        </p:pic>
        <p:sp>
          <p:nvSpPr>
            <p:cNvPr id="7" name="Rectangle 6">
              <a:extLst>
                <a:ext uri="{FF2B5EF4-FFF2-40B4-BE49-F238E27FC236}">
                  <a16:creationId xmlns:a16="http://schemas.microsoft.com/office/drawing/2014/main" id="{D96262F1-DF8C-28B9-0065-C9AEA746BD12}"/>
                </a:ext>
              </a:extLst>
            </p:cNvPr>
            <p:cNvSpPr/>
            <p:nvPr/>
          </p:nvSpPr>
          <p:spPr>
            <a:xfrm>
              <a:off x="5649829" y="4573523"/>
              <a:ext cx="228600" cy="104284"/>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Freeform: Shape 15">
              <a:extLst>
                <a:ext uri="{FF2B5EF4-FFF2-40B4-BE49-F238E27FC236}">
                  <a16:creationId xmlns:a16="http://schemas.microsoft.com/office/drawing/2014/main" id="{6427CECD-367A-B635-BFFB-BAD5212D0864}"/>
                </a:ext>
              </a:extLst>
            </p:cNvPr>
            <p:cNvSpPr/>
            <p:nvPr/>
          </p:nvSpPr>
          <p:spPr>
            <a:xfrm>
              <a:off x="5724124" y="4771152"/>
              <a:ext cx="445770" cy="605790"/>
            </a:xfrm>
            <a:custGeom>
              <a:avLst/>
              <a:gdLst>
                <a:gd name="connsiteX0" fmla="*/ 0 w 445770"/>
                <a:gd name="connsiteY0" fmla="*/ 605790 h 605790"/>
                <a:gd name="connsiteX1" fmla="*/ 102870 w 445770"/>
                <a:gd name="connsiteY1" fmla="*/ 527685 h 605790"/>
                <a:gd name="connsiteX2" fmla="*/ 196215 w 445770"/>
                <a:gd name="connsiteY2" fmla="*/ 476250 h 605790"/>
                <a:gd name="connsiteX3" fmla="*/ 270510 w 445770"/>
                <a:gd name="connsiteY3" fmla="*/ 401955 h 605790"/>
                <a:gd name="connsiteX4" fmla="*/ 342900 w 445770"/>
                <a:gd name="connsiteY4" fmla="*/ 310515 h 605790"/>
                <a:gd name="connsiteX5" fmla="*/ 392430 w 445770"/>
                <a:gd name="connsiteY5" fmla="*/ 215265 h 605790"/>
                <a:gd name="connsiteX6" fmla="*/ 421005 w 445770"/>
                <a:gd name="connsiteY6" fmla="*/ 148590 h 605790"/>
                <a:gd name="connsiteX7" fmla="*/ 445770 w 445770"/>
                <a:gd name="connsiteY7" fmla="*/ 0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770" h="605790">
                  <a:moveTo>
                    <a:pt x="0" y="605790"/>
                  </a:moveTo>
                  <a:cubicBezTo>
                    <a:pt x="35084" y="577532"/>
                    <a:pt x="70168" y="549275"/>
                    <a:pt x="102870" y="527685"/>
                  </a:cubicBezTo>
                  <a:cubicBezTo>
                    <a:pt x="135572" y="506095"/>
                    <a:pt x="168275" y="497205"/>
                    <a:pt x="196215" y="476250"/>
                  </a:cubicBezTo>
                  <a:cubicBezTo>
                    <a:pt x="224155" y="455295"/>
                    <a:pt x="246062" y="429578"/>
                    <a:pt x="270510" y="401955"/>
                  </a:cubicBezTo>
                  <a:cubicBezTo>
                    <a:pt x="294958" y="374332"/>
                    <a:pt x="322580" y="341630"/>
                    <a:pt x="342900" y="310515"/>
                  </a:cubicBezTo>
                  <a:cubicBezTo>
                    <a:pt x="363220" y="279400"/>
                    <a:pt x="379413" y="242252"/>
                    <a:pt x="392430" y="215265"/>
                  </a:cubicBezTo>
                  <a:cubicBezTo>
                    <a:pt x="405447" y="188278"/>
                    <a:pt x="412115" y="184467"/>
                    <a:pt x="421005" y="148590"/>
                  </a:cubicBezTo>
                  <a:cubicBezTo>
                    <a:pt x="429895" y="112713"/>
                    <a:pt x="444183" y="20637"/>
                    <a:pt x="445770" y="0"/>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Arrow: Up 26">
              <a:extLst>
                <a:ext uri="{FF2B5EF4-FFF2-40B4-BE49-F238E27FC236}">
                  <a16:creationId xmlns:a16="http://schemas.microsoft.com/office/drawing/2014/main" id="{AEAC044D-128E-7D2D-5B81-D5CEAD0E0D74}"/>
                </a:ext>
              </a:extLst>
            </p:cNvPr>
            <p:cNvSpPr/>
            <p:nvPr/>
          </p:nvSpPr>
          <p:spPr>
            <a:xfrm>
              <a:off x="6096948" y="4529911"/>
              <a:ext cx="138363" cy="239157"/>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4" name="Group 33">
            <a:extLst>
              <a:ext uri="{FF2B5EF4-FFF2-40B4-BE49-F238E27FC236}">
                <a16:creationId xmlns:a16="http://schemas.microsoft.com/office/drawing/2014/main" id="{92221CD5-0461-76F7-861D-C9B69D2FB5AF}"/>
              </a:ext>
            </a:extLst>
          </p:cNvPr>
          <p:cNvGrpSpPr/>
          <p:nvPr/>
        </p:nvGrpSpPr>
        <p:grpSpPr>
          <a:xfrm>
            <a:off x="7549386" y="4038360"/>
            <a:ext cx="1887512" cy="1558433"/>
            <a:chOff x="7549386" y="4038360"/>
            <a:chExt cx="1887512" cy="1558433"/>
          </a:xfrm>
        </p:grpSpPr>
        <p:pic>
          <p:nvPicPr>
            <p:cNvPr id="19" name="Picture 18">
              <a:extLst>
                <a:ext uri="{FF2B5EF4-FFF2-40B4-BE49-F238E27FC236}">
                  <a16:creationId xmlns:a16="http://schemas.microsoft.com/office/drawing/2014/main" id="{E6AA0852-15A7-1797-2203-A827387E536D}"/>
                </a:ext>
              </a:extLst>
            </p:cNvPr>
            <p:cNvPicPr>
              <a:picLocks noChangeAspect="1"/>
            </p:cNvPicPr>
            <p:nvPr/>
          </p:nvPicPr>
          <p:blipFill rotWithShape="1">
            <a:blip r:embed="rId14"/>
            <a:srcRect l="-511" t="5413" r="24768" b="5413"/>
            <a:stretch/>
          </p:blipFill>
          <p:spPr>
            <a:xfrm>
              <a:off x="7549386" y="4038360"/>
              <a:ext cx="1887512" cy="1558433"/>
            </a:xfrm>
            <a:prstGeom prst="rect">
              <a:avLst/>
            </a:prstGeom>
          </p:spPr>
        </p:pic>
        <p:sp>
          <p:nvSpPr>
            <p:cNvPr id="21" name="Rectangle 20">
              <a:extLst>
                <a:ext uri="{FF2B5EF4-FFF2-40B4-BE49-F238E27FC236}">
                  <a16:creationId xmlns:a16="http://schemas.microsoft.com/office/drawing/2014/main" id="{2BC79457-5187-A0CC-C1AF-3C1E9E10733B}"/>
                </a:ext>
              </a:extLst>
            </p:cNvPr>
            <p:cNvSpPr/>
            <p:nvPr/>
          </p:nvSpPr>
          <p:spPr>
            <a:xfrm rot="16200000">
              <a:off x="8392177" y="5198425"/>
              <a:ext cx="228600" cy="104284"/>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Freeform: Shape 24">
              <a:extLst>
                <a:ext uri="{FF2B5EF4-FFF2-40B4-BE49-F238E27FC236}">
                  <a16:creationId xmlns:a16="http://schemas.microsoft.com/office/drawing/2014/main" id="{7D2EF7FD-C1A0-15A2-C1C4-63055E1DF7FC}"/>
                </a:ext>
              </a:extLst>
            </p:cNvPr>
            <p:cNvSpPr/>
            <p:nvPr/>
          </p:nvSpPr>
          <p:spPr>
            <a:xfrm>
              <a:off x="7672939" y="4390152"/>
              <a:ext cx="649605" cy="470535"/>
            </a:xfrm>
            <a:custGeom>
              <a:avLst/>
              <a:gdLst>
                <a:gd name="connsiteX0" fmla="*/ 0 w 649605"/>
                <a:gd name="connsiteY0" fmla="*/ 0 h 470535"/>
                <a:gd name="connsiteX1" fmla="*/ 85725 w 649605"/>
                <a:gd name="connsiteY1" fmla="*/ 120015 h 470535"/>
                <a:gd name="connsiteX2" fmla="*/ 144780 w 649605"/>
                <a:gd name="connsiteY2" fmla="*/ 190500 h 470535"/>
                <a:gd name="connsiteX3" fmla="*/ 228600 w 649605"/>
                <a:gd name="connsiteY3" fmla="*/ 268605 h 470535"/>
                <a:gd name="connsiteX4" fmla="*/ 316230 w 649605"/>
                <a:gd name="connsiteY4" fmla="*/ 337185 h 470535"/>
                <a:gd name="connsiteX5" fmla="*/ 386715 w 649605"/>
                <a:gd name="connsiteY5" fmla="*/ 384810 h 470535"/>
                <a:gd name="connsiteX6" fmla="*/ 493395 w 649605"/>
                <a:gd name="connsiteY6" fmla="*/ 430530 h 470535"/>
                <a:gd name="connsiteX7" fmla="*/ 554355 w 649605"/>
                <a:gd name="connsiteY7" fmla="*/ 449580 h 470535"/>
                <a:gd name="connsiteX8" fmla="*/ 649605 w 649605"/>
                <a:gd name="connsiteY8" fmla="*/ 470535 h 47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605" h="470535">
                  <a:moveTo>
                    <a:pt x="0" y="0"/>
                  </a:moveTo>
                  <a:cubicBezTo>
                    <a:pt x="30797" y="44132"/>
                    <a:pt x="61595" y="88265"/>
                    <a:pt x="85725" y="120015"/>
                  </a:cubicBezTo>
                  <a:cubicBezTo>
                    <a:pt x="109855" y="151765"/>
                    <a:pt x="120968" y="165735"/>
                    <a:pt x="144780" y="190500"/>
                  </a:cubicBezTo>
                  <a:cubicBezTo>
                    <a:pt x="168592" y="215265"/>
                    <a:pt x="200025" y="244158"/>
                    <a:pt x="228600" y="268605"/>
                  </a:cubicBezTo>
                  <a:cubicBezTo>
                    <a:pt x="257175" y="293053"/>
                    <a:pt x="289877" y="317817"/>
                    <a:pt x="316230" y="337185"/>
                  </a:cubicBezTo>
                  <a:cubicBezTo>
                    <a:pt x="342583" y="356553"/>
                    <a:pt x="357188" y="369253"/>
                    <a:pt x="386715" y="384810"/>
                  </a:cubicBezTo>
                  <a:cubicBezTo>
                    <a:pt x="416242" y="400367"/>
                    <a:pt x="465455" y="419735"/>
                    <a:pt x="493395" y="430530"/>
                  </a:cubicBezTo>
                  <a:cubicBezTo>
                    <a:pt x="521335" y="441325"/>
                    <a:pt x="528320" y="442913"/>
                    <a:pt x="554355" y="449580"/>
                  </a:cubicBezTo>
                  <a:cubicBezTo>
                    <a:pt x="580390" y="456248"/>
                    <a:pt x="649605" y="470535"/>
                    <a:pt x="649605" y="470535"/>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Arrow: Right 28">
              <a:extLst>
                <a:ext uri="{FF2B5EF4-FFF2-40B4-BE49-F238E27FC236}">
                  <a16:creationId xmlns:a16="http://schemas.microsoft.com/office/drawing/2014/main" id="{1FF9A0C4-D698-4C00-60ED-1A63E9143598}"/>
                </a:ext>
              </a:extLst>
            </p:cNvPr>
            <p:cNvSpPr/>
            <p:nvPr/>
          </p:nvSpPr>
          <p:spPr>
            <a:xfrm>
              <a:off x="8317155" y="4812361"/>
              <a:ext cx="225633" cy="120003"/>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64" name="Group 63">
            <a:extLst>
              <a:ext uri="{FF2B5EF4-FFF2-40B4-BE49-F238E27FC236}">
                <a16:creationId xmlns:a16="http://schemas.microsoft.com/office/drawing/2014/main" id="{3FD42F8A-1588-EF1C-9859-7F14B13212D3}"/>
              </a:ext>
            </a:extLst>
          </p:cNvPr>
          <p:cNvGrpSpPr/>
          <p:nvPr/>
        </p:nvGrpSpPr>
        <p:grpSpPr>
          <a:xfrm>
            <a:off x="10478042" y="2774398"/>
            <a:ext cx="1464352" cy="1434589"/>
            <a:chOff x="10478042" y="2774398"/>
            <a:chExt cx="1464352" cy="1434589"/>
          </a:xfrm>
        </p:grpSpPr>
        <p:pic>
          <p:nvPicPr>
            <p:cNvPr id="4" name="Picture 3">
              <a:extLst>
                <a:ext uri="{FF2B5EF4-FFF2-40B4-BE49-F238E27FC236}">
                  <a16:creationId xmlns:a16="http://schemas.microsoft.com/office/drawing/2014/main" id="{860CF6F3-AE4D-FE2B-7F71-6F3CFE91F7BC}"/>
                </a:ext>
              </a:extLst>
            </p:cNvPr>
            <p:cNvPicPr>
              <a:picLocks noChangeAspect="1"/>
            </p:cNvPicPr>
            <p:nvPr/>
          </p:nvPicPr>
          <p:blipFill>
            <a:blip r:embed="rId15"/>
            <a:stretch>
              <a:fillRect/>
            </a:stretch>
          </p:blipFill>
          <p:spPr>
            <a:xfrm>
              <a:off x="10478042" y="2774398"/>
              <a:ext cx="1464352" cy="1434589"/>
            </a:xfrm>
            <a:prstGeom prst="rect">
              <a:avLst/>
            </a:prstGeom>
          </p:spPr>
        </p:pic>
        <p:sp>
          <p:nvSpPr>
            <p:cNvPr id="45" name="Arrow: Up 44">
              <a:extLst>
                <a:ext uri="{FF2B5EF4-FFF2-40B4-BE49-F238E27FC236}">
                  <a16:creationId xmlns:a16="http://schemas.microsoft.com/office/drawing/2014/main" id="{4E731931-F0D2-F8DA-F10D-97EA750103BE}"/>
                </a:ext>
              </a:extLst>
            </p:cNvPr>
            <p:cNvSpPr/>
            <p:nvPr/>
          </p:nvSpPr>
          <p:spPr>
            <a:xfrm rot="21048844">
              <a:off x="10727055" y="3257949"/>
              <a:ext cx="125730" cy="200025"/>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6" name="Freeform: Shape 45">
              <a:extLst>
                <a:ext uri="{FF2B5EF4-FFF2-40B4-BE49-F238E27FC236}">
                  <a16:creationId xmlns:a16="http://schemas.microsoft.com/office/drawing/2014/main" id="{A7B3EBB0-3336-77DA-7F2C-BE9CA6A2316D}"/>
                </a:ext>
              </a:extLst>
            </p:cNvPr>
            <p:cNvSpPr/>
            <p:nvPr/>
          </p:nvSpPr>
          <p:spPr>
            <a:xfrm>
              <a:off x="10808970" y="3459480"/>
              <a:ext cx="116205" cy="678180"/>
            </a:xfrm>
            <a:custGeom>
              <a:avLst/>
              <a:gdLst>
                <a:gd name="connsiteX0" fmla="*/ 116205 w 116205"/>
                <a:gd name="connsiteY0" fmla="*/ 678180 h 678180"/>
                <a:gd name="connsiteX1" fmla="*/ 97155 w 116205"/>
                <a:gd name="connsiteY1" fmla="*/ 531495 h 678180"/>
                <a:gd name="connsiteX2" fmla="*/ 70485 w 116205"/>
                <a:gd name="connsiteY2" fmla="*/ 419100 h 678180"/>
                <a:gd name="connsiteX3" fmla="*/ 47625 w 116205"/>
                <a:gd name="connsiteY3" fmla="*/ 310515 h 678180"/>
                <a:gd name="connsiteX4" fmla="*/ 26670 w 116205"/>
                <a:gd name="connsiteY4" fmla="*/ 154305 h 678180"/>
                <a:gd name="connsiteX5" fmla="*/ 0 w 116205"/>
                <a:gd name="connsiteY5" fmla="*/ 0 h 67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5" h="678180">
                  <a:moveTo>
                    <a:pt x="116205" y="678180"/>
                  </a:moveTo>
                  <a:cubicBezTo>
                    <a:pt x="110490" y="626427"/>
                    <a:pt x="104775" y="574675"/>
                    <a:pt x="97155" y="531495"/>
                  </a:cubicBezTo>
                  <a:cubicBezTo>
                    <a:pt x="89535" y="488315"/>
                    <a:pt x="78740" y="455930"/>
                    <a:pt x="70485" y="419100"/>
                  </a:cubicBezTo>
                  <a:cubicBezTo>
                    <a:pt x="62230" y="382270"/>
                    <a:pt x="54927" y="354647"/>
                    <a:pt x="47625" y="310515"/>
                  </a:cubicBezTo>
                  <a:cubicBezTo>
                    <a:pt x="40323" y="266383"/>
                    <a:pt x="34608" y="206058"/>
                    <a:pt x="26670" y="154305"/>
                  </a:cubicBezTo>
                  <a:cubicBezTo>
                    <a:pt x="18732" y="102552"/>
                    <a:pt x="9366" y="51276"/>
                    <a:pt x="0" y="0"/>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5" name="Helmet">
              <a:extLst>
                <a:ext uri="{FF2B5EF4-FFF2-40B4-BE49-F238E27FC236}">
                  <a16:creationId xmlns:a16="http://schemas.microsoft.com/office/drawing/2014/main" id="{25602911-5F3D-AC22-BF30-23098D8992A5}"/>
                </a:ext>
              </a:extLst>
            </p:cNvPr>
            <p:cNvPicPr>
              <a:picLocks noChangeAspect="1"/>
            </p:cNvPicPr>
            <p:nvPr/>
          </p:nvPicPr>
          <p:blipFill>
            <a:blip r:embed="rId16"/>
            <a:stretch>
              <a:fillRect/>
            </a:stretch>
          </p:blipFill>
          <p:spPr>
            <a:xfrm rot="10800000">
              <a:off x="11093177" y="3405946"/>
              <a:ext cx="89818" cy="121564"/>
            </a:xfrm>
            <a:prstGeom prst="rect">
              <a:avLst/>
            </a:prstGeom>
          </p:spPr>
        </p:pic>
        <p:pic>
          <p:nvPicPr>
            <p:cNvPr id="56" name="Helmet">
              <a:extLst>
                <a:ext uri="{FF2B5EF4-FFF2-40B4-BE49-F238E27FC236}">
                  <a16:creationId xmlns:a16="http://schemas.microsoft.com/office/drawing/2014/main" id="{B60F0D08-CFD0-CF05-5AAD-E904502105FF}"/>
                </a:ext>
              </a:extLst>
            </p:cNvPr>
            <p:cNvPicPr>
              <a:picLocks noChangeAspect="1"/>
            </p:cNvPicPr>
            <p:nvPr/>
          </p:nvPicPr>
          <p:blipFill>
            <a:blip r:embed="rId16"/>
            <a:stretch>
              <a:fillRect/>
            </a:stretch>
          </p:blipFill>
          <p:spPr>
            <a:xfrm rot="10800000">
              <a:off x="11198873" y="3405946"/>
              <a:ext cx="89818" cy="121564"/>
            </a:xfrm>
            <a:prstGeom prst="rect">
              <a:avLst/>
            </a:prstGeom>
          </p:spPr>
        </p:pic>
        <p:pic>
          <p:nvPicPr>
            <p:cNvPr id="57" name="Helmet">
              <a:extLst>
                <a:ext uri="{FF2B5EF4-FFF2-40B4-BE49-F238E27FC236}">
                  <a16:creationId xmlns:a16="http://schemas.microsoft.com/office/drawing/2014/main" id="{3D547F24-1703-A3CA-1733-D1AFD60584A8}"/>
                </a:ext>
              </a:extLst>
            </p:cNvPr>
            <p:cNvPicPr>
              <a:picLocks noChangeAspect="1"/>
            </p:cNvPicPr>
            <p:nvPr/>
          </p:nvPicPr>
          <p:blipFill>
            <a:blip r:embed="rId16"/>
            <a:stretch>
              <a:fillRect/>
            </a:stretch>
          </p:blipFill>
          <p:spPr>
            <a:xfrm rot="10800000">
              <a:off x="11299057" y="3405946"/>
              <a:ext cx="89818" cy="121564"/>
            </a:xfrm>
            <a:prstGeom prst="rect">
              <a:avLst/>
            </a:prstGeom>
          </p:spPr>
        </p:pic>
        <p:pic>
          <p:nvPicPr>
            <p:cNvPr id="58" name="Helmet">
              <a:extLst>
                <a:ext uri="{FF2B5EF4-FFF2-40B4-BE49-F238E27FC236}">
                  <a16:creationId xmlns:a16="http://schemas.microsoft.com/office/drawing/2014/main" id="{FE3E867C-FE9F-BFEC-E062-A3AD4D559C19}"/>
                </a:ext>
              </a:extLst>
            </p:cNvPr>
            <p:cNvPicPr>
              <a:picLocks noChangeAspect="1"/>
            </p:cNvPicPr>
            <p:nvPr/>
          </p:nvPicPr>
          <p:blipFill>
            <a:blip r:embed="rId16"/>
            <a:stretch>
              <a:fillRect/>
            </a:stretch>
          </p:blipFill>
          <p:spPr>
            <a:xfrm rot="10800000">
              <a:off x="11398081" y="3405946"/>
              <a:ext cx="89818" cy="121564"/>
            </a:xfrm>
            <a:prstGeom prst="rect">
              <a:avLst/>
            </a:prstGeom>
          </p:spPr>
        </p:pic>
        <p:pic>
          <p:nvPicPr>
            <p:cNvPr id="59" name="Helmet">
              <a:extLst>
                <a:ext uri="{FF2B5EF4-FFF2-40B4-BE49-F238E27FC236}">
                  <a16:creationId xmlns:a16="http://schemas.microsoft.com/office/drawing/2014/main" id="{9430C0C8-7BEF-8738-9282-91BA183491DB}"/>
                </a:ext>
              </a:extLst>
            </p:cNvPr>
            <p:cNvPicPr>
              <a:picLocks noChangeAspect="1"/>
            </p:cNvPicPr>
            <p:nvPr/>
          </p:nvPicPr>
          <p:blipFill>
            <a:blip r:embed="rId16"/>
            <a:stretch>
              <a:fillRect/>
            </a:stretch>
          </p:blipFill>
          <p:spPr>
            <a:xfrm rot="10800000">
              <a:off x="11497105" y="3405945"/>
              <a:ext cx="89818" cy="121564"/>
            </a:xfrm>
            <a:prstGeom prst="rect">
              <a:avLst/>
            </a:prstGeom>
          </p:spPr>
        </p:pic>
        <p:pic>
          <p:nvPicPr>
            <p:cNvPr id="60" name="Helmet">
              <a:extLst>
                <a:ext uri="{FF2B5EF4-FFF2-40B4-BE49-F238E27FC236}">
                  <a16:creationId xmlns:a16="http://schemas.microsoft.com/office/drawing/2014/main" id="{5DFC7191-9E11-DEA4-E122-3A71A704F27C}"/>
                </a:ext>
              </a:extLst>
            </p:cNvPr>
            <p:cNvPicPr>
              <a:picLocks noChangeAspect="1"/>
            </p:cNvPicPr>
            <p:nvPr/>
          </p:nvPicPr>
          <p:blipFill>
            <a:blip r:embed="rId16"/>
            <a:stretch>
              <a:fillRect/>
            </a:stretch>
          </p:blipFill>
          <p:spPr>
            <a:xfrm rot="10800000">
              <a:off x="11597347" y="3405944"/>
              <a:ext cx="89818" cy="121564"/>
            </a:xfrm>
            <a:prstGeom prst="rect">
              <a:avLst/>
            </a:prstGeom>
          </p:spPr>
        </p:pic>
        <p:pic>
          <p:nvPicPr>
            <p:cNvPr id="62" name="Helmet">
              <a:extLst>
                <a:ext uri="{FF2B5EF4-FFF2-40B4-BE49-F238E27FC236}">
                  <a16:creationId xmlns:a16="http://schemas.microsoft.com/office/drawing/2014/main" id="{AE91F053-93AA-95A6-2C53-4C59A4961047}"/>
                </a:ext>
              </a:extLst>
            </p:cNvPr>
            <p:cNvPicPr>
              <a:picLocks noChangeAspect="1"/>
            </p:cNvPicPr>
            <p:nvPr/>
          </p:nvPicPr>
          <p:blipFill>
            <a:blip r:embed="rId16"/>
            <a:stretch>
              <a:fillRect/>
            </a:stretch>
          </p:blipFill>
          <p:spPr>
            <a:xfrm rot="10800000">
              <a:off x="11695590" y="3405944"/>
              <a:ext cx="89818" cy="121564"/>
            </a:xfrm>
            <a:prstGeom prst="rect">
              <a:avLst/>
            </a:prstGeom>
          </p:spPr>
        </p:pic>
        <p:sp>
          <p:nvSpPr>
            <p:cNvPr id="63" name="TextBox 62">
              <a:extLst>
                <a:ext uri="{FF2B5EF4-FFF2-40B4-BE49-F238E27FC236}">
                  <a16:creationId xmlns:a16="http://schemas.microsoft.com/office/drawing/2014/main" id="{40140D68-FF37-FF9E-8712-8A957DDFA760}"/>
                </a:ext>
              </a:extLst>
            </p:cNvPr>
            <p:cNvSpPr txBox="1"/>
            <p:nvPr/>
          </p:nvSpPr>
          <p:spPr>
            <a:xfrm>
              <a:off x="11093177" y="3557614"/>
              <a:ext cx="786076" cy="230832"/>
            </a:xfrm>
            <a:prstGeom prst="rect">
              <a:avLst/>
            </a:prstGeom>
            <a:noFill/>
          </p:spPr>
          <p:txBody>
            <a:bodyPr wrap="square" rtlCol="0">
              <a:spAutoFit/>
            </a:bodyPr>
            <a:lstStyle/>
            <a:p>
              <a:r>
                <a:rPr lang="en-AU" sz="900" b="1" dirty="0"/>
                <a:t>Crib Room</a:t>
              </a:r>
            </a:p>
          </p:txBody>
        </p:sp>
      </p:grpSp>
      <p:sp>
        <p:nvSpPr>
          <p:cNvPr id="65" name="TextBox 64">
            <a:extLst>
              <a:ext uri="{FF2B5EF4-FFF2-40B4-BE49-F238E27FC236}">
                <a16:creationId xmlns:a16="http://schemas.microsoft.com/office/drawing/2014/main" id="{106049E2-701B-EBA6-CEE9-6E2FEC0EB322}"/>
              </a:ext>
            </a:extLst>
          </p:cNvPr>
          <p:cNvSpPr txBox="1"/>
          <p:nvPr/>
        </p:nvSpPr>
        <p:spPr>
          <a:xfrm>
            <a:off x="8061880" y="2939318"/>
            <a:ext cx="2614146" cy="954107"/>
          </a:xfrm>
          <a:prstGeom prst="rect">
            <a:avLst/>
          </a:prstGeom>
          <a:noFill/>
        </p:spPr>
        <p:txBody>
          <a:bodyPr wrap="square" rtlCol="0">
            <a:spAutoFit/>
          </a:bodyPr>
          <a:lstStyle/>
          <a:p>
            <a:r>
              <a:rPr lang="en-AU" sz="1400" dirty="0"/>
              <a:t>Consideration should be given to vehicles passing in close proximity to areas that normally have pedestrians working.</a:t>
            </a:r>
          </a:p>
        </p:txBody>
      </p:sp>
      <p:pic>
        <p:nvPicPr>
          <p:cNvPr id="1026" name="Picture 4">
            <a:extLst>
              <a:ext uri="{FF2B5EF4-FFF2-40B4-BE49-F238E27FC236}">
                <a16:creationId xmlns:a16="http://schemas.microsoft.com/office/drawing/2014/main" id="{EF65CDC7-3A4E-BBCF-E829-D7FE2529176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237189" y="4310724"/>
            <a:ext cx="1474181" cy="128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829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0" presetClass="emph" presetSubtype="0" repeatCount="indefinite" fill="hold" grpId="0" nodeType="withEffect">
                                  <p:stCondLst>
                                    <p:cond delay="0"/>
                                  </p:stCondLst>
                                  <p:endCondLst>
                                    <p:cond evt="onNext" delay="0">
                                      <p:tgtEl>
                                        <p:sldTgt/>
                                      </p:tgtEl>
                                    </p:cond>
                                  </p:endCondLst>
                                  <p:childTnLst>
                                    <p:anim calcmode="discrete" valueType="str">
                                      <p:cBhvr override="childStyle">
                                        <p:cTn id="10" dur="2000" fill="hold"/>
                                        <p:tgtEl>
                                          <p:spTgt spid="78"/>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11"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2" dur="1000" autoRev="1" fill="remove"/>
                                        <p:tgtEl>
                                          <p:spTgt spid="10"/>
                                        </p:tgtEl>
                                        <p:attrNameLst>
                                          <p:attrName>style.color</p:attrName>
                                        </p:attrNameLst>
                                      </p:cBhvr>
                                      <p:to>
                                        <a:schemeClr val="bg1"/>
                                      </p:to>
                                    </p:animClr>
                                    <p:animClr clrSpc="rgb" dir="cw">
                                      <p:cBhvr>
                                        <p:cTn id="13" dur="1000" autoRev="1" fill="remove"/>
                                        <p:tgtEl>
                                          <p:spTgt spid="10"/>
                                        </p:tgtEl>
                                        <p:attrNameLst>
                                          <p:attrName>fillcolor</p:attrName>
                                        </p:attrNameLst>
                                      </p:cBhvr>
                                      <p:to>
                                        <a:schemeClr val="bg1"/>
                                      </p:to>
                                    </p:animClr>
                                    <p:set>
                                      <p:cBhvr>
                                        <p:cTn id="14" dur="1000" autoRev="1" fill="remove"/>
                                        <p:tgtEl>
                                          <p:spTgt spid="10"/>
                                        </p:tgtEl>
                                        <p:attrNameLst>
                                          <p:attrName>fill.type</p:attrName>
                                        </p:attrNameLst>
                                      </p:cBhvr>
                                      <p:to>
                                        <p:strVal val="solid"/>
                                      </p:to>
                                    </p:set>
                                    <p:set>
                                      <p:cBhvr>
                                        <p:cTn id="15" dur="1000" autoRev="1" fill="remove"/>
                                        <p:tgtEl>
                                          <p:spTgt spid="10"/>
                                        </p:tgtEl>
                                        <p:attrNameLst>
                                          <p:attrName>fill.on</p:attrName>
                                        </p:attrNameLst>
                                      </p:cBhvr>
                                      <p:to>
                                        <p:strVal val="true"/>
                                      </p:to>
                                    </p:set>
                                  </p:childTnLst>
                                </p:cTn>
                              </p:par>
                              <p:par>
                                <p:cTn id="16" presetID="26" presetClass="emph" presetSubtype="0" repeatCount="indefinite" fill="hold" grpId="0" nodeType="withEffect">
                                  <p:stCondLst>
                                    <p:cond delay="0"/>
                                  </p:stCondLst>
                                  <p:endCondLst>
                                    <p:cond evt="onNext" delay="0">
                                      <p:tgtEl>
                                        <p:sldTgt/>
                                      </p:tgtEl>
                                    </p:cond>
                                  </p:endCondLst>
                                  <p:childTnLst>
                                    <p:animEffect transition="out" filter="fade">
                                      <p:cBhvr>
                                        <p:cTn id="17" dur="500" tmFilter="0, 0; .2, .5; .8, .5; 1, 0"/>
                                        <p:tgtEl>
                                          <p:spTgt spid="32"/>
                                        </p:tgtEl>
                                      </p:cBhvr>
                                    </p:animEffect>
                                    <p:animScale>
                                      <p:cBhvr>
                                        <p:cTn id="18" dur="250" autoRev="1" fill="hold"/>
                                        <p:tgtEl>
                                          <p:spTgt spid="32"/>
                                        </p:tgtEl>
                                      </p:cBhvr>
                                      <p:by x="105000" y="105000"/>
                                    </p:animScale>
                                  </p:childTnLst>
                                </p:cTn>
                              </p:par>
                              <p:par>
                                <p:cTn id="19" presetID="26" presetClass="emph" presetSubtype="0" repeatCount="indefinite" fill="hold" grpId="0" nodeType="withEffect">
                                  <p:stCondLst>
                                    <p:cond delay="250"/>
                                  </p:stCondLst>
                                  <p:endCondLst>
                                    <p:cond evt="onNext" delay="0">
                                      <p:tgtEl>
                                        <p:sldTgt/>
                                      </p:tgtEl>
                                    </p:cond>
                                  </p:endCondLst>
                                  <p:childTnLst>
                                    <p:animEffect transition="out" filter="fade">
                                      <p:cBhvr>
                                        <p:cTn id="20" dur="500" tmFilter="0, 0; .2, .5; .8, .5; 1, 0"/>
                                        <p:tgtEl>
                                          <p:spTgt spid="33"/>
                                        </p:tgtEl>
                                      </p:cBhvr>
                                    </p:animEffect>
                                    <p:animScale>
                                      <p:cBhvr>
                                        <p:cTn id="21" dur="250" autoRev="1" fill="hold"/>
                                        <p:tgtEl>
                                          <p:spTgt spid="33"/>
                                        </p:tgtEl>
                                      </p:cBhvr>
                                      <p:by x="105000" y="105000"/>
                                    </p:animScale>
                                  </p:childTnLst>
                                </p:cTn>
                              </p:par>
                              <p:par>
                                <p:cTn id="22" presetID="1" presetClass="entr" presetSubtype="0" fill="hold" grpId="0" nodeType="withEffect">
                                  <p:stCondLst>
                                    <p:cond delay="2000"/>
                                  </p:stCondLst>
                                  <p:childTnLst>
                                    <p:set>
                                      <p:cBhvr>
                                        <p:cTn id="23" dur="1" fill="hold">
                                          <p:stCondLst>
                                            <p:cond delay="0"/>
                                          </p:stCondLst>
                                        </p:cTn>
                                        <p:tgtEl>
                                          <p:spTgt spid="40"/>
                                        </p:tgtEl>
                                        <p:attrNameLst>
                                          <p:attrName>style.visibility</p:attrName>
                                        </p:attrNameLst>
                                      </p:cBhvr>
                                      <p:to>
                                        <p:strVal val="visible"/>
                                      </p:to>
                                    </p:set>
                                  </p:childTnLst>
                                </p:cTn>
                              </p:par>
                              <p:par>
                                <p:cTn id="24" presetID="1" presetClass="exit" presetSubtype="0" fill="hold" nodeType="withEffect">
                                  <p:stCondLst>
                                    <p:cond delay="2000"/>
                                  </p:stCondLst>
                                  <p:childTnLst>
                                    <p:set>
                                      <p:cBhvr>
                                        <p:cTn id="25" dur="1" fill="hold">
                                          <p:stCondLst>
                                            <p:cond delay="0"/>
                                          </p:stCondLst>
                                        </p:cTn>
                                        <p:tgtEl>
                                          <p:spTgt spid="12"/>
                                        </p:tgtEl>
                                        <p:attrNameLst>
                                          <p:attrName>style.visibility</p:attrName>
                                        </p:attrNameLst>
                                      </p:cBhvr>
                                      <p:to>
                                        <p:strVal val="hidden"/>
                                      </p:to>
                                    </p:set>
                                  </p:childTnLst>
                                </p:cTn>
                              </p:par>
                              <p:par>
                                <p:cTn id="26" presetID="1" presetClass="exit" presetSubtype="0" fill="hold" grpId="1" nodeType="withEffect">
                                  <p:stCondLst>
                                    <p:cond delay="2000"/>
                                  </p:stCondLst>
                                  <p:childTnLst>
                                    <p:set>
                                      <p:cBhvr>
                                        <p:cTn id="27" dur="1" fill="hold">
                                          <p:stCondLst>
                                            <p:cond delay="0"/>
                                          </p:stCondLst>
                                        </p:cTn>
                                        <p:tgtEl>
                                          <p:spTgt spid="32"/>
                                        </p:tgtEl>
                                        <p:attrNameLst>
                                          <p:attrName>style.visibility</p:attrName>
                                        </p:attrNameLst>
                                      </p:cBhvr>
                                      <p:to>
                                        <p:strVal val="hidden"/>
                                      </p:to>
                                    </p:set>
                                  </p:childTnLst>
                                </p:cTn>
                              </p:par>
                              <p:par>
                                <p:cTn id="28" presetID="1" presetClass="exit" presetSubtype="0" fill="hold" grpId="1" nodeType="withEffect">
                                  <p:stCondLst>
                                    <p:cond delay="2000"/>
                                  </p:stCondLst>
                                  <p:childTnLst>
                                    <p:set>
                                      <p:cBhvr>
                                        <p:cTn id="29" dur="1" fill="hold">
                                          <p:stCondLst>
                                            <p:cond delay="0"/>
                                          </p:stCondLst>
                                        </p:cTn>
                                        <p:tgtEl>
                                          <p:spTgt spid="33"/>
                                        </p:tgtEl>
                                        <p:attrNameLst>
                                          <p:attrName>style.visibility</p:attrName>
                                        </p:attrNameLst>
                                      </p:cBhvr>
                                      <p:to>
                                        <p:strVal val="hidden"/>
                                      </p:to>
                                    </p:set>
                                  </p:childTnLst>
                                </p:cTn>
                              </p:par>
                              <p:par>
                                <p:cTn id="30" presetID="1" presetClass="entr" presetSubtype="0" fill="hold" nodeType="withEffect">
                                  <p:stCondLst>
                                    <p:cond delay="2000"/>
                                  </p:stCondLst>
                                  <p:childTnLst>
                                    <p:set>
                                      <p:cBhvr>
                                        <p:cTn id="31" dur="1" fill="hold">
                                          <p:stCondLst>
                                            <p:cond delay="0"/>
                                          </p:stCondLst>
                                        </p:cTn>
                                        <p:tgtEl>
                                          <p:spTgt spid="37"/>
                                        </p:tgtEl>
                                        <p:attrNameLst>
                                          <p:attrName>style.visibility</p:attrName>
                                        </p:attrNameLst>
                                      </p:cBhvr>
                                      <p:to>
                                        <p:strVal val="visible"/>
                                      </p:to>
                                    </p:set>
                                  </p:childTnLst>
                                </p:cTn>
                              </p:par>
                              <p:par>
                                <p:cTn id="32" presetID="1" presetClass="entr" presetSubtype="0" fill="hold" grpId="0" nodeType="withEffect">
                                  <p:stCondLst>
                                    <p:cond delay="2000"/>
                                  </p:stCondLst>
                                  <p:childTnLst>
                                    <p:set>
                                      <p:cBhvr>
                                        <p:cTn id="33" dur="1" fill="hold">
                                          <p:stCondLst>
                                            <p:cond delay="0"/>
                                          </p:stCondLst>
                                        </p:cTn>
                                        <p:tgtEl>
                                          <p:spTgt spid="51"/>
                                        </p:tgtEl>
                                        <p:attrNameLst>
                                          <p:attrName>style.visibility</p:attrName>
                                        </p:attrNameLst>
                                      </p:cBhvr>
                                      <p:to>
                                        <p:strVal val="visible"/>
                                      </p:to>
                                    </p:set>
                                  </p:childTnLst>
                                </p:cTn>
                              </p:par>
                            </p:childTnLst>
                          </p:cTn>
                        </p:par>
                        <p:par>
                          <p:cTn id="34" fill="hold">
                            <p:stCondLst>
                              <p:cond delay="2000"/>
                            </p:stCondLst>
                            <p:childTnLst>
                              <p:par>
                                <p:cTn id="35" presetID="1" presetClass="exit" presetSubtype="0" fill="hold" nodeType="afterEffect">
                                  <p:stCondLst>
                                    <p:cond delay="2000"/>
                                  </p:stCondLst>
                                  <p:childTnLst>
                                    <p:set>
                                      <p:cBhvr>
                                        <p:cTn id="36" dur="1" fill="hold">
                                          <p:stCondLst>
                                            <p:cond delay="0"/>
                                          </p:stCondLst>
                                        </p:cTn>
                                        <p:tgtEl>
                                          <p:spTgt spid="37"/>
                                        </p:tgtEl>
                                        <p:attrNameLst>
                                          <p:attrName>style.visibility</p:attrName>
                                        </p:attrNameLst>
                                      </p:cBhvr>
                                      <p:to>
                                        <p:strVal val="hidden"/>
                                      </p:to>
                                    </p:set>
                                  </p:childTnLst>
                                </p:cTn>
                              </p:par>
                            </p:childTnLst>
                          </p:cTn>
                        </p:par>
                        <p:par>
                          <p:cTn id="37" fill="hold">
                            <p:stCondLst>
                              <p:cond delay="4000"/>
                            </p:stCondLst>
                            <p:childTnLst>
                              <p:par>
                                <p:cTn id="38" presetID="1" presetClass="entr" presetSubtype="0"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par>
                                <p:cTn id="40" presetID="1" presetClass="exit" presetSubtype="0" fill="hold" grpId="1" nodeType="withEffect">
                                  <p:stCondLst>
                                    <p:cond delay="0"/>
                                  </p:stCondLst>
                                  <p:childTnLst>
                                    <p:set>
                                      <p:cBhvr>
                                        <p:cTn id="41" dur="1" fill="hold">
                                          <p:stCondLst>
                                            <p:cond delay="0"/>
                                          </p:stCondLst>
                                        </p:cTn>
                                        <p:tgtEl>
                                          <p:spTgt spid="51"/>
                                        </p:tgtEl>
                                        <p:attrNameLst>
                                          <p:attrName>style.visibility</p:attrName>
                                        </p:attrNameLst>
                                      </p:cBhvr>
                                      <p:to>
                                        <p:strVal val="hidden"/>
                                      </p:to>
                                    </p:set>
                                  </p:childTnLst>
                                </p:cTn>
                              </p:par>
                            </p:childTnLst>
                          </p:cTn>
                        </p:par>
                        <p:par>
                          <p:cTn id="42" fill="hold">
                            <p:stCondLst>
                              <p:cond delay="4000"/>
                            </p:stCondLst>
                            <p:childTnLst>
                              <p:par>
                                <p:cTn id="43" presetID="42" presetClass="path" presetSubtype="0" accel="50000" decel="50000" fill="hold" nodeType="afterEffect">
                                  <p:stCondLst>
                                    <p:cond delay="1000"/>
                                  </p:stCondLst>
                                  <p:childTnLst>
                                    <p:animMotion origin="layout" path="M -2.08333E-7 4.44444E-6 L -0.17852 -0.00162 " pathEditMode="relative" rAng="0" ptsTypes="AA">
                                      <p:cBhvr>
                                        <p:cTn id="44" dur="2000" fill="hold"/>
                                        <p:tgtEl>
                                          <p:spTgt spid="30"/>
                                        </p:tgtEl>
                                        <p:attrNameLst>
                                          <p:attrName>ppt_x</p:attrName>
                                          <p:attrName>ppt_y</p:attrName>
                                        </p:attrNameLst>
                                      </p:cBhvr>
                                      <p:rCtr x="-8932" y="-93"/>
                                    </p:animMotion>
                                  </p:childTnLst>
                                </p:cTn>
                              </p:par>
                            </p:childTnLst>
                          </p:cTn>
                        </p:par>
                        <p:par>
                          <p:cTn id="45" fill="hold">
                            <p:stCondLst>
                              <p:cond delay="7000"/>
                            </p:stCondLst>
                            <p:childTnLst>
                              <p:par>
                                <p:cTn id="46" presetID="1" presetClass="exit" presetSubtype="0" fill="hold" nodeType="afterEffect">
                                  <p:stCondLst>
                                    <p:cond delay="0"/>
                                  </p:stCondLst>
                                  <p:childTnLst>
                                    <p:set>
                                      <p:cBhvr>
                                        <p:cTn id="47" dur="1" fill="hold">
                                          <p:stCondLst>
                                            <p:cond delay="0"/>
                                          </p:stCondLst>
                                        </p:cTn>
                                        <p:tgtEl>
                                          <p:spTgt spid="30"/>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40"/>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childTnLst>
                                </p:cTn>
                              </p:par>
                              <p:par>
                                <p:cTn id="52" presetID="26" presetClass="emph" presetSubtype="0" repeatCount="indefinite" fill="hold" grpId="2" nodeType="withEffect">
                                  <p:stCondLst>
                                    <p:cond delay="0"/>
                                  </p:stCondLst>
                                  <p:endCondLst>
                                    <p:cond evt="onNext" delay="0">
                                      <p:tgtEl>
                                        <p:sldTgt/>
                                      </p:tgtEl>
                                    </p:cond>
                                  </p:endCondLst>
                                  <p:childTnLst>
                                    <p:animEffect transition="out" filter="fade">
                                      <p:cBhvr>
                                        <p:cTn id="53" dur="1000" tmFilter="0, 0; .2, .5; .8, .5; 1, 0"/>
                                        <p:tgtEl>
                                          <p:spTgt spid="42"/>
                                        </p:tgtEl>
                                      </p:cBhvr>
                                    </p:animEffect>
                                    <p:animScale>
                                      <p:cBhvr>
                                        <p:cTn id="54" dur="500" autoRev="1" fill="hold"/>
                                        <p:tgtEl>
                                          <p:spTgt spid="42"/>
                                        </p:tgtEl>
                                      </p:cBhvr>
                                      <p:by x="105000" y="105000"/>
                                    </p:animScale>
                                  </p:childTnLst>
                                </p:cTn>
                              </p:par>
                              <p:par>
                                <p:cTn id="55" presetID="1"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par>
                                <p:cTn id="61"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62" dur="250" autoRev="1" fill="remove"/>
                                        <p:tgtEl>
                                          <p:spTgt spid="61"/>
                                        </p:tgtEl>
                                        <p:attrNameLst>
                                          <p:attrName>style.color</p:attrName>
                                        </p:attrNameLst>
                                      </p:cBhvr>
                                      <p:to>
                                        <a:schemeClr val="bg1"/>
                                      </p:to>
                                    </p:animClr>
                                    <p:animClr clrSpc="rgb" dir="cw">
                                      <p:cBhvr>
                                        <p:cTn id="63" dur="250" autoRev="1" fill="remove"/>
                                        <p:tgtEl>
                                          <p:spTgt spid="61"/>
                                        </p:tgtEl>
                                        <p:attrNameLst>
                                          <p:attrName>fillcolor</p:attrName>
                                        </p:attrNameLst>
                                      </p:cBhvr>
                                      <p:to>
                                        <a:schemeClr val="bg1"/>
                                      </p:to>
                                    </p:animClr>
                                    <p:set>
                                      <p:cBhvr>
                                        <p:cTn id="64" dur="250" autoRev="1" fill="remove"/>
                                        <p:tgtEl>
                                          <p:spTgt spid="61"/>
                                        </p:tgtEl>
                                        <p:attrNameLst>
                                          <p:attrName>fill.type</p:attrName>
                                        </p:attrNameLst>
                                      </p:cBhvr>
                                      <p:to>
                                        <p:strVal val="solid"/>
                                      </p:to>
                                    </p:set>
                                    <p:set>
                                      <p:cBhvr>
                                        <p:cTn id="65" dur="250" autoRev="1" fill="remove"/>
                                        <p:tgtEl>
                                          <p:spTgt spid="61"/>
                                        </p:tgtEl>
                                        <p:attrNameLst>
                                          <p:attrName>fill.on</p:attrName>
                                        </p:attrNameLst>
                                      </p:cBhvr>
                                      <p:to>
                                        <p:strVal val="true"/>
                                      </p:to>
                                    </p:set>
                                  </p:childTnLst>
                                </p:cTn>
                              </p:par>
                              <p:par>
                                <p:cTn id="66" presetID="1" presetClass="entr" presetSubtype="0" fill="hold" grpId="0" nodeType="withEffect">
                                  <p:stCondLst>
                                    <p:cond delay="4000"/>
                                  </p:stCondLst>
                                  <p:childTnLst>
                                    <p:set>
                                      <p:cBhvr>
                                        <p:cTn id="67" dur="1" fill="hold">
                                          <p:stCondLst>
                                            <p:cond delay="0"/>
                                          </p:stCondLst>
                                        </p:cTn>
                                        <p:tgtEl>
                                          <p:spTgt spid="44"/>
                                        </p:tgtEl>
                                        <p:attrNameLst>
                                          <p:attrName>style.visibility</p:attrName>
                                        </p:attrNameLst>
                                      </p:cBhvr>
                                      <p:to>
                                        <p:strVal val="visible"/>
                                      </p:to>
                                    </p:set>
                                  </p:childTnLst>
                                </p:cTn>
                              </p:par>
                              <p:par>
                                <p:cTn id="68" presetID="1" presetClass="exit" presetSubtype="0" fill="hold" grpId="2" nodeType="withEffect">
                                  <p:stCondLst>
                                    <p:cond delay="4000"/>
                                  </p:stCondLst>
                                  <p:childTnLst>
                                    <p:set>
                                      <p:cBhvr>
                                        <p:cTn id="69" dur="1" fill="hold">
                                          <p:stCondLst>
                                            <p:cond delay="0"/>
                                          </p:stCondLst>
                                        </p:cTn>
                                        <p:tgtEl>
                                          <p:spTgt spid="61"/>
                                        </p:tgtEl>
                                        <p:attrNameLst>
                                          <p:attrName>style.visibility</p:attrName>
                                        </p:attrNameLst>
                                      </p:cBhvr>
                                      <p:to>
                                        <p:strVal val="hidden"/>
                                      </p:to>
                                    </p:set>
                                  </p:childTnLst>
                                </p:cTn>
                              </p:par>
                              <p:par>
                                <p:cTn id="70" presetID="42" presetClass="path" presetSubtype="0" accel="50000" decel="50000" fill="hold" nodeType="withEffect">
                                  <p:stCondLst>
                                    <p:cond delay="4000"/>
                                  </p:stCondLst>
                                  <p:childTnLst>
                                    <p:animMotion origin="layout" path="M 4.58333E-6 4.81481E-6 L -0.06589 0.00069 " pathEditMode="relative" rAng="0" ptsTypes="AA">
                                      <p:cBhvr>
                                        <p:cTn id="71" dur="2000" fill="hold"/>
                                        <p:tgtEl>
                                          <p:spTgt spid="52"/>
                                        </p:tgtEl>
                                        <p:attrNameLst>
                                          <p:attrName>ppt_x</p:attrName>
                                          <p:attrName>ppt_y</p:attrName>
                                        </p:attrNameLst>
                                      </p:cBhvr>
                                      <p:rCtr x="-3294" y="23"/>
                                    </p:animMotion>
                                  </p:childTnLst>
                                </p:cTn>
                              </p:par>
                              <p:par>
                                <p:cTn id="72" presetID="42" presetClass="path" presetSubtype="0" accel="50000" decel="50000" fill="hold" grpId="1" nodeType="withEffect">
                                  <p:stCondLst>
                                    <p:cond delay="4000"/>
                                  </p:stCondLst>
                                  <p:childTnLst>
                                    <p:animMotion origin="layout" path="M 2.08333E-6 7.40741E-7 L -0.06276 0.00093 " pathEditMode="relative" rAng="0" ptsTypes="AA">
                                      <p:cBhvr>
                                        <p:cTn id="73" dur="2000" fill="hold"/>
                                        <p:tgtEl>
                                          <p:spTgt spid="44"/>
                                        </p:tgtEl>
                                        <p:attrNameLst>
                                          <p:attrName>ppt_x</p:attrName>
                                          <p:attrName>ppt_y</p:attrName>
                                        </p:attrNameLst>
                                      </p:cBhvr>
                                      <p:rCtr x="-3138" y="46"/>
                                    </p:animMotion>
                                  </p:childTnLst>
                                </p:cTn>
                              </p:par>
                              <p:par>
                                <p:cTn id="74" presetID="35" presetClass="emph" presetSubtype="0" repeatCount="indefinite" fill="hold" grpId="2" nodeType="withEffect">
                                  <p:stCondLst>
                                    <p:cond delay="4000"/>
                                  </p:stCondLst>
                                  <p:endCondLst>
                                    <p:cond evt="onNext" delay="0">
                                      <p:tgtEl>
                                        <p:sldTgt/>
                                      </p:tgtEl>
                                    </p:cond>
                                  </p:endCondLst>
                                  <p:childTnLst>
                                    <p:anim calcmode="discrete" valueType="str">
                                      <p:cBhvr>
                                        <p:cTn id="75" dur="500" fill="hold"/>
                                        <p:tgtEl>
                                          <p:spTgt spid="44"/>
                                        </p:tgtEl>
                                        <p:attrNameLst>
                                          <p:attrName>style.visibility</p:attrName>
                                        </p:attrNameLst>
                                      </p:cBhvr>
                                      <p:tavLst>
                                        <p:tav tm="0">
                                          <p:val>
                                            <p:strVal val="hidden"/>
                                          </p:val>
                                        </p:tav>
                                        <p:tav tm="50000">
                                          <p:val>
                                            <p:strVal val="visible"/>
                                          </p:val>
                                        </p:tav>
                                      </p:tavLst>
                                    </p:anim>
                                  </p:childTnLst>
                                </p:cTn>
                              </p:par>
                            </p:childTnLst>
                          </p:cTn>
                        </p:par>
                        <p:par>
                          <p:cTn id="76" fill="hold">
                            <p:stCondLst>
                              <p:cond delay="13000"/>
                            </p:stCondLst>
                            <p:childTnLst>
                              <p:par>
                                <p:cTn id="77" presetID="1" presetClass="exit" presetSubtype="0" fill="hold" nodeType="afterEffect">
                                  <p:stCondLst>
                                    <p:cond delay="0"/>
                                  </p:stCondLst>
                                  <p:childTnLst>
                                    <p:set>
                                      <p:cBhvr>
                                        <p:cTn id="78" dur="1" fill="hold">
                                          <p:stCondLst>
                                            <p:cond delay="0"/>
                                          </p:stCondLst>
                                        </p:cTn>
                                        <p:tgtEl>
                                          <p:spTgt spid="52"/>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42"/>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par>
                                <p:cTn id="83" presetID="26" presetClass="emph" presetSubtype="0" repeatCount="indefinite" fill="hold" grpId="1" nodeType="withEffect">
                                  <p:stCondLst>
                                    <p:cond delay="0"/>
                                  </p:stCondLst>
                                  <p:endCondLst>
                                    <p:cond evt="onNext" delay="0">
                                      <p:tgtEl>
                                        <p:sldTgt/>
                                      </p:tgtEl>
                                    </p:cond>
                                  </p:endCondLst>
                                  <p:childTnLst>
                                    <p:animEffect transition="out" filter="fade">
                                      <p:cBhvr>
                                        <p:cTn id="84" dur="500" tmFilter="0, 0; .2, .5; .8, .5; 1, 0"/>
                                        <p:tgtEl>
                                          <p:spTgt spid="43"/>
                                        </p:tgtEl>
                                      </p:cBhvr>
                                    </p:animEffect>
                                    <p:animScale>
                                      <p:cBhvr>
                                        <p:cTn id="85" dur="250" autoRev="1" fill="hold"/>
                                        <p:tgtEl>
                                          <p:spTgt spid="43"/>
                                        </p:tgtEl>
                                      </p:cBhvr>
                                      <p:by x="105000" y="105000"/>
                                    </p:animScale>
                                  </p:childTnLst>
                                </p:cTn>
                              </p:par>
                              <p:par>
                                <p:cTn id="86" presetID="1" presetClass="entr" presetSubtype="0" fill="hold" grpId="0" nodeType="withEffect">
                                  <p:stCondLst>
                                    <p:cond delay="0"/>
                                  </p:stCondLst>
                                  <p:childTnLst>
                                    <p:set>
                                      <p:cBhvr>
                                        <p:cTn id="87" dur="1" fill="hold">
                                          <p:stCondLst>
                                            <p:cond delay="0"/>
                                          </p:stCondLst>
                                        </p:cTn>
                                        <p:tgtEl>
                                          <p:spTgt spid="49"/>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23"/>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41"/>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77"/>
                                        </p:tgtEl>
                                        <p:attrNameLst>
                                          <p:attrName>style.visibility</p:attrName>
                                        </p:attrNameLst>
                                      </p:cBhvr>
                                      <p:to>
                                        <p:strVal val="visible"/>
                                      </p:to>
                                    </p:set>
                                  </p:childTnLst>
                                </p:cTn>
                              </p:par>
                              <p:par>
                                <p:cTn id="94"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95" dur="250" autoRev="1" fill="remove"/>
                                        <p:tgtEl>
                                          <p:spTgt spid="77"/>
                                        </p:tgtEl>
                                        <p:attrNameLst>
                                          <p:attrName>style.color</p:attrName>
                                        </p:attrNameLst>
                                      </p:cBhvr>
                                      <p:to>
                                        <a:schemeClr val="bg1"/>
                                      </p:to>
                                    </p:animClr>
                                    <p:animClr clrSpc="rgb" dir="cw">
                                      <p:cBhvr>
                                        <p:cTn id="96" dur="250" autoRev="1" fill="remove"/>
                                        <p:tgtEl>
                                          <p:spTgt spid="77"/>
                                        </p:tgtEl>
                                        <p:attrNameLst>
                                          <p:attrName>fillcolor</p:attrName>
                                        </p:attrNameLst>
                                      </p:cBhvr>
                                      <p:to>
                                        <a:schemeClr val="bg1"/>
                                      </p:to>
                                    </p:animClr>
                                    <p:set>
                                      <p:cBhvr>
                                        <p:cTn id="97" dur="250" autoRev="1" fill="remove"/>
                                        <p:tgtEl>
                                          <p:spTgt spid="77"/>
                                        </p:tgtEl>
                                        <p:attrNameLst>
                                          <p:attrName>fill.type</p:attrName>
                                        </p:attrNameLst>
                                      </p:cBhvr>
                                      <p:to>
                                        <p:strVal val="solid"/>
                                      </p:to>
                                    </p:set>
                                    <p:set>
                                      <p:cBhvr>
                                        <p:cTn id="98" dur="250" autoRev="1" fill="remove"/>
                                        <p:tgtEl>
                                          <p:spTgt spid="77"/>
                                        </p:tgtEl>
                                        <p:attrNameLst>
                                          <p:attrName>fill.on</p:attrName>
                                        </p:attrNameLst>
                                      </p:cBhvr>
                                      <p:to>
                                        <p:strVal val="true"/>
                                      </p:to>
                                    </p:set>
                                  </p:childTnLst>
                                </p:cTn>
                              </p:par>
                              <p:par>
                                <p:cTn id="99" presetID="35" presetClass="emph" presetSubtype="0" repeatCount="indefinite" fill="hold" grpId="1" nodeType="withEffect">
                                  <p:stCondLst>
                                    <p:cond delay="0"/>
                                  </p:stCondLst>
                                  <p:endCondLst>
                                    <p:cond evt="onNext" delay="0">
                                      <p:tgtEl>
                                        <p:sldTgt/>
                                      </p:tgtEl>
                                    </p:cond>
                                  </p:endCondLst>
                                  <p:childTnLst>
                                    <p:anim calcmode="discrete" valueType="str">
                                      <p:cBhvr>
                                        <p:cTn id="100" dur="500" fill="hold"/>
                                        <p:tgtEl>
                                          <p:spTgt spid="41"/>
                                        </p:tgtEl>
                                        <p:attrNameLst>
                                          <p:attrName>style.visibility</p:attrName>
                                        </p:attrNameLst>
                                      </p:cBhvr>
                                      <p:tavLst>
                                        <p:tav tm="0">
                                          <p:val>
                                            <p:strVal val="hidden"/>
                                          </p:val>
                                        </p:tav>
                                        <p:tav tm="50000">
                                          <p:val>
                                            <p:strVal val="visible"/>
                                          </p:val>
                                        </p:tav>
                                      </p:tavLst>
                                    </p:anim>
                                  </p:childTnLst>
                                </p:cTn>
                              </p:par>
                              <p:par>
                                <p:cTn id="101" presetID="1" presetClass="exit" presetSubtype="0" fill="hold" grpId="2" nodeType="withEffect">
                                  <p:stCondLst>
                                    <p:cond delay="0"/>
                                  </p:stCondLst>
                                  <p:childTnLst>
                                    <p:set>
                                      <p:cBhvr>
                                        <p:cTn id="102" dur="1" fill="hold">
                                          <p:stCondLst>
                                            <p:cond delay="0"/>
                                          </p:stCondLst>
                                        </p:cTn>
                                        <p:tgtEl>
                                          <p:spTgt spid="10"/>
                                        </p:tgtEl>
                                        <p:attrNameLst>
                                          <p:attrName>style.visibility</p:attrName>
                                        </p:attrNameLst>
                                      </p:cBhvr>
                                      <p:to>
                                        <p:strVal val="hidden"/>
                                      </p:to>
                                    </p:set>
                                  </p:childTnLst>
                                </p:cTn>
                              </p:par>
                              <p:par>
                                <p:cTn id="103" presetID="1" presetClass="entr" presetSubtype="0" fill="hold" grpId="0" nodeType="withEffect">
                                  <p:stCondLst>
                                    <p:cond delay="0"/>
                                  </p:stCondLst>
                                  <p:childTnLst>
                                    <p:set>
                                      <p:cBhvr>
                                        <p:cTn id="104" dur="1" fill="hold">
                                          <p:stCondLst>
                                            <p:cond delay="0"/>
                                          </p:stCondLst>
                                        </p:cTn>
                                        <p:tgtEl>
                                          <p:spTgt spid="1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4"/>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34"/>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2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6"/>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animBg="1"/>
      <p:bldP spid="33" grpId="1" animBg="1"/>
      <p:bldP spid="51" grpId="0" animBg="1"/>
      <p:bldP spid="51" grpId="1" animBg="1"/>
      <p:bldP spid="61" grpId="0" animBg="1"/>
      <p:bldP spid="61" grpId="1" animBg="1"/>
      <p:bldP spid="61" grpId="2" animBg="1"/>
      <p:bldP spid="41" grpId="0" animBg="1"/>
      <p:bldP spid="41" grpId="1" animBg="1"/>
      <p:bldP spid="44" grpId="0" animBg="1"/>
      <p:bldP spid="44" grpId="1" animBg="1"/>
      <p:bldP spid="44" grpId="2" animBg="1"/>
      <p:bldP spid="77" grpId="0" animBg="1"/>
      <p:bldP spid="77" grpId="1" animBg="1"/>
      <p:bldP spid="78" grpId="0" animBg="1"/>
      <p:bldP spid="40" grpId="0" animBg="1"/>
      <p:bldP spid="40" grpId="1" animBg="1"/>
      <p:bldP spid="42" grpId="0" animBg="1"/>
      <p:bldP spid="42" grpId="1" animBg="1"/>
      <p:bldP spid="42" grpId="2" animBg="1"/>
      <p:bldP spid="43" grpId="0" animBg="1"/>
      <p:bldP spid="43" grpId="1" animBg="1"/>
      <p:bldP spid="48" grpId="0"/>
      <p:bldP spid="49" grpId="0"/>
      <p:bldP spid="50" grpId="0"/>
      <p:bldP spid="9" grpId="0" animBg="1"/>
      <p:bldP spid="10" grpId="0" animBg="1"/>
      <p:bldP spid="10" grpId="1" animBg="1"/>
      <p:bldP spid="10" grpId="2" animBg="1"/>
      <p:bldP spid="11" grpId="0" animBg="1"/>
      <p:bldP spid="26" grpId="0"/>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Block">
            <a:extLst>
              <a:ext uri="{FF2B5EF4-FFF2-40B4-BE49-F238E27FC236}">
                <a16:creationId xmlns:a16="http://schemas.microsoft.com/office/drawing/2014/main" id="{E42B5243-E120-4131-96E7-0186347E6CCC}"/>
              </a:ext>
            </a:extLst>
          </p:cNvPr>
          <p:cNvSpPr/>
          <p:nvPr/>
        </p:nvSpPr>
        <p:spPr>
          <a:xfrm>
            <a:off x="221292" y="105896"/>
            <a:ext cx="11852943" cy="954107"/>
          </a:xfrm>
          <a:prstGeom prst="rect">
            <a:avLst/>
          </a:prstGeom>
        </p:spPr>
        <p:txBody>
          <a:bodyPr wrap="square" lIns="91440" tIns="45720" rIns="91440" bIns="45720" anchor="t">
            <a:spAutoFit/>
          </a:bodyPr>
          <a:lstStyle/>
          <a:p>
            <a:r>
              <a:rPr lang="en-US" sz="2800" b="1" dirty="0">
                <a:solidFill>
                  <a:schemeClr val="tx1">
                    <a:lumMod val="75000"/>
                    <a:lumOff val="25000"/>
                  </a:schemeClr>
                </a:solidFill>
                <a:latin typeface="+mj-lt"/>
                <a:cs typeface="Poppins"/>
              </a:rPr>
              <a:t>Failure Mode 4 – False Trigger</a:t>
            </a:r>
          </a:p>
          <a:p>
            <a:r>
              <a:rPr lang="en-US" sz="2800" dirty="0">
                <a:solidFill>
                  <a:schemeClr val="accent2"/>
                </a:solidFill>
                <a:latin typeface="+mj-lt"/>
                <a:cs typeface="Poppins"/>
              </a:rPr>
              <a:t>Vehicle passing occupied passing bay</a:t>
            </a:r>
          </a:p>
        </p:txBody>
      </p:sp>
      <p:sp>
        <p:nvSpPr>
          <p:cNvPr id="2" name="Main Roadway">
            <a:extLst>
              <a:ext uri="{FF2B5EF4-FFF2-40B4-BE49-F238E27FC236}">
                <a16:creationId xmlns:a16="http://schemas.microsoft.com/office/drawing/2014/main" id="{EC692DF8-5DF7-1FB8-1E3A-DCB0167F966A}"/>
              </a:ext>
            </a:extLst>
          </p:cNvPr>
          <p:cNvSpPr/>
          <p:nvPr/>
        </p:nvSpPr>
        <p:spPr>
          <a:xfrm rot="5400000">
            <a:off x="5571764" y="-4298949"/>
            <a:ext cx="1152000" cy="11852943"/>
          </a:xfrm>
          <a:prstGeom prst="rect">
            <a:avLst/>
          </a:prstGeom>
          <a:blipFill>
            <a:blip r:embed="rId2">
              <a:alphaModFix amt="8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adway Siding">
            <a:extLst>
              <a:ext uri="{FF2B5EF4-FFF2-40B4-BE49-F238E27FC236}">
                <a16:creationId xmlns:a16="http://schemas.microsoft.com/office/drawing/2014/main" id="{4DB90295-C1CE-C157-100C-49B7DEEF6221}"/>
              </a:ext>
            </a:extLst>
          </p:cNvPr>
          <p:cNvSpPr/>
          <p:nvPr/>
        </p:nvSpPr>
        <p:spPr>
          <a:xfrm rot="10800000">
            <a:off x="4132405" y="2199858"/>
            <a:ext cx="4307402" cy="1152000"/>
          </a:xfrm>
          <a:prstGeom prst="trapezoid">
            <a:avLst>
              <a:gd name="adj" fmla="val 61117"/>
            </a:avLst>
          </a:prstGeom>
          <a:blipFill>
            <a:blip r:embed="rId2">
              <a:alphaModFix amt="8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2" name="RO Safe" descr="Joy 22HD Hybrid Loader - Underground Hard Rock Mining - Australia | Komatsu  Mining Corp.">
            <a:extLst>
              <a:ext uri="{FF2B5EF4-FFF2-40B4-BE49-F238E27FC236}">
                <a16:creationId xmlns:a16="http://schemas.microsoft.com/office/drawing/2014/main" id="{FF49BEE3-DAC4-B1FD-AAAF-C3D27870B50B}"/>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4">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784474" y="939905"/>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3" name="Safe State 1">
            <a:extLst>
              <a:ext uri="{FF2B5EF4-FFF2-40B4-BE49-F238E27FC236}">
                <a16:creationId xmlns:a16="http://schemas.microsoft.com/office/drawing/2014/main" id="{6626B0C6-4D63-9B99-A8BC-BE28024CE409}"/>
              </a:ext>
            </a:extLst>
          </p:cNvPr>
          <p:cNvSpPr/>
          <p:nvPr/>
        </p:nvSpPr>
        <p:spPr>
          <a:xfrm>
            <a:off x="10355172" y="1073979"/>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Safe State 2">
            <a:extLst>
              <a:ext uri="{FF2B5EF4-FFF2-40B4-BE49-F238E27FC236}">
                <a16:creationId xmlns:a16="http://schemas.microsoft.com/office/drawing/2014/main" id="{0AECC2B8-1710-7773-78CA-D7C643001EF1}"/>
              </a:ext>
            </a:extLst>
          </p:cNvPr>
          <p:cNvSpPr/>
          <p:nvPr/>
        </p:nvSpPr>
        <p:spPr>
          <a:xfrm>
            <a:off x="9275172" y="1073895"/>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3" name="RO Static Unsafe">
            <a:extLst>
              <a:ext uri="{FF2B5EF4-FFF2-40B4-BE49-F238E27FC236}">
                <a16:creationId xmlns:a16="http://schemas.microsoft.com/office/drawing/2014/main" id="{DDE03AEE-F5B1-EE86-B90C-0927D8642F91}"/>
              </a:ext>
            </a:extLst>
          </p:cNvPr>
          <p:cNvGrpSpPr/>
          <p:nvPr/>
        </p:nvGrpSpPr>
        <p:grpSpPr>
          <a:xfrm>
            <a:off x="8606141" y="943972"/>
            <a:ext cx="3224822" cy="1359323"/>
            <a:chOff x="8110057" y="2116613"/>
            <a:chExt cx="3224822" cy="1359323"/>
          </a:xfrm>
        </p:grpSpPr>
        <p:sp>
          <p:nvSpPr>
            <p:cNvPr id="14" name="A3 Envelope">
              <a:extLst>
                <a:ext uri="{FF2B5EF4-FFF2-40B4-BE49-F238E27FC236}">
                  <a16:creationId xmlns:a16="http://schemas.microsoft.com/office/drawing/2014/main" id="{0AC36935-F455-C6DA-5C4F-8D23A268424B}"/>
                </a:ext>
              </a:extLst>
            </p:cNvPr>
            <p:cNvSpPr/>
            <p:nvPr/>
          </p:nvSpPr>
          <p:spPr>
            <a:xfrm>
              <a:off x="8110057" y="235474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18" name="RO" descr="Joy 22HD Hybrid Loader - Underground Hard Rock Mining - Australia | Komatsu  Mining Corp.">
              <a:extLst>
                <a:ext uri="{FF2B5EF4-FFF2-40B4-BE49-F238E27FC236}">
                  <a16:creationId xmlns:a16="http://schemas.microsoft.com/office/drawing/2014/main" id="{5E8A414C-BDBE-3AE7-F7D1-68FC5BAF077E}"/>
                </a:ext>
              </a:extLst>
            </p:cNvPr>
            <p:cNvPicPr/>
            <p:nvPr/>
          </p:nvPicPr>
          <p:blipFill rotWithShape="1">
            <a:blip r:embed="rId3" r:link="rId5">
              <a:extLst>
                <a:ext uri="{BEBA8EAE-BF5A-486C-A8C5-ECC9F3942E4B}">
                  <a14:imgProps xmlns:a14="http://schemas.microsoft.com/office/drawing/2010/main">
                    <a14:imgLayer r:embed="rId6">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290811" y="2116613"/>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20" name="A2 Static Envelope">
            <a:extLst>
              <a:ext uri="{FF2B5EF4-FFF2-40B4-BE49-F238E27FC236}">
                <a16:creationId xmlns:a16="http://schemas.microsoft.com/office/drawing/2014/main" id="{F5157CD8-AD63-EA19-6AF5-341251C6030A}"/>
              </a:ext>
            </a:extLst>
          </p:cNvPr>
          <p:cNvSpPr/>
          <p:nvPr/>
        </p:nvSpPr>
        <p:spPr>
          <a:xfrm>
            <a:off x="8311853" y="1060074"/>
            <a:ext cx="3736554" cy="1120320"/>
          </a:xfrm>
          <a:custGeom>
            <a:avLst/>
            <a:gdLst>
              <a:gd name="connsiteX0" fmla="*/ 2131150 w 3736554"/>
              <a:gd name="connsiteY0" fmla="*/ 121335 h 1120320"/>
              <a:gd name="connsiteX1" fmla="*/ 1851843 w 3736554"/>
              <a:gd name="connsiteY1" fmla="*/ 130223 h 1120320"/>
              <a:gd name="connsiteX2" fmla="*/ 1631760 w 3736554"/>
              <a:gd name="connsiteY2" fmla="*/ 151788 h 1120320"/>
              <a:gd name="connsiteX3" fmla="*/ 1498523 w 3736554"/>
              <a:gd name="connsiteY3" fmla="*/ 133766 h 1120320"/>
              <a:gd name="connsiteX4" fmla="*/ 1296190 w 3736554"/>
              <a:gd name="connsiteY4" fmla="*/ 124878 h 1120320"/>
              <a:gd name="connsiteX5" fmla="*/ 292228 w 3736554"/>
              <a:gd name="connsiteY5" fmla="*/ 562345 h 1120320"/>
              <a:gd name="connsiteX6" fmla="*/ 1296190 w 3736554"/>
              <a:gd name="connsiteY6" fmla="*/ 999812 h 1120320"/>
              <a:gd name="connsiteX7" fmla="*/ 1498523 w 3736554"/>
              <a:gd name="connsiteY7" fmla="*/ 990924 h 1120320"/>
              <a:gd name="connsiteX8" fmla="*/ 1662140 w 3736554"/>
              <a:gd name="connsiteY8" fmla="*/ 968793 h 1120320"/>
              <a:gd name="connsiteX9" fmla="*/ 1851843 w 3736554"/>
              <a:gd name="connsiteY9" fmla="*/ 987381 h 1120320"/>
              <a:gd name="connsiteX10" fmla="*/ 2131150 w 3736554"/>
              <a:gd name="connsiteY10" fmla="*/ 996269 h 1120320"/>
              <a:gd name="connsiteX11" fmla="*/ 3517050 w 3736554"/>
              <a:gd name="connsiteY11" fmla="*/ 558802 h 1120320"/>
              <a:gd name="connsiteX12" fmla="*/ 2131150 w 3736554"/>
              <a:gd name="connsiteY12" fmla="*/ 121335 h 1120320"/>
              <a:gd name="connsiteX13" fmla="*/ 1868277 w 3736554"/>
              <a:gd name="connsiteY13" fmla="*/ 0 h 1120320"/>
              <a:gd name="connsiteX14" fmla="*/ 3736554 w 3736554"/>
              <a:gd name="connsiteY14" fmla="*/ 560160 h 1120320"/>
              <a:gd name="connsiteX15" fmla="*/ 1868277 w 3736554"/>
              <a:gd name="connsiteY15" fmla="*/ 1120320 h 1120320"/>
              <a:gd name="connsiteX16" fmla="*/ 0 w 3736554"/>
              <a:gd name="connsiteY16" fmla="*/ 560160 h 1120320"/>
              <a:gd name="connsiteX17" fmla="*/ 1868277 w 3736554"/>
              <a:gd name="connsiteY17" fmla="*/ 0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6554" h="1120320">
                <a:moveTo>
                  <a:pt x="2131150" y="121335"/>
                </a:moveTo>
                <a:cubicBezTo>
                  <a:pt x="2035474" y="121335"/>
                  <a:pt x="1942062" y="124395"/>
                  <a:pt x="1851843" y="130223"/>
                </a:cubicBezTo>
                <a:lnTo>
                  <a:pt x="1631760" y="151788"/>
                </a:lnTo>
                <a:lnTo>
                  <a:pt x="1498523" y="133766"/>
                </a:lnTo>
                <a:cubicBezTo>
                  <a:pt x="1433168" y="127938"/>
                  <a:pt x="1365499" y="124878"/>
                  <a:pt x="1296190" y="124878"/>
                </a:cubicBezTo>
                <a:cubicBezTo>
                  <a:pt x="741717" y="124878"/>
                  <a:pt x="292228" y="320739"/>
                  <a:pt x="292228" y="562345"/>
                </a:cubicBezTo>
                <a:cubicBezTo>
                  <a:pt x="292228" y="803951"/>
                  <a:pt x="741717" y="999812"/>
                  <a:pt x="1296190" y="999812"/>
                </a:cubicBezTo>
                <a:cubicBezTo>
                  <a:pt x="1365499" y="999812"/>
                  <a:pt x="1433168" y="996752"/>
                  <a:pt x="1498523" y="990924"/>
                </a:cubicBezTo>
                <a:lnTo>
                  <a:pt x="1662140" y="968793"/>
                </a:lnTo>
                <a:lnTo>
                  <a:pt x="1851843" y="987381"/>
                </a:lnTo>
                <a:cubicBezTo>
                  <a:pt x="1942062" y="993209"/>
                  <a:pt x="2035474" y="996269"/>
                  <a:pt x="2131150" y="996269"/>
                </a:cubicBezTo>
                <a:cubicBezTo>
                  <a:pt x="2896561" y="996269"/>
                  <a:pt x="3517050" y="800408"/>
                  <a:pt x="3517050" y="558802"/>
                </a:cubicBezTo>
                <a:cubicBezTo>
                  <a:pt x="3517050" y="317196"/>
                  <a:pt x="2896561" y="121335"/>
                  <a:pt x="2131150" y="121335"/>
                </a:cubicBezTo>
                <a:close/>
                <a:moveTo>
                  <a:pt x="1868277" y="0"/>
                </a:moveTo>
                <a:cubicBezTo>
                  <a:pt x="2900098" y="0"/>
                  <a:pt x="3736554" y="250792"/>
                  <a:pt x="3736554" y="560160"/>
                </a:cubicBezTo>
                <a:cubicBezTo>
                  <a:pt x="3736554" y="869528"/>
                  <a:pt x="2900098" y="1120320"/>
                  <a:pt x="1868277" y="1120320"/>
                </a:cubicBezTo>
                <a:cubicBezTo>
                  <a:pt x="836456" y="1120320"/>
                  <a:pt x="0" y="869528"/>
                  <a:pt x="0" y="560160"/>
                </a:cubicBezTo>
                <a:cubicBezTo>
                  <a:pt x="0" y="250792"/>
                  <a:pt x="836456" y="0"/>
                  <a:pt x="1868277"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grpSp>
        <p:nvGrpSpPr>
          <p:cNvPr id="24" name="RO M1">
            <a:extLst>
              <a:ext uri="{FF2B5EF4-FFF2-40B4-BE49-F238E27FC236}">
                <a16:creationId xmlns:a16="http://schemas.microsoft.com/office/drawing/2014/main" id="{F02B3D01-B4BE-4D83-7EE8-12A9889E8EE2}"/>
              </a:ext>
            </a:extLst>
          </p:cNvPr>
          <p:cNvGrpSpPr/>
          <p:nvPr/>
        </p:nvGrpSpPr>
        <p:grpSpPr>
          <a:xfrm>
            <a:off x="7968412" y="938969"/>
            <a:ext cx="3865175" cy="1359323"/>
            <a:chOff x="8159209" y="2014782"/>
            <a:chExt cx="3865175" cy="1359323"/>
          </a:xfrm>
        </p:grpSpPr>
        <p:sp>
          <p:nvSpPr>
            <p:cNvPr id="30" name="A2 Envelope">
              <a:extLst>
                <a:ext uri="{FF2B5EF4-FFF2-40B4-BE49-F238E27FC236}">
                  <a16:creationId xmlns:a16="http://schemas.microsoft.com/office/drawing/2014/main" id="{6BD3B812-6AF4-4D23-FBF2-EB43EDFFE74E}"/>
                </a:ext>
              </a:extLst>
            </p:cNvPr>
            <p:cNvSpPr/>
            <p:nvPr/>
          </p:nvSpPr>
          <p:spPr>
            <a:xfrm>
              <a:off x="8159209" y="2235297"/>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9" name="A3 Envelope">
              <a:extLst>
                <a:ext uri="{FF2B5EF4-FFF2-40B4-BE49-F238E27FC236}">
                  <a16:creationId xmlns:a16="http://schemas.microsoft.com/office/drawing/2014/main" id="{51113B4A-801D-1F4F-AE6C-F1D04B0543C3}"/>
                </a:ext>
              </a:extLst>
            </p:cNvPr>
            <p:cNvSpPr/>
            <p:nvPr/>
          </p:nvSpPr>
          <p:spPr>
            <a:xfrm>
              <a:off x="8799562" y="2253782"/>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41" name="RO" descr="Joy 22HD Hybrid Loader - Underground Hard Rock Mining - Australia | Komatsu  Mining Corp.">
              <a:extLst>
                <a:ext uri="{FF2B5EF4-FFF2-40B4-BE49-F238E27FC236}">
                  <a16:creationId xmlns:a16="http://schemas.microsoft.com/office/drawing/2014/main" id="{5F323A91-E0F1-F429-F924-0650879DE94A}"/>
                </a:ext>
              </a:extLst>
            </p:cNvPr>
            <p:cNvPicPr/>
            <p:nvPr/>
          </p:nvPicPr>
          <p:blipFill rotWithShape="1">
            <a:blip r:embed="rId3" r:link="rId5">
              <a:extLst>
                <a:ext uri="{BEBA8EAE-BF5A-486C-A8C5-ECC9F3942E4B}">
                  <a14:imgProps xmlns:a14="http://schemas.microsoft.com/office/drawing/2010/main">
                    <a14:imgLayer r:embed="rId7">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971770" y="2014782"/>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44" name="RO M2">
            <a:extLst>
              <a:ext uri="{FF2B5EF4-FFF2-40B4-BE49-F238E27FC236}">
                <a16:creationId xmlns:a16="http://schemas.microsoft.com/office/drawing/2014/main" id="{71ACC877-9D74-41D4-5247-1BDE615A1098}"/>
              </a:ext>
            </a:extLst>
          </p:cNvPr>
          <p:cNvGrpSpPr/>
          <p:nvPr/>
        </p:nvGrpSpPr>
        <p:grpSpPr>
          <a:xfrm>
            <a:off x="6430777" y="933809"/>
            <a:ext cx="3224822" cy="1359323"/>
            <a:chOff x="1969612" y="2047931"/>
            <a:chExt cx="3224822" cy="1359323"/>
          </a:xfrm>
        </p:grpSpPr>
        <p:sp>
          <p:nvSpPr>
            <p:cNvPr id="51" name="x A3 Envelope">
              <a:extLst>
                <a:ext uri="{FF2B5EF4-FFF2-40B4-BE49-F238E27FC236}">
                  <a16:creationId xmlns:a16="http://schemas.microsoft.com/office/drawing/2014/main" id="{FA3263F3-00AC-DD8F-E42D-E2380C2D3DAC}"/>
                </a:ext>
              </a:extLst>
            </p:cNvPr>
            <p:cNvSpPr/>
            <p:nvPr/>
          </p:nvSpPr>
          <p:spPr>
            <a:xfrm>
              <a:off x="1969612" y="228680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52" name="RO" descr="Joy 22HD Hybrid Loader - Underground Hard Rock Mining - Australia | Komatsu  Mining Corp.">
              <a:extLst>
                <a:ext uri="{FF2B5EF4-FFF2-40B4-BE49-F238E27FC236}">
                  <a16:creationId xmlns:a16="http://schemas.microsoft.com/office/drawing/2014/main" id="{D4B7551C-A6CB-4368-E769-77E151162B69}"/>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8">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2150365" y="2047931"/>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55" name="Oversized A2">
            <a:extLst>
              <a:ext uri="{FF2B5EF4-FFF2-40B4-BE49-F238E27FC236}">
                <a16:creationId xmlns:a16="http://schemas.microsoft.com/office/drawing/2014/main" id="{8F4E2A91-763A-4BAF-7C78-15CB7E8F3EA8}"/>
              </a:ext>
            </a:extLst>
          </p:cNvPr>
          <p:cNvSpPr/>
          <p:nvPr/>
        </p:nvSpPr>
        <p:spPr>
          <a:xfrm>
            <a:off x="5402732" y="1106530"/>
            <a:ext cx="3855584" cy="1757246"/>
          </a:xfrm>
          <a:custGeom>
            <a:avLst/>
            <a:gdLst>
              <a:gd name="connsiteX0" fmla="*/ 1927792 w 3855584"/>
              <a:gd name="connsiteY0" fmla="*/ 0 h 1757246"/>
              <a:gd name="connsiteX1" fmla="*/ 2678176 w 3855584"/>
              <a:gd name="connsiteY1" fmla="*/ 69047 h 1757246"/>
              <a:gd name="connsiteX2" fmla="*/ 2713319 w 3855584"/>
              <a:gd name="connsiteY2" fmla="*/ 77741 h 1757246"/>
              <a:gd name="connsiteX3" fmla="*/ 2581665 w 3855584"/>
              <a:gd name="connsiteY3" fmla="*/ 81930 h 1757246"/>
              <a:gd name="connsiteX4" fmla="*/ 2361582 w 3855584"/>
              <a:gd name="connsiteY4" fmla="*/ 103495 h 1757246"/>
              <a:gd name="connsiteX5" fmla="*/ 2228345 w 3855584"/>
              <a:gd name="connsiteY5" fmla="*/ 85473 h 1757246"/>
              <a:gd name="connsiteX6" fmla="*/ 2026011 w 3855584"/>
              <a:gd name="connsiteY6" fmla="*/ 76585 h 1757246"/>
              <a:gd name="connsiteX7" fmla="*/ 1022049 w 3855584"/>
              <a:gd name="connsiteY7" fmla="*/ 514052 h 1757246"/>
              <a:gd name="connsiteX8" fmla="*/ 2026011 w 3855584"/>
              <a:gd name="connsiteY8" fmla="*/ 951519 h 1757246"/>
              <a:gd name="connsiteX9" fmla="*/ 2228345 w 3855584"/>
              <a:gd name="connsiteY9" fmla="*/ 942631 h 1757246"/>
              <a:gd name="connsiteX10" fmla="*/ 2391962 w 3855584"/>
              <a:gd name="connsiteY10" fmla="*/ 920500 h 1757246"/>
              <a:gd name="connsiteX11" fmla="*/ 2581665 w 3855584"/>
              <a:gd name="connsiteY11" fmla="*/ 939088 h 1757246"/>
              <a:gd name="connsiteX12" fmla="*/ 2860972 w 3855584"/>
              <a:gd name="connsiteY12" fmla="*/ 947976 h 1757246"/>
              <a:gd name="connsiteX13" fmla="*/ 3840951 w 3855584"/>
              <a:gd name="connsiteY13" fmla="*/ 819845 h 1757246"/>
              <a:gd name="connsiteX14" fmla="*/ 3848742 w 3855584"/>
              <a:gd name="connsiteY14" fmla="*/ 816864 h 1757246"/>
              <a:gd name="connsiteX15" fmla="*/ 3855584 w 3855584"/>
              <a:gd name="connsiteY15" fmla="*/ 878623 h 1757246"/>
              <a:gd name="connsiteX16" fmla="*/ 3816418 w 3855584"/>
              <a:gd name="connsiteY16" fmla="*/ 1055696 h 1757246"/>
              <a:gd name="connsiteX17" fmla="*/ 3795188 w 3855584"/>
              <a:gd name="connsiteY17" fmla="*/ 1093327 h 1757246"/>
              <a:gd name="connsiteX18" fmla="*/ 3035181 w 3855584"/>
              <a:gd name="connsiteY18" fmla="*/ 1093327 h 1757246"/>
              <a:gd name="connsiteX19" fmla="*/ 2671558 w 3855584"/>
              <a:gd name="connsiteY19" fmla="*/ 1689304 h 1757246"/>
              <a:gd name="connsiteX20" fmla="*/ 2501059 w 3855584"/>
              <a:gd name="connsiteY20" fmla="*/ 1717745 h 1757246"/>
              <a:gd name="connsiteX21" fmla="*/ 1927792 w 3855584"/>
              <a:gd name="connsiteY21" fmla="*/ 1757246 h 1757246"/>
              <a:gd name="connsiteX22" fmla="*/ 0 w 3855584"/>
              <a:gd name="connsiteY22" fmla="*/ 878623 h 1757246"/>
              <a:gd name="connsiteX23" fmla="*/ 1927792 w 3855584"/>
              <a:gd name="connsiteY23" fmla="*/ 0 h 175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5584" h="1757246">
                <a:moveTo>
                  <a:pt x="1927792" y="0"/>
                </a:moveTo>
                <a:cubicBezTo>
                  <a:pt x="2193965" y="0"/>
                  <a:pt x="2447538" y="24586"/>
                  <a:pt x="2678176" y="69047"/>
                </a:cubicBezTo>
                <a:lnTo>
                  <a:pt x="2713319" y="77741"/>
                </a:lnTo>
                <a:lnTo>
                  <a:pt x="2581665" y="81930"/>
                </a:lnTo>
                <a:lnTo>
                  <a:pt x="2361582" y="103495"/>
                </a:lnTo>
                <a:lnTo>
                  <a:pt x="2228345" y="85473"/>
                </a:lnTo>
                <a:cubicBezTo>
                  <a:pt x="2162989" y="79645"/>
                  <a:pt x="2095320" y="76585"/>
                  <a:pt x="2026011" y="76585"/>
                </a:cubicBezTo>
                <a:cubicBezTo>
                  <a:pt x="1471538" y="76585"/>
                  <a:pt x="1022049" y="272446"/>
                  <a:pt x="1022049" y="514052"/>
                </a:cubicBezTo>
                <a:cubicBezTo>
                  <a:pt x="1022049" y="755658"/>
                  <a:pt x="1471538" y="951519"/>
                  <a:pt x="2026011" y="951519"/>
                </a:cubicBezTo>
                <a:cubicBezTo>
                  <a:pt x="2095320" y="951519"/>
                  <a:pt x="2162989" y="948459"/>
                  <a:pt x="2228345" y="942631"/>
                </a:cubicBezTo>
                <a:lnTo>
                  <a:pt x="2391962" y="920500"/>
                </a:lnTo>
                <a:lnTo>
                  <a:pt x="2581665" y="939088"/>
                </a:lnTo>
                <a:cubicBezTo>
                  <a:pt x="2671884" y="944916"/>
                  <a:pt x="2765296" y="947976"/>
                  <a:pt x="2860972" y="947976"/>
                </a:cubicBezTo>
                <a:cubicBezTo>
                  <a:pt x="3243677" y="947976"/>
                  <a:pt x="3590152" y="899011"/>
                  <a:pt x="3840951" y="819845"/>
                </a:cubicBezTo>
                <a:lnTo>
                  <a:pt x="3848742" y="816864"/>
                </a:lnTo>
                <a:lnTo>
                  <a:pt x="3855584" y="878623"/>
                </a:lnTo>
                <a:cubicBezTo>
                  <a:pt x="3855584" y="939279"/>
                  <a:pt x="3842098" y="998500"/>
                  <a:pt x="3816418" y="1055696"/>
                </a:cubicBezTo>
                <a:lnTo>
                  <a:pt x="3795188" y="1093327"/>
                </a:lnTo>
                <a:lnTo>
                  <a:pt x="3035181" y="1093327"/>
                </a:lnTo>
                <a:lnTo>
                  <a:pt x="2671558" y="1689304"/>
                </a:lnTo>
                <a:lnTo>
                  <a:pt x="2501059" y="1717745"/>
                </a:lnTo>
                <a:cubicBezTo>
                  <a:pt x="2319964" y="1743417"/>
                  <a:pt x="2127422" y="1757246"/>
                  <a:pt x="1927792" y="1757246"/>
                </a:cubicBezTo>
                <a:cubicBezTo>
                  <a:pt x="863102" y="1757246"/>
                  <a:pt x="0" y="1363873"/>
                  <a:pt x="0" y="878623"/>
                </a:cubicBezTo>
                <a:cubicBezTo>
                  <a:pt x="0" y="393373"/>
                  <a:pt x="863102" y="0"/>
                  <a:pt x="1927792" y="0"/>
                </a:cubicBezTo>
                <a:close/>
              </a:path>
            </a:pathLst>
          </a:custGeom>
          <a:solidFill>
            <a:schemeClr val="accent4">
              <a:lumMod val="60000"/>
              <a:lumOff val="40000"/>
              <a:alpha val="7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wrap="square" rtlCol="0" anchor="ctr">
            <a:noAutofit/>
          </a:bodyPr>
          <a:lstStyle/>
          <a:p>
            <a:pPr algn="ctr"/>
            <a:endParaRPr lang="en-AU" dirty="0"/>
          </a:p>
        </p:txBody>
      </p:sp>
      <p:sp>
        <p:nvSpPr>
          <p:cNvPr id="53" name="A2  M2">
            <a:extLst>
              <a:ext uri="{FF2B5EF4-FFF2-40B4-BE49-F238E27FC236}">
                <a16:creationId xmlns:a16="http://schemas.microsoft.com/office/drawing/2014/main" id="{D3265695-F1A0-E620-DF58-17C1561C7FD2}"/>
              </a:ext>
            </a:extLst>
          </p:cNvPr>
          <p:cNvSpPr/>
          <p:nvPr/>
        </p:nvSpPr>
        <p:spPr>
          <a:xfrm>
            <a:off x="5790185" y="1155870"/>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4" name="A3 Envelope">
            <a:extLst>
              <a:ext uri="{FF2B5EF4-FFF2-40B4-BE49-F238E27FC236}">
                <a16:creationId xmlns:a16="http://schemas.microsoft.com/office/drawing/2014/main" id="{725C507F-D378-7B02-1F28-24E0B655004C}"/>
              </a:ext>
            </a:extLst>
          </p:cNvPr>
          <p:cNvSpPr>
            <a:spLocks noGrp="1" noRot="1" noMove="1" noResize="1" noEditPoints="1" noAdjustHandles="1" noChangeArrowheads="1" noChangeShapeType="1"/>
          </p:cNvSpPr>
          <p:nvPr/>
        </p:nvSpPr>
        <p:spPr>
          <a:xfrm>
            <a:off x="5656491" y="1158031"/>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23" name="RO Unsafe A3" descr="Joy 22HD Hybrid Loader - Underground Hard Rock Mining - Australia | Komatsu  Mining Corp.">
            <a:extLst>
              <a:ext uri="{FF2B5EF4-FFF2-40B4-BE49-F238E27FC236}">
                <a16:creationId xmlns:a16="http://schemas.microsoft.com/office/drawing/2014/main" id="{17E5DAA6-3F81-7CD9-C686-3400EB580CD0}"/>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9">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5817580" y="941827"/>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7" name="Oversized A3">
            <a:extLst>
              <a:ext uri="{FF2B5EF4-FFF2-40B4-BE49-F238E27FC236}">
                <a16:creationId xmlns:a16="http://schemas.microsoft.com/office/drawing/2014/main" id="{2DA9C2AF-C3E1-F288-24F8-7926277A70CF}"/>
              </a:ext>
            </a:extLst>
          </p:cNvPr>
          <p:cNvSpPr/>
          <p:nvPr/>
        </p:nvSpPr>
        <p:spPr>
          <a:xfrm>
            <a:off x="5129502" y="1105190"/>
            <a:ext cx="4121194" cy="1717950"/>
          </a:xfrm>
          <a:custGeom>
            <a:avLst/>
            <a:gdLst>
              <a:gd name="connsiteX0" fmla="*/ 3571207 w 4121194"/>
              <a:gd name="connsiteY0" fmla="*/ 278642 h 1717950"/>
              <a:gd name="connsiteX1" fmla="*/ 3769276 w 4121194"/>
              <a:gd name="connsiteY1" fmla="*/ 378714 h 1717950"/>
              <a:gd name="connsiteX2" fmla="*/ 4121194 w 4121194"/>
              <a:gd name="connsiteY2" fmla="*/ 858975 h 1717950"/>
              <a:gd name="connsiteX3" fmla="*/ 4079330 w 4121194"/>
              <a:gd name="connsiteY3" fmla="*/ 1032089 h 1717950"/>
              <a:gd name="connsiteX4" fmla="*/ 4042942 w 4121194"/>
              <a:gd name="connsiteY4" fmla="*/ 1091081 h 1717950"/>
              <a:gd name="connsiteX5" fmla="*/ 3302844 w 4121194"/>
              <a:gd name="connsiteY5" fmla="*/ 1091081 h 1717950"/>
              <a:gd name="connsiteX6" fmla="*/ 2971041 w 4121194"/>
              <a:gd name="connsiteY6" fmla="*/ 1625928 h 1717950"/>
              <a:gd name="connsiteX7" fmla="*/ 2862675 w 4121194"/>
              <a:gd name="connsiteY7" fmla="*/ 1650448 h 1717950"/>
              <a:gd name="connsiteX8" fmla="*/ 2060597 w 4121194"/>
              <a:gd name="connsiteY8" fmla="*/ 1717950 h 1717950"/>
              <a:gd name="connsiteX9" fmla="*/ 0 w 4121194"/>
              <a:gd name="connsiteY9" fmla="*/ 858975 h 1717950"/>
              <a:gd name="connsiteX10" fmla="*/ 10639 w 4121194"/>
              <a:gd name="connsiteY10" fmla="*/ 771150 h 1717950"/>
              <a:gd name="connsiteX11" fmla="*/ 36662 w 4121194"/>
              <a:gd name="connsiteY11" fmla="*/ 700072 h 1717950"/>
              <a:gd name="connsiteX12" fmla="*/ 118542 w 4121194"/>
              <a:gd name="connsiteY12" fmla="*/ 750987 h 1717950"/>
              <a:gd name="connsiteX13" fmla="*/ 1243087 w 4121194"/>
              <a:gd name="connsiteY13" fmla="*/ 952793 h 1717950"/>
              <a:gd name="connsiteX14" fmla="*/ 1516400 w 4121194"/>
              <a:gd name="connsiteY14" fmla="*/ 943494 h 1717950"/>
              <a:gd name="connsiteX15" fmla="*/ 1709130 w 4121194"/>
              <a:gd name="connsiteY15" fmla="*/ 923301 h 1717950"/>
              <a:gd name="connsiteX16" fmla="*/ 1732487 w 4121194"/>
              <a:gd name="connsiteY16" fmla="*/ 922275 h 1717950"/>
              <a:gd name="connsiteX17" fmla="*/ 1896103 w 4121194"/>
              <a:gd name="connsiteY17" fmla="*/ 900144 h 1717950"/>
              <a:gd name="connsiteX18" fmla="*/ 2085806 w 4121194"/>
              <a:gd name="connsiteY18" fmla="*/ 918732 h 1717950"/>
              <a:gd name="connsiteX19" fmla="*/ 2365113 w 4121194"/>
              <a:gd name="connsiteY19" fmla="*/ 927620 h 1717950"/>
              <a:gd name="connsiteX20" fmla="*/ 3751013 w 4121194"/>
              <a:gd name="connsiteY20" fmla="*/ 490153 h 1717950"/>
              <a:gd name="connsiteX21" fmla="*/ 3642102 w 4121194"/>
              <a:gd name="connsiteY21" fmla="*/ 319871 h 1717950"/>
              <a:gd name="connsiteX22" fmla="*/ 2060597 w 4121194"/>
              <a:gd name="connsiteY22" fmla="*/ 0 h 1717950"/>
              <a:gd name="connsiteX23" fmla="*/ 2862674 w 4121194"/>
              <a:gd name="connsiteY23" fmla="*/ 67503 h 1717950"/>
              <a:gd name="connsiteX24" fmla="*/ 3088127 w 4121194"/>
              <a:gd name="connsiteY24" fmla="*/ 118514 h 1717950"/>
              <a:gd name="connsiteX25" fmla="*/ 2904568 w 4121194"/>
              <a:gd name="connsiteY25" fmla="*/ 87064 h 1717950"/>
              <a:gd name="connsiteX26" fmla="*/ 2365113 w 4121194"/>
              <a:gd name="connsiteY26" fmla="*/ 52686 h 1717950"/>
              <a:gd name="connsiteX27" fmla="*/ 2085806 w 4121194"/>
              <a:gd name="connsiteY27" fmla="*/ 61574 h 1717950"/>
              <a:gd name="connsiteX28" fmla="*/ 1872736 w 4121194"/>
              <a:gd name="connsiteY28" fmla="*/ 82452 h 1717950"/>
              <a:gd name="connsiteX29" fmla="*/ 1732487 w 4121194"/>
              <a:gd name="connsiteY29" fmla="*/ 65117 h 1717950"/>
              <a:gd name="connsiteX30" fmla="*/ 1675837 w 4121194"/>
              <a:gd name="connsiteY30" fmla="*/ 62628 h 1717950"/>
              <a:gd name="connsiteX31" fmla="*/ 1516400 w 4121194"/>
              <a:gd name="connsiteY31" fmla="*/ 46646 h 1717950"/>
              <a:gd name="connsiteX32" fmla="*/ 1417314 w 4121194"/>
              <a:gd name="connsiteY32" fmla="*/ 43275 h 1717950"/>
              <a:gd name="connsiteX33" fmla="*/ 1447839 w 4121194"/>
              <a:gd name="connsiteY33" fmla="*/ 38618 h 1717950"/>
              <a:gd name="connsiteX34" fmla="*/ 2060597 w 4121194"/>
              <a:gd name="connsiteY34" fmla="*/ 0 h 171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21194" h="1717950">
                <a:moveTo>
                  <a:pt x="3571207" y="278642"/>
                </a:moveTo>
                <a:lnTo>
                  <a:pt x="3769276" y="378714"/>
                </a:lnTo>
                <a:cubicBezTo>
                  <a:pt x="3991459" y="515807"/>
                  <a:pt x="4121194" y="681075"/>
                  <a:pt x="4121194" y="858975"/>
                </a:cubicBezTo>
                <a:cubicBezTo>
                  <a:pt x="4121194" y="918275"/>
                  <a:pt x="4106779" y="976171"/>
                  <a:pt x="4079330" y="1032089"/>
                </a:cubicBezTo>
                <a:lnTo>
                  <a:pt x="4042942" y="1091081"/>
                </a:lnTo>
                <a:lnTo>
                  <a:pt x="3302844" y="1091081"/>
                </a:lnTo>
                <a:lnTo>
                  <a:pt x="2971041" y="1625928"/>
                </a:lnTo>
                <a:lnTo>
                  <a:pt x="2862675" y="1650448"/>
                </a:lnTo>
                <a:cubicBezTo>
                  <a:pt x="2616148" y="1693914"/>
                  <a:pt x="2345106" y="1717950"/>
                  <a:pt x="2060597" y="1717950"/>
                </a:cubicBezTo>
                <a:cubicBezTo>
                  <a:pt x="922561" y="1717950"/>
                  <a:pt x="0" y="1333374"/>
                  <a:pt x="0" y="858975"/>
                </a:cubicBezTo>
                <a:cubicBezTo>
                  <a:pt x="0" y="829325"/>
                  <a:pt x="3604" y="800026"/>
                  <a:pt x="10639" y="771150"/>
                </a:cubicBezTo>
                <a:lnTo>
                  <a:pt x="36662" y="700072"/>
                </a:lnTo>
                <a:lnTo>
                  <a:pt x="118542" y="750987"/>
                </a:lnTo>
                <a:cubicBezTo>
                  <a:pt x="362253" y="872742"/>
                  <a:pt x="774972" y="952793"/>
                  <a:pt x="1243087" y="952793"/>
                </a:cubicBezTo>
                <a:cubicBezTo>
                  <a:pt x="1336710" y="952793"/>
                  <a:pt x="1428117" y="949591"/>
                  <a:pt x="1516400" y="943494"/>
                </a:cubicBezTo>
                <a:lnTo>
                  <a:pt x="1709130" y="923301"/>
                </a:lnTo>
                <a:lnTo>
                  <a:pt x="1732487" y="922275"/>
                </a:lnTo>
                <a:lnTo>
                  <a:pt x="1896103" y="900144"/>
                </a:lnTo>
                <a:lnTo>
                  <a:pt x="2085806" y="918732"/>
                </a:lnTo>
                <a:cubicBezTo>
                  <a:pt x="2176025" y="924560"/>
                  <a:pt x="2269437" y="927620"/>
                  <a:pt x="2365113" y="927620"/>
                </a:cubicBezTo>
                <a:cubicBezTo>
                  <a:pt x="3130524" y="927620"/>
                  <a:pt x="3751013" y="731759"/>
                  <a:pt x="3751013" y="490153"/>
                </a:cubicBezTo>
                <a:cubicBezTo>
                  <a:pt x="3751013" y="429752"/>
                  <a:pt x="3712232" y="372209"/>
                  <a:pt x="3642102" y="319871"/>
                </a:cubicBezTo>
                <a:close/>
                <a:moveTo>
                  <a:pt x="2060597" y="0"/>
                </a:moveTo>
                <a:cubicBezTo>
                  <a:pt x="2345106" y="0"/>
                  <a:pt x="2616148" y="24036"/>
                  <a:pt x="2862674" y="67503"/>
                </a:cubicBezTo>
                <a:lnTo>
                  <a:pt x="3088127" y="118514"/>
                </a:lnTo>
                <a:lnTo>
                  <a:pt x="2904568" y="87064"/>
                </a:lnTo>
                <a:cubicBezTo>
                  <a:pt x="2738761" y="64927"/>
                  <a:pt x="2556466" y="52686"/>
                  <a:pt x="2365113" y="52686"/>
                </a:cubicBezTo>
                <a:cubicBezTo>
                  <a:pt x="2269437" y="52686"/>
                  <a:pt x="2176025" y="55746"/>
                  <a:pt x="2085806" y="61574"/>
                </a:cubicBezTo>
                <a:lnTo>
                  <a:pt x="1872736" y="82452"/>
                </a:lnTo>
                <a:lnTo>
                  <a:pt x="1732487" y="65117"/>
                </a:lnTo>
                <a:lnTo>
                  <a:pt x="1675837" y="62628"/>
                </a:lnTo>
                <a:lnTo>
                  <a:pt x="1516400" y="46646"/>
                </a:lnTo>
                <a:lnTo>
                  <a:pt x="1417314" y="43275"/>
                </a:lnTo>
                <a:lnTo>
                  <a:pt x="1447839" y="38618"/>
                </a:lnTo>
                <a:cubicBezTo>
                  <a:pt x="1641409" y="13520"/>
                  <a:pt x="1847216" y="0"/>
                  <a:pt x="2060597" y="0"/>
                </a:cubicBezTo>
                <a:close/>
              </a:path>
            </a:pathLst>
          </a:cu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grpSp>
        <p:nvGrpSpPr>
          <p:cNvPr id="56" name="LO Unsafe Passed">
            <a:extLst>
              <a:ext uri="{FF2B5EF4-FFF2-40B4-BE49-F238E27FC236}">
                <a16:creationId xmlns:a16="http://schemas.microsoft.com/office/drawing/2014/main" id="{2ECCA76F-55A8-DDFE-1BE4-CCDE5A3D5956}"/>
              </a:ext>
            </a:extLst>
          </p:cNvPr>
          <p:cNvGrpSpPr/>
          <p:nvPr/>
        </p:nvGrpSpPr>
        <p:grpSpPr>
          <a:xfrm rot="10800000">
            <a:off x="4682180" y="2036150"/>
            <a:ext cx="3224822" cy="1359323"/>
            <a:chOff x="8110057" y="2116613"/>
            <a:chExt cx="3224822" cy="1359323"/>
          </a:xfrm>
        </p:grpSpPr>
        <p:sp>
          <p:nvSpPr>
            <p:cNvPr id="57" name="A3 Envelope">
              <a:extLst>
                <a:ext uri="{FF2B5EF4-FFF2-40B4-BE49-F238E27FC236}">
                  <a16:creationId xmlns:a16="http://schemas.microsoft.com/office/drawing/2014/main" id="{7F000A92-0D84-1B56-B1A3-EE1BCDC423B1}"/>
                </a:ext>
              </a:extLst>
            </p:cNvPr>
            <p:cNvSpPr/>
            <p:nvPr/>
          </p:nvSpPr>
          <p:spPr>
            <a:xfrm>
              <a:off x="8110057" y="235474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58" name="RO" descr="Joy 22HD Hybrid Loader - Underground Hard Rock Mining - Australia | Komatsu  Mining Corp.">
              <a:extLst>
                <a:ext uri="{FF2B5EF4-FFF2-40B4-BE49-F238E27FC236}">
                  <a16:creationId xmlns:a16="http://schemas.microsoft.com/office/drawing/2014/main" id="{7472BA17-2F68-BE40-9749-8F2A6F846B5E}"/>
                </a:ext>
              </a:extLst>
            </p:cNvPr>
            <p:cNvPicPr/>
            <p:nvPr/>
          </p:nvPicPr>
          <p:blipFill rotWithShape="1">
            <a:blip r:embed="rId3" r:link="rId5">
              <a:extLst>
                <a:ext uri="{BEBA8EAE-BF5A-486C-A8C5-ECC9F3942E4B}">
                  <a14:imgProps xmlns:a14="http://schemas.microsoft.com/office/drawing/2010/main">
                    <a14:imgLayer r:embed="rId10">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290811" y="2116613"/>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40" name="A1 Awareness">
            <a:extLst>
              <a:ext uri="{FF2B5EF4-FFF2-40B4-BE49-F238E27FC236}">
                <a16:creationId xmlns:a16="http://schemas.microsoft.com/office/drawing/2014/main" id="{3AB615CB-649F-9871-F8B9-97B82DB20F98}"/>
              </a:ext>
            </a:extLst>
          </p:cNvPr>
          <p:cNvSpPr/>
          <p:nvPr/>
        </p:nvSpPr>
        <p:spPr>
          <a:xfrm>
            <a:off x="221292" y="2203523"/>
            <a:ext cx="2201342" cy="43750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U" dirty="0"/>
              <a:t>LO –&gt; A1 Awareness</a:t>
            </a:r>
          </a:p>
        </p:txBody>
      </p:sp>
      <p:sp>
        <p:nvSpPr>
          <p:cNvPr id="42" name="A2 Alert">
            <a:extLst>
              <a:ext uri="{FF2B5EF4-FFF2-40B4-BE49-F238E27FC236}">
                <a16:creationId xmlns:a16="http://schemas.microsoft.com/office/drawing/2014/main" id="{7A238809-C922-5660-86EA-63AAD635A808}"/>
              </a:ext>
            </a:extLst>
          </p:cNvPr>
          <p:cNvSpPr/>
          <p:nvPr/>
        </p:nvSpPr>
        <p:spPr>
          <a:xfrm>
            <a:off x="215127" y="2203387"/>
            <a:ext cx="2201342" cy="43750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AU" dirty="0"/>
              <a:t>LO –&gt; A2 Alert</a:t>
            </a:r>
          </a:p>
        </p:txBody>
      </p:sp>
      <p:sp>
        <p:nvSpPr>
          <p:cNvPr id="43" name="A3 Alarm">
            <a:extLst>
              <a:ext uri="{FF2B5EF4-FFF2-40B4-BE49-F238E27FC236}">
                <a16:creationId xmlns:a16="http://schemas.microsoft.com/office/drawing/2014/main" id="{F3E829CA-7B97-7569-3712-8A9C08ED6D55}"/>
              </a:ext>
            </a:extLst>
          </p:cNvPr>
          <p:cNvSpPr/>
          <p:nvPr/>
        </p:nvSpPr>
        <p:spPr>
          <a:xfrm>
            <a:off x="221984" y="2202815"/>
            <a:ext cx="2201342" cy="43750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dirty="0"/>
              <a:t>LO –&gt; A3 Alarm</a:t>
            </a:r>
          </a:p>
        </p:txBody>
      </p:sp>
      <p:sp>
        <p:nvSpPr>
          <p:cNvPr id="45" name="TB Parameters">
            <a:extLst>
              <a:ext uri="{FF2B5EF4-FFF2-40B4-BE49-F238E27FC236}">
                <a16:creationId xmlns:a16="http://schemas.microsoft.com/office/drawing/2014/main" id="{940A50BA-9C31-3BF0-BDC5-12EAFAE85178}"/>
              </a:ext>
            </a:extLst>
          </p:cNvPr>
          <p:cNvSpPr txBox="1"/>
          <p:nvPr/>
        </p:nvSpPr>
        <p:spPr>
          <a:xfrm>
            <a:off x="8320568" y="2662000"/>
            <a:ext cx="3633027" cy="1169551"/>
          </a:xfrm>
          <a:prstGeom prst="rect">
            <a:avLst/>
          </a:prstGeom>
          <a:noFill/>
        </p:spPr>
        <p:txBody>
          <a:bodyPr wrap="square" rtlCol="0">
            <a:spAutoFit/>
          </a:bodyPr>
          <a:lstStyle/>
          <a:p>
            <a:r>
              <a:rPr lang="en-AU" sz="1400" b="1" u="sng" dirty="0"/>
              <a:t>Example Parameters to Consider: </a:t>
            </a:r>
          </a:p>
          <a:p>
            <a:pPr marL="285750" indent="-285750">
              <a:buFont typeface="Arial" panose="020B0604020202020204" pitchFamily="34" charset="0"/>
              <a:buChar char="•"/>
            </a:pPr>
            <a:r>
              <a:rPr lang="en-AU" sz="1400" dirty="0"/>
              <a:t>Mass of Machine</a:t>
            </a:r>
          </a:p>
          <a:p>
            <a:pPr marL="285750" indent="-285750">
              <a:buFont typeface="Arial" panose="020B0604020202020204" pitchFamily="34" charset="0"/>
              <a:buChar char="•"/>
            </a:pPr>
            <a:r>
              <a:rPr lang="en-AU" sz="1400" dirty="0"/>
              <a:t>Operating Speed of Machine</a:t>
            </a:r>
          </a:p>
          <a:p>
            <a:pPr marL="285750" indent="-285750">
              <a:buFont typeface="Arial" panose="020B0604020202020204" pitchFamily="34" charset="0"/>
              <a:buChar char="•"/>
            </a:pPr>
            <a:r>
              <a:rPr lang="en-AU" sz="1400" dirty="0"/>
              <a:t>Stopping Distance of Machine</a:t>
            </a:r>
          </a:p>
          <a:p>
            <a:pPr marL="285750" indent="-285750">
              <a:buFont typeface="Arial" panose="020B0604020202020204" pitchFamily="34" charset="0"/>
              <a:buChar char="•"/>
            </a:pPr>
            <a:r>
              <a:rPr lang="en-AU" sz="1400" dirty="0"/>
              <a:t>Width of the Drive</a:t>
            </a:r>
          </a:p>
        </p:txBody>
      </p:sp>
      <p:sp>
        <p:nvSpPr>
          <p:cNvPr id="47" name="TB A1 Actions">
            <a:extLst>
              <a:ext uri="{FF2B5EF4-FFF2-40B4-BE49-F238E27FC236}">
                <a16:creationId xmlns:a16="http://schemas.microsoft.com/office/drawing/2014/main" id="{C0EEB25D-7C97-EDC7-6971-29FE34E7CB14}"/>
              </a:ext>
            </a:extLst>
          </p:cNvPr>
          <p:cNvSpPr txBox="1"/>
          <p:nvPr/>
        </p:nvSpPr>
        <p:spPr>
          <a:xfrm>
            <a:off x="199776" y="2712837"/>
            <a:ext cx="5702300" cy="954107"/>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approaching vehicle in passing bay</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Intention is to continue on straight course</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Operating state of LO is visible to RO </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RO A1 Awareness on approach</a:t>
            </a:r>
          </a:p>
        </p:txBody>
      </p:sp>
      <p:sp>
        <p:nvSpPr>
          <p:cNvPr id="48" name="TB A2 Actions">
            <a:extLst>
              <a:ext uri="{FF2B5EF4-FFF2-40B4-BE49-F238E27FC236}">
                <a16:creationId xmlns:a16="http://schemas.microsoft.com/office/drawing/2014/main" id="{2BDDDF5C-CBE3-AFC4-5D52-666157EA9C2D}"/>
              </a:ext>
            </a:extLst>
          </p:cNvPr>
          <p:cNvSpPr txBox="1"/>
          <p:nvPr/>
        </p:nvSpPr>
        <p:spPr>
          <a:xfrm>
            <a:off x="200468" y="3745962"/>
            <a:ext cx="5702300" cy="738664"/>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False A2 Alert Triggered – Zone expanding into passing bay</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Operator falsely alerted to normal situation</a:t>
            </a: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49" name="TB A3 Actions">
            <a:extLst>
              <a:ext uri="{FF2B5EF4-FFF2-40B4-BE49-F238E27FC236}">
                <a16:creationId xmlns:a16="http://schemas.microsoft.com/office/drawing/2014/main" id="{1B99CF47-D1F5-2602-F88A-095D68810FE6}"/>
              </a:ext>
            </a:extLst>
          </p:cNvPr>
          <p:cNvSpPr txBox="1"/>
          <p:nvPr/>
        </p:nvSpPr>
        <p:spPr>
          <a:xfrm>
            <a:off x="200468" y="4422129"/>
            <a:ext cx="5702300" cy="954107"/>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False A3 Alarm Triggered – Zone expanding into passing bay</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Alarm falsely notifies LO Operator of imminent threat</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Theoretical false trigger of L9 Control</a:t>
            </a: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50" name="TB Common Variations">
            <a:extLst>
              <a:ext uri="{FF2B5EF4-FFF2-40B4-BE49-F238E27FC236}">
                <a16:creationId xmlns:a16="http://schemas.microsoft.com/office/drawing/2014/main" id="{D093AF99-D266-8AFD-D778-3342FE143CE6}"/>
              </a:ext>
            </a:extLst>
          </p:cNvPr>
          <p:cNvSpPr txBox="1"/>
          <p:nvPr/>
        </p:nvSpPr>
        <p:spPr>
          <a:xfrm>
            <a:off x="215127" y="5329424"/>
            <a:ext cx="4192750" cy="954107"/>
          </a:xfrm>
          <a:prstGeom prst="rect">
            <a:avLst/>
          </a:prstGeom>
          <a:noFill/>
        </p:spPr>
        <p:txBody>
          <a:bodyPr wrap="square" rtlCol="0">
            <a:spAutoFit/>
          </a:bodyPr>
          <a:lstStyle/>
          <a:p>
            <a:r>
              <a:rPr lang="en-AU" sz="1400" b="1" u="sng" dirty="0"/>
              <a:t>Common Variations</a:t>
            </a:r>
          </a:p>
          <a:p>
            <a:pPr marL="285750" indent="-285750">
              <a:buFont typeface="Arial" panose="020B0604020202020204" pitchFamily="34" charset="0"/>
              <a:buChar char="•"/>
            </a:pPr>
            <a:r>
              <a:rPr lang="en-AU" sz="1400" dirty="0"/>
              <a:t>LO Reversing past intersection</a:t>
            </a:r>
          </a:p>
          <a:p>
            <a:pPr marL="285750" indent="-285750">
              <a:buFont typeface="Arial" panose="020B0604020202020204" pitchFamily="34" charset="0"/>
              <a:buChar char="•"/>
            </a:pPr>
            <a:r>
              <a:rPr lang="en-AU" sz="1400" dirty="0"/>
              <a:t>RO is moving as LO Approaches</a:t>
            </a:r>
          </a:p>
          <a:p>
            <a:pPr marL="285750" indent="-285750">
              <a:buFont typeface="Arial" panose="020B0604020202020204" pitchFamily="34" charset="0"/>
              <a:buChar char="•"/>
            </a:pPr>
            <a:r>
              <a:rPr lang="en-AU" sz="1400" dirty="0"/>
              <a:t>Applicable to curved drives</a:t>
            </a:r>
          </a:p>
        </p:txBody>
      </p:sp>
      <p:sp>
        <p:nvSpPr>
          <p:cNvPr id="9" name="Box Start Animation">
            <a:extLst>
              <a:ext uri="{FF2B5EF4-FFF2-40B4-BE49-F238E27FC236}">
                <a16:creationId xmlns:a16="http://schemas.microsoft.com/office/drawing/2014/main" id="{81EEE1FA-EC36-8B72-92A2-83AB553C46BA}"/>
              </a:ext>
            </a:extLst>
          </p:cNvPr>
          <p:cNvSpPr txBox="1"/>
          <p:nvPr/>
        </p:nvSpPr>
        <p:spPr>
          <a:xfrm>
            <a:off x="10135110" y="2206931"/>
            <a:ext cx="1932081"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AU" dirty="0"/>
              <a:t>START ANIMATION</a:t>
            </a:r>
          </a:p>
        </p:txBody>
      </p:sp>
      <p:sp>
        <p:nvSpPr>
          <p:cNvPr id="10" name="Box Animating">
            <a:extLst>
              <a:ext uri="{FF2B5EF4-FFF2-40B4-BE49-F238E27FC236}">
                <a16:creationId xmlns:a16="http://schemas.microsoft.com/office/drawing/2014/main" id="{D33BB970-7DAD-285B-6694-2AAB9B8686F4}"/>
              </a:ext>
            </a:extLst>
          </p:cNvPr>
          <p:cNvSpPr txBox="1"/>
          <p:nvPr/>
        </p:nvSpPr>
        <p:spPr>
          <a:xfrm>
            <a:off x="10135651" y="2203595"/>
            <a:ext cx="1932081" cy="36933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algn="ctr"/>
            <a:r>
              <a:rPr lang="en-AU" dirty="0"/>
              <a:t>ANIMATING</a:t>
            </a:r>
          </a:p>
        </p:txBody>
      </p:sp>
      <p:sp>
        <p:nvSpPr>
          <p:cNvPr id="11" name="Box Finished Animation">
            <a:extLst>
              <a:ext uri="{FF2B5EF4-FFF2-40B4-BE49-F238E27FC236}">
                <a16:creationId xmlns:a16="http://schemas.microsoft.com/office/drawing/2014/main" id="{7226B778-85DA-44A5-FB64-3A3E9D4820EF}"/>
              </a:ext>
            </a:extLst>
          </p:cNvPr>
          <p:cNvSpPr txBox="1"/>
          <p:nvPr/>
        </p:nvSpPr>
        <p:spPr>
          <a:xfrm>
            <a:off x="10141006" y="2203534"/>
            <a:ext cx="1932081"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lang="en-AU" dirty="0"/>
              <a:t>FINISHED</a:t>
            </a:r>
          </a:p>
        </p:txBody>
      </p:sp>
      <p:sp>
        <p:nvSpPr>
          <p:cNvPr id="78" name="Direction of Travel">
            <a:extLst>
              <a:ext uri="{FF2B5EF4-FFF2-40B4-BE49-F238E27FC236}">
                <a16:creationId xmlns:a16="http://schemas.microsoft.com/office/drawing/2014/main" id="{CB95C403-5E0F-7851-8015-544B15392D0B}"/>
              </a:ext>
            </a:extLst>
          </p:cNvPr>
          <p:cNvSpPr/>
          <p:nvPr/>
        </p:nvSpPr>
        <p:spPr>
          <a:xfrm>
            <a:off x="741680" y="1366520"/>
            <a:ext cx="4156759" cy="56896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Intended Direction of Travel</a:t>
            </a:r>
          </a:p>
        </p:txBody>
      </p:sp>
      <p:grpSp>
        <p:nvGrpSpPr>
          <p:cNvPr id="7" name="Group 6">
            <a:extLst>
              <a:ext uri="{FF2B5EF4-FFF2-40B4-BE49-F238E27FC236}">
                <a16:creationId xmlns:a16="http://schemas.microsoft.com/office/drawing/2014/main" id="{DC044141-477F-71CB-D95F-31184618CA3F}"/>
              </a:ext>
            </a:extLst>
          </p:cNvPr>
          <p:cNvGrpSpPr/>
          <p:nvPr/>
        </p:nvGrpSpPr>
        <p:grpSpPr>
          <a:xfrm>
            <a:off x="5553343" y="4696523"/>
            <a:ext cx="1428750" cy="1781175"/>
            <a:chOff x="5553343" y="4696523"/>
            <a:chExt cx="1428750" cy="1781175"/>
          </a:xfrm>
        </p:grpSpPr>
        <p:pic>
          <p:nvPicPr>
            <p:cNvPr id="5" name="Picture 4">
              <a:extLst>
                <a:ext uri="{FF2B5EF4-FFF2-40B4-BE49-F238E27FC236}">
                  <a16:creationId xmlns:a16="http://schemas.microsoft.com/office/drawing/2014/main" id="{0BE37CED-7A47-CE9A-34B4-EAC4BFFD2EB6}"/>
                </a:ext>
              </a:extLst>
            </p:cNvPr>
            <p:cNvPicPr>
              <a:picLocks noChangeAspect="1"/>
            </p:cNvPicPr>
            <p:nvPr/>
          </p:nvPicPr>
          <p:blipFill>
            <a:blip r:embed="rId11"/>
            <a:stretch>
              <a:fillRect/>
            </a:stretch>
          </p:blipFill>
          <p:spPr>
            <a:xfrm>
              <a:off x="5553343" y="4696523"/>
              <a:ext cx="1428750" cy="1781175"/>
            </a:xfrm>
            <a:prstGeom prst="rect">
              <a:avLst/>
            </a:prstGeom>
          </p:spPr>
        </p:pic>
        <p:sp>
          <p:nvSpPr>
            <p:cNvPr id="4" name="Arrow: Up 3">
              <a:extLst>
                <a:ext uri="{FF2B5EF4-FFF2-40B4-BE49-F238E27FC236}">
                  <a16:creationId xmlns:a16="http://schemas.microsoft.com/office/drawing/2014/main" id="{3634433A-D04F-6A20-8D71-AB5FE98AD8D3}"/>
                </a:ext>
              </a:extLst>
            </p:cNvPr>
            <p:cNvSpPr/>
            <p:nvPr/>
          </p:nvSpPr>
          <p:spPr>
            <a:xfrm rot="19922797">
              <a:off x="6272720" y="5384533"/>
              <a:ext cx="135255" cy="285750"/>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Arrow: Up 5">
              <a:extLst>
                <a:ext uri="{FF2B5EF4-FFF2-40B4-BE49-F238E27FC236}">
                  <a16:creationId xmlns:a16="http://schemas.microsoft.com/office/drawing/2014/main" id="{1D171C86-C3A6-4D00-42BC-14AFA7E7580A}"/>
                </a:ext>
              </a:extLst>
            </p:cNvPr>
            <p:cNvSpPr/>
            <p:nvPr/>
          </p:nvSpPr>
          <p:spPr>
            <a:xfrm rot="9029942">
              <a:off x="6408554" y="5420656"/>
              <a:ext cx="135255" cy="285750"/>
            </a:xfrm>
            <a:prstGeom prst="up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8" name="TextBox 7">
            <a:extLst>
              <a:ext uri="{FF2B5EF4-FFF2-40B4-BE49-F238E27FC236}">
                <a16:creationId xmlns:a16="http://schemas.microsoft.com/office/drawing/2014/main" id="{D2BDEFEE-EDB3-7EBD-784A-DD26F5915DC6}"/>
              </a:ext>
            </a:extLst>
          </p:cNvPr>
          <p:cNvSpPr txBox="1"/>
          <p:nvPr/>
        </p:nvSpPr>
        <p:spPr>
          <a:xfrm>
            <a:off x="7203479" y="4982521"/>
            <a:ext cx="4640864" cy="738664"/>
          </a:xfrm>
          <a:prstGeom prst="rect">
            <a:avLst/>
          </a:prstGeom>
          <a:noFill/>
        </p:spPr>
        <p:txBody>
          <a:bodyPr wrap="square" rtlCol="0">
            <a:spAutoFit/>
          </a:bodyPr>
          <a:lstStyle/>
          <a:p>
            <a:r>
              <a:rPr lang="en-AU" sz="1400" dirty="0"/>
              <a:t>Consideration must be made for the available space in the underground environment.  Passing bays typically have sufficient room for two large vehicles and no more.  </a:t>
            </a:r>
          </a:p>
        </p:txBody>
      </p:sp>
    </p:spTree>
    <p:extLst>
      <p:ext uri="{BB962C8B-B14F-4D97-AF65-F5344CB8AC3E}">
        <p14:creationId xmlns:p14="http://schemas.microsoft.com/office/powerpoint/2010/main" val="29312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0" presetClass="emph" presetSubtype="0" repeatCount="indefinite" fill="hold" grpId="0" nodeType="withEffect">
                                  <p:stCondLst>
                                    <p:cond delay="0"/>
                                  </p:stCondLst>
                                  <p:endCondLst>
                                    <p:cond evt="onNext" delay="0">
                                      <p:tgtEl>
                                        <p:sldTgt/>
                                      </p:tgtEl>
                                    </p:cond>
                                  </p:endCondLst>
                                  <p:childTnLst>
                                    <p:anim calcmode="discrete" valueType="str">
                                      <p:cBhvr override="childStyle">
                                        <p:cTn id="10" dur="2000" fill="hold"/>
                                        <p:tgtEl>
                                          <p:spTgt spid="78"/>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11"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2" dur="1000" autoRev="1" fill="remove"/>
                                        <p:tgtEl>
                                          <p:spTgt spid="10"/>
                                        </p:tgtEl>
                                        <p:attrNameLst>
                                          <p:attrName>style.color</p:attrName>
                                        </p:attrNameLst>
                                      </p:cBhvr>
                                      <p:to>
                                        <a:schemeClr val="bg1"/>
                                      </p:to>
                                    </p:animClr>
                                    <p:animClr clrSpc="rgb" dir="cw">
                                      <p:cBhvr>
                                        <p:cTn id="13" dur="1000" autoRev="1" fill="remove"/>
                                        <p:tgtEl>
                                          <p:spTgt spid="10"/>
                                        </p:tgtEl>
                                        <p:attrNameLst>
                                          <p:attrName>fillcolor</p:attrName>
                                        </p:attrNameLst>
                                      </p:cBhvr>
                                      <p:to>
                                        <a:schemeClr val="bg1"/>
                                      </p:to>
                                    </p:animClr>
                                    <p:set>
                                      <p:cBhvr>
                                        <p:cTn id="14" dur="1000" autoRev="1" fill="remove"/>
                                        <p:tgtEl>
                                          <p:spTgt spid="10"/>
                                        </p:tgtEl>
                                        <p:attrNameLst>
                                          <p:attrName>fill.type</p:attrName>
                                        </p:attrNameLst>
                                      </p:cBhvr>
                                      <p:to>
                                        <p:strVal val="solid"/>
                                      </p:to>
                                    </p:set>
                                    <p:set>
                                      <p:cBhvr>
                                        <p:cTn id="15" dur="1000" autoRev="1" fill="remove"/>
                                        <p:tgtEl>
                                          <p:spTgt spid="10"/>
                                        </p:tgtEl>
                                        <p:attrNameLst>
                                          <p:attrName>fill.on</p:attrName>
                                        </p:attrNameLst>
                                      </p:cBhvr>
                                      <p:to>
                                        <p:strVal val="true"/>
                                      </p:to>
                                    </p:set>
                                  </p:childTnLst>
                                </p:cTn>
                              </p:par>
                              <p:par>
                                <p:cTn id="16" presetID="26" presetClass="emph" presetSubtype="0" repeatCount="indefinite" fill="hold" grpId="0" nodeType="withEffect">
                                  <p:stCondLst>
                                    <p:cond delay="0"/>
                                  </p:stCondLst>
                                  <p:endCondLst>
                                    <p:cond evt="onNext" delay="0">
                                      <p:tgtEl>
                                        <p:sldTgt/>
                                      </p:tgtEl>
                                    </p:cond>
                                  </p:endCondLst>
                                  <p:childTnLst>
                                    <p:animEffect transition="out" filter="fade">
                                      <p:cBhvr>
                                        <p:cTn id="17" dur="500" tmFilter="0, 0; .2, .5; .8, .5; 1, 0"/>
                                        <p:tgtEl>
                                          <p:spTgt spid="32"/>
                                        </p:tgtEl>
                                      </p:cBhvr>
                                    </p:animEffect>
                                    <p:animScale>
                                      <p:cBhvr>
                                        <p:cTn id="18" dur="250" autoRev="1" fill="hold"/>
                                        <p:tgtEl>
                                          <p:spTgt spid="32"/>
                                        </p:tgtEl>
                                      </p:cBhvr>
                                      <p:by x="105000" y="105000"/>
                                    </p:animScale>
                                  </p:childTnLst>
                                </p:cTn>
                              </p:par>
                              <p:par>
                                <p:cTn id="19" presetID="26" presetClass="emph" presetSubtype="0" repeatCount="indefinite" fill="hold" grpId="0" nodeType="withEffect">
                                  <p:stCondLst>
                                    <p:cond delay="250"/>
                                  </p:stCondLst>
                                  <p:endCondLst>
                                    <p:cond evt="onNext" delay="0">
                                      <p:tgtEl>
                                        <p:sldTgt/>
                                      </p:tgtEl>
                                    </p:cond>
                                  </p:endCondLst>
                                  <p:childTnLst>
                                    <p:animEffect transition="out" filter="fade">
                                      <p:cBhvr>
                                        <p:cTn id="20" dur="500" tmFilter="0, 0; .2, .5; .8, .5; 1, 0"/>
                                        <p:tgtEl>
                                          <p:spTgt spid="33"/>
                                        </p:tgtEl>
                                      </p:cBhvr>
                                    </p:animEffect>
                                    <p:animScale>
                                      <p:cBhvr>
                                        <p:cTn id="21" dur="250" autoRev="1" fill="hold"/>
                                        <p:tgtEl>
                                          <p:spTgt spid="33"/>
                                        </p:tgtEl>
                                      </p:cBhvr>
                                      <p:by x="105000" y="105000"/>
                                    </p:animScale>
                                  </p:childTnLst>
                                </p:cTn>
                              </p:par>
                              <p:par>
                                <p:cTn id="22" presetID="1" presetClass="entr" presetSubtype="0" fill="hold" grpId="0" nodeType="withEffect">
                                  <p:stCondLst>
                                    <p:cond delay="2000"/>
                                  </p:stCondLst>
                                  <p:childTnLst>
                                    <p:set>
                                      <p:cBhvr>
                                        <p:cTn id="23" dur="1" fill="hold">
                                          <p:stCondLst>
                                            <p:cond delay="0"/>
                                          </p:stCondLst>
                                        </p:cTn>
                                        <p:tgtEl>
                                          <p:spTgt spid="40"/>
                                        </p:tgtEl>
                                        <p:attrNameLst>
                                          <p:attrName>style.visibility</p:attrName>
                                        </p:attrNameLst>
                                      </p:cBhvr>
                                      <p:to>
                                        <p:strVal val="visible"/>
                                      </p:to>
                                    </p:set>
                                  </p:childTnLst>
                                </p:cTn>
                              </p:par>
                              <p:par>
                                <p:cTn id="24" presetID="1" presetClass="exit" presetSubtype="0" fill="hold" nodeType="withEffect">
                                  <p:stCondLst>
                                    <p:cond delay="2000"/>
                                  </p:stCondLst>
                                  <p:childTnLst>
                                    <p:set>
                                      <p:cBhvr>
                                        <p:cTn id="25" dur="1" fill="hold">
                                          <p:stCondLst>
                                            <p:cond delay="0"/>
                                          </p:stCondLst>
                                        </p:cTn>
                                        <p:tgtEl>
                                          <p:spTgt spid="12"/>
                                        </p:tgtEl>
                                        <p:attrNameLst>
                                          <p:attrName>style.visibility</p:attrName>
                                        </p:attrNameLst>
                                      </p:cBhvr>
                                      <p:to>
                                        <p:strVal val="hidden"/>
                                      </p:to>
                                    </p:set>
                                  </p:childTnLst>
                                </p:cTn>
                              </p:par>
                              <p:par>
                                <p:cTn id="26" presetID="1" presetClass="exit" presetSubtype="0" fill="hold" grpId="1" nodeType="withEffect">
                                  <p:stCondLst>
                                    <p:cond delay="2000"/>
                                  </p:stCondLst>
                                  <p:childTnLst>
                                    <p:set>
                                      <p:cBhvr>
                                        <p:cTn id="27" dur="1" fill="hold">
                                          <p:stCondLst>
                                            <p:cond delay="0"/>
                                          </p:stCondLst>
                                        </p:cTn>
                                        <p:tgtEl>
                                          <p:spTgt spid="32"/>
                                        </p:tgtEl>
                                        <p:attrNameLst>
                                          <p:attrName>style.visibility</p:attrName>
                                        </p:attrNameLst>
                                      </p:cBhvr>
                                      <p:to>
                                        <p:strVal val="hidden"/>
                                      </p:to>
                                    </p:set>
                                  </p:childTnLst>
                                </p:cTn>
                              </p:par>
                              <p:par>
                                <p:cTn id="28" presetID="1" presetClass="exit" presetSubtype="0" fill="hold" grpId="1" nodeType="withEffect">
                                  <p:stCondLst>
                                    <p:cond delay="2000"/>
                                  </p:stCondLst>
                                  <p:childTnLst>
                                    <p:set>
                                      <p:cBhvr>
                                        <p:cTn id="29" dur="1" fill="hold">
                                          <p:stCondLst>
                                            <p:cond delay="0"/>
                                          </p:stCondLst>
                                        </p:cTn>
                                        <p:tgtEl>
                                          <p:spTgt spid="33"/>
                                        </p:tgtEl>
                                        <p:attrNameLst>
                                          <p:attrName>style.visibility</p:attrName>
                                        </p:attrNameLst>
                                      </p:cBhvr>
                                      <p:to>
                                        <p:strVal val="hidden"/>
                                      </p:to>
                                    </p:set>
                                  </p:childTnLst>
                                </p:cTn>
                              </p:par>
                              <p:par>
                                <p:cTn id="30" presetID="1" presetClass="entr" presetSubtype="0" fill="hold" nodeType="withEffect">
                                  <p:stCondLst>
                                    <p:cond delay="2000"/>
                                  </p:stCondLst>
                                  <p:childTnLst>
                                    <p:set>
                                      <p:cBhvr>
                                        <p:cTn id="31" dur="1" fill="hold">
                                          <p:stCondLst>
                                            <p:cond delay="0"/>
                                          </p:stCondLst>
                                        </p:cTn>
                                        <p:tgtEl>
                                          <p:spTgt spid="13"/>
                                        </p:tgtEl>
                                        <p:attrNameLst>
                                          <p:attrName>style.visibility</p:attrName>
                                        </p:attrNameLst>
                                      </p:cBhvr>
                                      <p:to>
                                        <p:strVal val="visible"/>
                                      </p:to>
                                    </p:set>
                                  </p:childTnLst>
                                </p:cTn>
                              </p:par>
                              <p:par>
                                <p:cTn id="32" presetID="1" presetClass="entr" presetSubtype="0" fill="hold" grpId="0" nodeType="withEffect">
                                  <p:stCondLst>
                                    <p:cond delay="200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2000"/>
                            </p:stCondLst>
                            <p:childTnLst>
                              <p:par>
                                <p:cTn id="35" presetID="1" presetClass="exit" presetSubtype="0" fill="hold" nodeType="afterEffect">
                                  <p:stCondLst>
                                    <p:cond delay="2000"/>
                                  </p:stCondLst>
                                  <p:childTnLst>
                                    <p:set>
                                      <p:cBhvr>
                                        <p:cTn id="36" dur="1" fill="hold">
                                          <p:stCondLst>
                                            <p:cond delay="0"/>
                                          </p:stCondLst>
                                        </p:cTn>
                                        <p:tgtEl>
                                          <p:spTgt spid="13"/>
                                        </p:tgtEl>
                                        <p:attrNameLst>
                                          <p:attrName>style.visibility</p:attrName>
                                        </p:attrNameLst>
                                      </p:cBhvr>
                                      <p:to>
                                        <p:strVal val="hidden"/>
                                      </p:to>
                                    </p:set>
                                  </p:childTnLst>
                                </p:cTn>
                              </p:par>
                            </p:childTnLst>
                          </p:cTn>
                        </p:par>
                        <p:par>
                          <p:cTn id="37" fill="hold">
                            <p:stCondLst>
                              <p:cond delay="4000"/>
                            </p:stCondLst>
                            <p:childTnLst>
                              <p:par>
                                <p:cTn id="38" presetID="1" presetClass="entr" presetSubtype="0"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par>
                                <p:cTn id="40" presetID="1" presetClass="exit" presetSubtype="0" fill="hold" grpId="1" nodeType="withEffect">
                                  <p:stCondLst>
                                    <p:cond delay="0"/>
                                  </p:stCondLst>
                                  <p:childTnLst>
                                    <p:set>
                                      <p:cBhvr>
                                        <p:cTn id="41" dur="1" fill="hold">
                                          <p:stCondLst>
                                            <p:cond delay="0"/>
                                          </p:stCondLst>
                                        </p:cTn>
                                        <p:tgtEl>
                                          <p:spTgt spid="20"/>
                                        </p:tgtEl>
                                        <p:attrNameLst>
                                          <p:attrName>style.visibility</p:attrName>
                                        </p:attrNameLst>
                                      </p:cBhvr>
                                      <p:to>
                                        <p:strVal val="hidden"/>
                                      </p:to>
                                    </p:set>
                                  </p:childTnLst>
                                </p:cTn>
                              </p:par>
                            </p:childTnLst>
                          </p:cTn>
                        </p:par>
                        <p:par>
                          <p:cTn id="42" fill="hold">
                            <p:stCondLst>
                              <p:cond delay="4000"/>
                            </p:stCondLst>
                            <p:childTnLst>
                              <p:par>
                                <p:cTn id="43" presetID="42" presetClass="path" presetSubtype="0" accel="50000" decel="50000" fill="hold" nodeType="afterEffect">
                                  <p:stCondLst>
                                    <p:cond delay="2000"/>
                                  </p:stCondLst>
                                  <p:childTnLst>
                                    <p:animMotion origin="layout" path="M 8.33333E-7 3.7037E-7 L -0.17826 -0.00093 " pathEditMode="relative" rAng="0" ptsTypes="AA">
                                      <p:cBhvr>
                                        <p:cTn id="44" dur="3000" fill="hold"/>
                                        <p:tgtEl>
                                          <p:spTgt spid="24"/>
                                        </p:tgtEl>
                                        <p:attrNameLst>
                                          <p:attrName>ppt_x</p:attrName>
                                          <p:attrName>ppt_y</p:attrName>
                                        </p:attrNameLst>
                                      </p:cBhvr>
                                      <p:rCtr x="-8919" y="-46"/>
                                    </p:animMotion>
                                  </p:childTnLst>
                                </p:cTn>
                              </p:par>
                            </p:childTnLst>
                          </p:cTn>
                        </p:par>
                        <p:par>
                          <p:cTn id="45" fill="hold">
                            <p:stCondLst>
                              <p:cond delay="9000"/>
                            </p:stCondLst>
                            <p:childTnLst>
                              <p:par>
                                <p:cTn id="46" presetID="1" presetClass="exit" presetSubtype="0" fill="hold" nodeType="afterEffect">
                                  <p:stCondLst>
                                    <p:cond delay="0"/>
                                  </p:stCondLst>
                                  <p:childTnLst>
                                    <p:set>
                                      <p:cBhvr>
                                        <p:cTn id="47" dur="1" fill="hold">
                                          <p:stCondLst>
                                            <p:cond delay="0"/>
                                          </p:stCondLst>
                                        </p:cTn>
                                        <p:tgtEl>
                                          <p:spTgt spid="24"/>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40"/>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childTnLst>
                                </p:cTn>
                              </p:par>
                              <p:par>
                                <p:cTn id="52" presetID="26" presetClass="emph" presetSubtype="0" repeatCount="indefinite" fill="hold" grpId="2" nodeType="withEffect">
                                  <p:stCondLst>
                                    <p:cond delay="0"/>
                                  </p:stCondLst>
                                  <p:endCondLst>
                                    <p:cond evt="onNext" delay="0">
                                      <p:tgtEl>
                                        <p:sldTgt/>
                                      </p:tgtEl>
                                    </p:cond>
                                  </p:endCondLst>
                                  <p:childTnLst>
                                    <p:animEffect transition="out" filter="fade">
                                      <p:cBhvr>
                                        <p:cTn id="53" dur="1000" tmFilter="0, 0; .2, .5; .8, .5; 1, 0"/>
                                        <p:tgtEl>
                                          <p:spTgt spid="42"/>
                                        </p:tgtEl>
                                      </p:cBhvr>
                                    </p:animEffect>
                                    <p:animScale>
                                      <p:cBhvr>
                                        <p:cTn id="54" dur="500" autoRev="1" fill="hold"/>
                                        <p:tgtEl>
                                          <p:spTgt spid="42"/>
                                        </p:tgtEl>
                                      </p:cBhvr>
                                      <p:by x="105000" y="105000"/>
                                    </p:animScale>
                                  </p:childTnLst>
                                </p:cTn>
                              </p:par>
                              <p:par>
                                <p:cTn id="55" presetID="1"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par>
                                <p:cTn id="61"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62" dur="250" autoRev="1" fill="remove"/>
                                        <p:tgtEl>
                                          <p:spTgt spid="55"/>
                                        </p:tgtEl>
                                        <p:attrNameLst>
                                          <p:attrName>style.color</p:attrName>
                                        </p:attrNameLst>
                                      </p:cBhvr>
                                      <p:to>
                                        <a:schemeClr val="bg1"/>
                                      </p:to>
                                    </p:animClr>
                                    <p:animClr clrSpc="rgb" dir="cw">
                                      <p:cBhvr>
                                        <p:cTn id="63" dur="250" autoRev="1" fill="remove"/>
                                        <p:tgtEl>
                                          <p:spTgt spid="55"/>
                                        </p:tgtEl>
                                        <p:attrNameLst>
                                          <p:attrName>fillcolor</p:attrName>
                                        </p:attrNameLst>
                                      </p:cBhvr>
                                      <p:to>
                                        <a:schemeClr val="bg1"/>
                                      </p:to>
                                    </p:animClr>
                                    <p:set>
                                      <p:cBhvr>
                                        <p:cTn id="64" dur="250" autoRev="1" fill="remove"/>
                                        <p:tgtEl>
                                          <p:spTgt spid="55"/>
                                        </p:tgtEl>
                                        <p:attrNameLst>
                                          <p:attrName>fill.type</p:attrName>
                                        </p:attrNameLst>
                                      </p:cBhvr>
                                      <p:to>
                                        <p:strVal val="solid"/>
                                      </p:to>
                                    </p:set>
                                    <p:set>
                                      <p:cBhvr>
                                        <p:cTn id="65" dur="250" autoRev="1" fill="remove"/>
                                        <p:tgtEl>
                                          <p:spTgt spid="55"/>
                                        </p:tgtEl>
                                        <p:attrNameLst>
                                          <p:attrName>fill.on</p:attrName>
                                        </p:attrNameLst>
                                      </p:cBhvr>
                                      <p:to>
                                        <p:strVal val="true"/>
                                      </p:to>
                                    </p:set>
                                  </p:childTnLst>
                                </p:cTn>
                              </p:par>
                              <p:par>
                                <p:cTn id="66" presetID="1" presetClass="entr" presetSubtype="0" fill="hold" grpId="0" nodeType="withEffect">
                                  <p:stCondLst>
                                    <p:cond delay="4000"/>
                                  </p:stCondLst>
                                  <p:childTnLst>
                                    <p:set>
                                      <p:cBhvr>
                                        <p:cTn id="67" dur="1" fill="hold">
                                          <p:stCondLst>
                                            <p:cond delay="0"/>
                                          </p:stCondLst>
                                        </p:cTn>
                                        <p:tgtEl>
                                          <p:spTgt spid="53"/>
                                        </p:tgtEl>
                                        <p:attrNameLst>
                                          <p:attrName>style.visibility</p:attrName>
                                        </p:attrNameLst>
                                      </p:cBhvr>
                                      <p:to>
                                        <p:strVal val="visible"/>
                                      </p:to>
                                    </p:set>
                                  </p:childTnLst>
                                </p:cTn>
                              </p:par>
                              <p:par>
                                <p:cTn id="68" presetID="1" presetClass="exit" presetSubtype="0" fill="hold" grpId="2" nodeType="withEffect">
                                  <p:stCondLst>
                                    <p:cond delay="4000"/>
                                  </p:stCondLst>
                                  <p:childTnLst>
                                    <p:set>
                                      <p:cBhvr>
                                        <p:cTn id="69" dur="1" fill="hold">
                                          <p:stCondLst>
                                            <p:cond delay="0"/>
                                          </p:stCondLst>
                                        </p:cTn>
                                        <p:tgtEl>
                                          <p:spTgt spid="55"/>
                                        </p:tgtEl>
                                        <p:attrNameLst>
                                          <p:attrName>style.visibility</p:attrName>
                                        </p:attrNameLst>
                                      </p:cBhvr>
                                      <p:to>
                                        <p:strVal val="hidden"/>
                                      </p:to>
                                    </p:set>
                                  </p:childTnLst>
                                </p:cTn>
                              </p:par>
                              <p:par>
                                <p:cTn id="70" presetID="42" presetClass="path" presetSubtype="0" accel="50000" decel="50000" fill="hold" nodeType="withEffect">
                                  <p:stCondLst>
                                    <p:cond delay="4000"/>
                                  </p:stCondLst>
                                  <p:childTnLst>
                                    <p:animMotion origin="layout" path="M 4.58333E-6 4.81481E-6 L -0.06589 0.00069 " pathEditMode="relative" rAng="0" ptsTypes="AA">
                                      <p:cBhvr>
                                        <p:cTn id="71" dur="2000" fill="hold"/>
                                        <p:tgtEl>
                                          <p:spTgt spid="44"/>
                                        </p:tgtEl>
                                        <p:attrNameLst>
                                          <p:attrName>ppt_x</p:attrName>
                                          <p:attrName>ppt_y</p:attrName>
                                        </p:attrNameLst>
                                      </p:cBhvr>
                                      <p:rCtr x="-3294" y="23"/>
                                    </p:animMotion>
                                  </p:childTnLst>
                                </p:cTn>
                              </p:par>
                              <p:par>
                                <p:cTn id="72" presetID="42" presetClass="path" presetSubtype="0" accel="50000" decel="50000" fill="hold" grpId="1" nodeType="withEffect">
                                  <p:stCondLst>
                                    <p:cond delay="4000"/>
                                  </p:stCondLst>
                                  <p:childTnLst>
                                    <p:animMotion origin="layout" path="M 2.29167E-6 4.81481E-6 L -0.06289 -0.00232 " pathEditMode="relative" rAng="0" ptsTypes="AA">
                                      <p:cBhvr>
                                        <p:cTn id="73" dur="2000" fill="hold"/>
                                        <p:tgtEl>
                                          <p:spTgt spid="53"/>
                                        </p:tgtEl>
                                        <p:attrNameLst>
                                          <p:attrName>ppt_x</p:attrName>
                                          <p:attrName>ppt_y</p:attrName>
                                        </p:attrNameLst>
                                      </p:cBhvr>
                                      <p:rCtr x="-3151" y="-116"/>
                                    </p:animMotion>
                                  </p:childTnLst>
                                </p:cTn>
                              </p:par>
                              <p:par>
                                <p:cTn id="74" presetID="35" presetClass="emph" presetSubtype="0" repeatCount="indefinite" fill="hold" grpId="2" nodeType="withEffect">
                                  <p:stCondLst>
                                    <p:cond delay="4000"/>
                                  </p:stCondLst>
                                  <p:endCondLst>
                                    <p:cond evt="onNext" delay="0">
                                      <p:tgtEl>
                                        <p:sldTgt/>
                                      </p:tgtEl>
                                    </p:cond>
                                  </p:endCondLst>
                                  <p:childTnLst>
                                    <p:anim calcmode="discrete" valueType="str">
                                      <p:cBhvr>
                                        <p:cTn id="75" dur="500" fill="hold"/>
                                        <p:tgtEl>
                                          <p:spTgt spid="53"/>
                                        </p:tgtEl>
                                        <p:attrNameLst>
                                          <p:attrName>style.visibility</p:attrName>
                                        </p:attrNameLst>
                                      </p:cBhvr>
                                      <p:tavLst>
                                        <p:tav tm="0">
                                          <p:val>
                                            <p:strVal val="hidden"/>
                                          </p:val>
                                        </p:tav>
                                        <p:tav tm="50000">
                                          <p:val>
                                            <p:strVal val="visible"/>
                                          </p:val>
                                        </p:tav>
                                      </p:tavLst>
                                    </p:anim>
                                  </p:childTnLst>
                                </p:cTn>
                              </p:par>
                            </p:childTnLst>
                          </p:cTn>
                        </p:par>
                        <p:par>
                          <p:cTn id="76" fill="hold">
                            <p:stCondLst>
                              <p:cond delay="15000"/>
                            </p:stCondLst>
                            <p:childTnLst>
                              <p:par>
                                <p:cTn id="77" presetID="1" presetClass="exit" presetSubtype="0" fill="hold" nodeType="afterEffect">
                                  <p:stCondLst>
                                    <p:cond delay="0"/>
                                  </p:stCondLst>
                                  <p:childTnLst>
                                    <p:set>
                                      <p:cBhvr>
                                        <p:cTn id="78" dur="1" fill="hold">
                                          <p:stCondLst>
                                            <p:cond delay="0"/>
                                          </p:stCondLst>
                                        </p:cTn>
                                        <p:tgtEl>
                                          <p:spTgt spid="44"/>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42"/>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par>
                                <p:cTn id="83" presetID="26" presetClass="emph" presetSubtype="0" repeatCount="indefinite" fill="hold" grpId="1" nodeType="withEffect">
                                  <p:stCondLst>
                                    <p:cond delay="0"/>
                                  </p:stCondLst>
                                  <p:endCondLst>
                                    <p:cond evt="onNext" delay="0">
                                      <p:tgtEl>
                                        <p:sldTgt/>
                                      </p:tgtEl>
                                    </p:cond>
                                  </p:endCondLst>
                                  <p:childTnLst>
                                    <p:animEffect transition="out" filter="fade">
                                      <p:cBhvr>
                                        <p:cTn id="84" dur="500" tmFilter="0, 0; .2, .5; .8, .5; 1, 0"/>
                                        <p:tgtEl>
                                          <p:spTgt spid="43"/>
                                        </p:tgtEl>
                                      </p:cBhvr>
                                    </p:animEffect>
                                    <p:animScale>
                                      <p:cBhvr>
                                        <p:cTn id="85" dur="250" autoRev="1" fill="hold"/>
                                        <p:tgtEl>
                                          <p:spTgt spid="43"/>
                                        </p:tgtEl>
                                      </p:cBhvr>
                                      <p:by x="105000" y="105000"/>
                                    </p:animScale>
                                  </p:childTnLst>
                                </p:cTn>
                              </p:par>
                              <p:par>
                                <p:cTn id="86" presetID="1" presetClass="entr" presetSubtype="0" fill="hold" grpId="0" nodeType="withEffect">
                                  <p:stCondLst>
                                    <p:cond delay="0"/>
                                  </p:stCondLst>
                                  <p:childTnLst>
                                    <p:set>
                                      <p:cBhvr>
                                        <p:cTn id="87" dur="1" fill="hold">
                                          <p:stCondLst>
                                            <p:cond delay="0"/>
                                          </p:stCondLst>
                                        </p:cTn>
                                        <p:tgtEl>
                                          <p:spTgt spid="49"/>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23"/>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54"/>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67"/>
                                        </p:tgtEl>
                                        <p:attrNameLst>
                                          <p:attrName>style.visibility</p:attrName>
                                        </p:attrNameLst>
                                      </p:cBhvr>
                                      <p:to>
                                        <p:strVal val="visible"/>
                                      </p:to>
                                    </p:set>
                                  </p:childTnLst>
                                </p:cTn>
                              </p:par>
                              <p:par>
                                <p:cTn id="94"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95" dur="250" autoRev="1" fill="remove"/>
                                        <p:tgtEl>
                                          <p:spTgt spid="67"/>
                                        </p:tgtEl>
                                        <p:attrNameLst>
                                          <p:attrName>style.color</p:attrName>
                                        </p:attrNameLst>
                                      </p:cBhvr>
                                      <p:to>
                                        <a:schemeClr val="bg1"/>
                                      </p:to>
                                    </p:animClr>
                                    <p:animClr clrSpc="rgb" dir="cw">
                                      <p:cBhvr>
                                        <p:cTn id="96" dur="250" autoRev="1" fill="remove"/>
                                        <p:tgtEl>
                                          <p:spTgt spid="67"/>
                                        </p:tgtEl>
                                        <p:attrNameLst>
                                          <p:attrName>fillcolor</p:attrName>
                                        </p:attrNameLst>
                                      </p:cBhvr>
                                      <p:to>
                                        <a:schemeClr val="bg1"/>
                                      </p:to>
                                    </p:animClr>
                                    <p:set>
                                      <p:cBhvr>
                                        <p:cTn id="97" dur="250" autoRev="1" fill="remove"/>
                                        <p:tgtEl>
                                          <p:spTgt spid="67"/>
                                        </p:tgtEl>
                                        <p:attrNameLst>
                                          <p:attrName>fill.type</p:attrName>
                                        </p:attrNameLst>
                                      </p:cBhvr>
                                      <p:to>
                                        <p:strVal val="solid"/>
                                      </p:to>
                                    </p:set>
                                    <p:set>
                                      <p:cBhvr>
                                        <p:cTn id="98" dur="250" autoRev="1" fill="remove"/>
                                        <p:tgtEl>
                                          <p:spTgt spid="67"/>
                                        </p:tgtEl>
                                        <p:attrNameLst>
                                          <p:attrName>fill.on</p:attrName>
                                        </p:attrNameLst>
                                      </p:cBhvr>
                                      <p:to>
                                        <p:strVal val="true"/>
                                      </p:to>
                                    </p:set>
                                  </p:childTnLst>
                                </p:cTn>
                              </p:par>
                              <p:par>
                                <p:cTn id="99" presetID="35" presetClass="emph" presetSubtype="0" repeatCount="indefinite" fill="hold" grpId="1" nodeType="withEffect">
                                  <p:stCondLst>
                                    <p:cond delay="0"/>
                                  </p:stCondLst>
                                  <p:endCondLst>
                                    <p:cond evt="onNext" delay="0">
                                      <p:tgtEl>
                                        <p:sldTgt/>
                                      </p:tgtEl>
                                    </p:cond>
                                  </p:endCondLst>
                                  <p:childTnLst>
                                    <p:anim calcmode="discrete" valueType="str">
                                      <p:cBhvr>
                                        <p:cTn id="100" dur="500" fill="hold"/>
                                        <p:tgtEl>
                                          <p:spTgt spid="54"/>
                                        </p:tgtEl>
                                        <p:attrNameLst>
                                          <p:attrName>style.visibility</p:attrName>
                                        </p:attrNameLst>
                                      </p:cBhvr>
                                      <p:tavLst>
                                        <p:tav tm="0">
                                          <p:val>
                                            <p:strVal val="hidden"/>
                                          </p:val>
                                        </p:tav>
                                        <p:tav tm="50000">
                                          <p:val>
                                            <p:strVal val="visible"/>
                                          </p:val>
                                        </p:tav>
                                      </p:tavLst>
                                    </p:anim>
                                  </p:childTnLst>
                                </p:cTn>
                              </p:par>
                              <p:par>
                                <p:cTn id="101" presetID="1" presetClass="exit" presetSubtype="0" fill="hold" grpId="2" nodeType="withEffect">
                                  <p:stCondLst>
                                    <p:cond delay="0"/>
                                  </p:stCondLst>
                                  <p:childTnLst>
                                    <p:set>
                                      <p:cBhvr>
                                        <p:cTn id="102" dur="1" fill="hold">
                                          <p:stCondLst>
                                            <p:cond delay="0"/>
                                          </p:stCondLst>
                                        </p:cTn>
                                        <p:tgtEl>
                                          <p:spTgt spid="10"/>
                                        </p:tgtEl>
                                        <p:attrNameLst>
                                          <p:attrName>style.visibility</p:attrName>
                                        </p:attrNameLst>
                                      </p:cBhvr>
                                      <p:to>
                                        <p:strVal val="hidden"/>
                                      </p:to>
                                    </p:set>
                                  </p:childTnLst>
                                </p:cTn>
                              </p:par>
                              <p:par>
                                <p:cTn id="103" presetID="1" presetClass="entr" presetSubtype="0" fill="hold" grpId="0" nodeType="withEffect">
                                  <p:stCondLst>
                                    <p:cond delay="0"/>
                                  </p:stCondLst>
                                  <p:childTnLst>
                                    <p:set>
                                      <p:cBhvr>
                                        <p:cTn id="104" dur="1" fill="hold">
                                          <p:stCondLst>
                                            <p:cond delay="0"/>
                                          </p:stCondLst>
                                        </p:cTn>
                                        <p:tgtEl>
                                          <p:spTgt spid="1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8"/>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2" grpId="0" animBg="1"/>
      <p:bldP spid="32" grpId="1" animBg="1"/>
      <p:bldP spid="20" grpId="0" animBg="1"/>
      <p:bldP spid="20" grpId="1" animBg="1"/>
      <p:bldP spid="55" grpId="0" animBg="1"/>
      <p:bldP spid="55" grpId="1" animBg="1"/>
      <p:bldP spid="55" grpId="2" animBg="1"/>
      <p:bldP spid="53" grpId="0" animBg="1"/>
      <p:bldP spid="53" grpId="1" animBg="1"/>
      <p:bldP spid="53" grpId="2" animBg="1"/>
      <p:bldP spid="54" grpId="0" animBg="1"/>
      <p:bldP spid="54" grpId="1" animBg="1"/>
      <p:bldP spid="67" grpId="0" animBg="1"/>
      <p:bldP spid="67" grpId="1" animBg="1"/>
      <p:bldP spid="40" grpId="0" animBg="1"/>
      <p:bldP spid="40" grpId="1" animBg="1"/>
      <p:bldP spid="42" grpId="0" animBg="1"/>
      <p:bldP spid="42" grpId="1" animBg="1"/>
      <p:bldP spid="42" grpId="2" animBg="1"/>
      <p:bldP spid="43" grpId="0" animBg="1"/>
      <p:bldP spid="43" grpId="1" animBg="1"/>
      <p:bldP spid="45" grpId="0"/>
      <p:bldP spid="48" grpId="0"/>
      <p:bldP spid="49" grpId="0"/>
      <p:bldP spid="50" grpId="0"/>
      <p:bldP spid="9" grpId="0" animBg="1"/>
      <p:bldP spid="10" grpId="0" animBg="1"/>
      <p:bldP spid="10" grpId="1" animBg="1"/>
      <p:bldP spid="10" grpId="2" animBg="1"/>
      <p:bldP spid="11" grpId="0" animBg="1"/>
      <p:bldP spid="78"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Block">
            <a:extLst>
              <a:ext uri="{FF2B5EF4-FFF2-40B4-BE49-F238E27FC236}">
                <a16:creationId xmlns:a16="http://schemas.microsoft.com/office/drawing/2014/main" id="{E42B5243-E120-4131-96E7-0186347E6CCC}"/>
              </a:ext>
            </a:extLst>
          </p:cNvPr>
          <p:cNvSpPr/>
          <p:nvPr/>
        </p:nvSpPr>
        <p:spPr>
          <a:xfrm>
            <a:off x="221292" y="105896"/>
            <a:ext cx="11852943" cy="954107"/>
          </a:xfrm>
          <a:prstGeom prst="rect">
            <a:avLst/>
          </a:prstGeom>
        </p:spPr>
        <p:txBody>
          <a:bodyPr wrap="square">
            <a:spAutoFit/>
          </a:bodyPr>
          <a:lstStyle/>
          <a:p>
            <a:r>
              <a:rPr lang="en-US" sz="2800" b="1" dirty="0">
                <a:solidFill>
                  <a:schemeClr val="tx1">
                    <a:lumMod val="75000"/>
                    <a:lumOff val="25000"/>
                  </a:schemeClr>
                </a:solidFill>
                <a:latin typeface="+mj-lt"/>
                <a:cs typeface="Poppins" panose="00000500000000000000" pitchFamily="2" charset="0"/>
              </a:rPr>
              <a:t>Failure Mode 5 – False Trigger</a:t>
            </a:r>
          </a:p>
          <a:p>
            <a:r>
              <a:rPr lang="en-US" sz="2800" dirty="0">
                <a:solidFill>
                  <a:schemeClr val="accent2"/>
                </a:solidFill>
                <a:latin typeface="+mj-lt"/>
                <a:cs typeface="Poppins" panose="00000500000000000000" pitchFamily="2" charset="0"/>
              </a:rPr>
              <a:t>Vehicle deliberately approaching another vehicle</a:t>
            </a:r>
          </a:p>
        </p:txBody>
      </p:sp>
      <p:sp>
        <p:nvSpPr>
          <p:cNvPr id="2" name="Main Roadway">
            <a:extLst>
              <a:ext uri="{FF2B5EF4-FFF2-40B4-BE49-F238E27FC236}">
                <a16:creationId xmlns:a16="http://schemas.microsoft.com/office/drawing/2014/main" id="{EC692DF8-5DF7-1FB8-1E3A-DCB0167F966A}"/>
              </a:ext>
            </a:extLst>
          </p:cNvPr>
          <p:cNvSpPr/>
          <p:nvPr/>
        </p:nvSpPr>
        <p:spPr>
          <a:xfrm rot="5400000">
            <a:off x="5571764" y="-4298949"/>
            <a:ext cx="1152000" cy="11852943"/>
          </a:xfrm>
          <a:prstGeom prst="rect">
            <a:avLst/>
          </a:prstGeom>
          <a:blipFill>
            <a:blip r:embed="rId2">
              <a:alphaModFix amt="8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Main Roadway">
            <a:extLst>
              <a:ext uri="{FF2B5EF4-FFF2-40B4-BE49-F238E27FC236}">
                <a16:creationId xmlns:a16="http://schemas.microsoft.com/office/drawing/2014/main" id="{09641CEE-6258-F546-2A69-C478A33DA14A}"/>
              </a:ext>
            </a:extLst>
          </p:cNvPr>
          <p:cNvSpPr/>
          <p:nvPr/>
        </p:nvSpPr>
        <p:spPr>
          <a:xfrm>
            <a:off x="4963065" y="2197791"/>
            <a:ext cx="2124814" cy="1639388"/>
          </a:xfrm>
          <a:prstGeom prst="rect">
            <a:avLst/>
          </a:prstGeom>
          <a:blipFill>
            <a:blip r:embed="rId2">
              <a:alphaModFix amt="80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RO Safe" descr="Joy 22HD Hybrid Loader - Underground Hard Rock Mining - Australia | Komatsu  Mining Corp.">
            <a:extLst>
              <a:ext uri="{FF2B5EF4-FFF2-40B4-BE49-F238E27FC236}">
                <a16:creationId xmlns:a16="http://schemas.microsoft.com/office/drawing/2014/main" id="{FF49BEE3-DAC4-B1FD-AAAF-C3D27870B50B}"/>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4">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785891" y="948949"/>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3" name="Safe State 1">
            <a:extLst>
              <a:ext uri="{FF2B5EF4-FFF2-40B4-BE49-F238E27FC236}">
                <a16:creationId xmlns:a16="http://schemas.microsoft.com/office/drawing/2014/main" id="{6626B0C6-4D63-9B99-A8BC-BE28024CE409}"/>
              </a:ext>
            </a:extLst>
          </p:cNvPr>
          <p:cNvSpPr/>
          <p:nvPr/>
        </p:nvSpPr>
        <p:spPr>
          <a:xfrm>
            <a:off x="10356589" y="1083023"/>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Safe State 2">
            <a:extLst>
              <a:ext uri="{FF2B5EF4-FFF2-40B4-BE49-F238E27FC236}">
                <a16:creationId xmlns:a16="http://schemas.microsoft.com/office/drawing/2014/main" id="{0AECC2B8-1710-7773-78CA-D7C643001EF1}"/>
              </a:ext>
            </a:extLst>
          </p:cNvPr>
          <p:cNvSpPr/>
          <p:nvPr/>
        </p:nvSpPr>
        <p:spPr>
          <a:xfrm>
            <a:off x="9276589" y="1082939"/>
            <a:ext cx="1080000" cy="1080000"/>
          </a:xfrm>
          <a:prstGeom prst="ellipse">
            <a:avLst/>
          </a:prstGeom>
          <a:gradFill flip="none" rotWithShape="1">
            <a:gsLst>
              <a:gs pos="18000">
                <a:srgbClr val="92D050"/>
              </a:gs>
              <a:gs pos="39000">
                <a:schemeClr val="bg1">
                  <a:alpha val="50000"/>
                  <a:lumMod val="100000"/>
                </a:schemeClr>
              </a:gs>
              <a:gs pos="69000">
                <a:srgbClr val="92D050"/>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8" name="RO Static Unsafe">
            <a:extLst>
              <a:ext uri="{FF2B5EF4-FFF2-40B4-BE49-F238E27FC236}">
                <a16:creationId xmlns:a16="http://schemas.microsoft.com/office/drawing/2014/main" id="{A421798A-B687-9795-D8BE-7B42D1F94CEE}"/>
              </a:ext>
            </a:extLst>
          </p:cNvPr>
          <p:cNvGrpSpPr/>
          <p:nvPr/>
        </p:nvGrpSpPr>
        <p:grpSpPr>
          <a:xfrm>
            <a:off x="8605243" y="951948"/>
            <a:ext cx="3224822" cy="1359323"/>
            <a:chOff x="8110057" y="2116613"/>
            <a:chExt cx="3224822" cy="1359323"/>
          </a:xfrm>
        </p:grpSpPr>
        <p:sp>
          <p:nvSpPr>
            <p:cNvPr id="24" name="A3 Envelope">
              <a:extLst>
                <a:ext uri="{FF2B5EF4-FFF2-40B4-BE49-F238E27FC236}">
                  <a16:creationId xmlns:a16="http://schemas.microsoft.com/office/drawing/2014/main" id="{F013BB13-5C84-0C14-E0A3-837084A12920}"/>
                </a:ext>
              </a:extLst>
            </p:cNvPr>
            <p:cNvSpPr/>
            <p:nvPr/>
          </p:nvSpPr>
          <p:spPr>
            <a:xfrm>
              <a:off x="8110057" y="235474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30" name="RO" descr="Joy 22HD Hybrid Loader - Underground Hard Rock Mining - Australia | Komatsu  Mining Corp.">
              <a:extLst>
                <a:ext uri="{FF2B5EF4-FFF2-40B4-BE49-F238E27FC236}">
                  <a16:creationId xmlns:a16="http://schemas.microsoft.com/office/drawing/2014/main" id="{2427A03F-6EE1-9DAA-9A03-CAD1B2196B1B}"/>
                </a:ext>
              </a:extLst>
            </p:cNvPr>
            <p:cNvPicPr/>
            <p:nvPr/>
          </p:nvPicPr>
          <p:blipFill rotWithShape="1">
            <a:blip r:embed="rId3" r:link="rId5">
              <a:extLst>
                <a:ext uri="{BEBA8EAE-BF5A-486C-A8C5-ECC9F3942E4B}">
                  <a14:imgProps xmlns:a14="http://schemas.microsoft.com/office/drawing/2010/main">
                    <a14:imgLayer r:embed="rId6">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290811" y="2116613"/>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31" name="A2 Static Envelope">
            <a:extLst>
              <a:ext uri="{FF2B5EF4-FFF2-40B4-BE49-F238E27FC236}">
                <a16:creationId xmlns:a16="http://schemas.microsoft.com/office/drawing/2014/main" id="{C1D317EC-A3BD-46E4-841F-2A4EF43FD9A3}"/>
              </a:ext>
            </a:extLst>
          </p:cNvPr>
          <p:cNvSpPr/>
          <p:nvPr/>
        </p:nvSpPr>
        <p:spPr>
          <a:xfrm>
            <a:off x="8310955" y="1068050"/>
            <a:ext cx="3736554" cy="1120320"/>
          </a:xfrm>
          <a:custGeom>
            <a:avLst/>
            <a:gdLst>
              <a:gd name="connsiteX0" fmla="*/ 2131150 w 3736554"/>
              <a:gd name="connsiteY0" fmla="*/ 121335 h 1120320"/>
              <a:gd name="connsiteX1" fmla="*/ 1851843 w 3736554"/>
              <a:gd name="connsiteY1" fmla="*/ 130223 h 1120320"/>
              <a:gd name="connsiteX2" fmla="*/ 1631760 w 3736554"/>
              <a:gd name="connsiteY2" fmla="*/ 151788 h 1120320"/>
              <a:gd name="connsiteX3" fmla="*/ 1498523 w 3736554"/>
              <a:gd name="connsiteY3" fmla="*/ 133766 h 1120320"/>
              <a:gd name="connsiteX4" fmla="*/ 1296190 w 3736554"/>
              <a:gd name="connsiteY4" fmla="*/ 124878 h 1120320"/>
              <a:gd name="connsiteX5" fmla="*/ 292228 w 3736554"/>
              <a:gd name="connsiteY5" fmla="*/ 562345 h 1120320"/>
              <a:gd name="connsiteX6" fmla="*/ 1296190 w 3736554"/>
              <a:gd name="connsiteY6" fmla="*/ 999812 h 1120320"/>
              <a:gd name="connsiteX7" fmla="*/ 1498523 w 3736554"/>
              <a:gd name="connsiteY7" fmla="*/ 990924 h 1120320"/>
              <a:gd name="connsiteX8" fmla="*/ 1662140 w 3736554"/>
              <a:gd name="connsiteY8" fmla="*/ 968793 h 1120320"/>
              <a:gd name="connsiteX9" fmla="*/ 1851843 w 3736554"/>
              <a:gd name="connsiteY9" fmla="*/ 987381 h 1120320"/>
              <a:gd name="connsiteX10" fmla="*/ 2131150 w 3736554"/>
              <a:gd name="connsiteY10" fmla="*/ 996269 h 1120320"/>
              <a:gd name="connsiteX11" fmla="*/ 3517050 w 3736554"/>
              <a:gd name="connsiteY11" fmla="*/ 558802 h 1120320"/>
              <a:gd name="connsiteX12" fmla="*/ 2131150 w 3736554"/>
              <a:gd name="connsiteY12" fmla="*/ 121335 h 1120320"/>
              <a:gd name="connsiteX13" fmla="*/ 1868277 w 3736554"/>
              <a:gd name="connsiteY13" fmla="*/ 0 h 1120320"/>
              <a:gd name="connsiteX14" fmla="*/ 3736554 w 3736554"/>
              <a:gd name="connsiteY14" fmla="*/ 560160 h 1120320"/>
              <a:gd name="connsiteX15" fmla="*/ 1868277 w 3736554"/>
              <a:gd name="connsiteY15" fmla="*/ 1120320 h 1120320"/>
              <a:gd name="connsiteX16" fmla="*/ 0 w 3736554"/>
              <a:gd name="connsiteY16" fmla="*/ 560160 h 1120320"/>
              <a:gd name="connsiteX17" fmla="*/ 1868277 w 3736554"/>
              <a:gd name="connsiteY17" fmla="*/ 0 h 11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6554" h="1120320">
                <a:moveTo>
                  <a:pt x="2131150" y="121335"/>
                </a:moveTo>
                <a:cubicBezTo>
                  <a:pt x="2035474" y="121335"/>
                  <a:pt x="1942062" y="124395"/>
                  <a:pt x="1851843" y="130223"/>
                </a:cubicBezTo>
                <a:lnTo>
                  <a:pt x="1631760" y="151788"/>
                </a:lnTo>
                <a:lnTo>
                  <a:pt x="1498523" y="133766"/>
                </a:lnTo>
                <a:cubicBezTo>
                  <a:pt x="1433168" y="127938"/>
                  <a:pt x="1365499" y="124878"/>
                  <a:pt x="1296190" y="124878"/>
                </a:cubicBezTo>
                <a:cubicBezTo>
                  <a:pt x="741717" y="124878"/>
                  <a:pt x="292228" y="320739"/>
                  <a:pt x="292228" y="562345"/>
                </a:cubicBezTo>
                <a:cubicBezTo>
                  <a:pt x="292228" y="803951"/>
                  <a:pt x="741717" y="999812"/>
                  <a:pt x="1296190" y="999812"/>
                </a:cubicBezTo>
                <a:cubicBezTo>
                  <a:pt x="1365499" y="999812"/>
                  <a:pt x="1433168" y="996752"/>
                  <a:pt x="1498523" y="990924"/>
                </a:cubicBezTo>
                <a:lnTo>
                  <a:pt x="1662140" y="968793"/>
                </a:lnTo>
                <a:lnTo>
                  <a:pt x="1851843" y="987381"/>
                </a:lnTo>
                <a:cubicBezTo>
                  <a:pt x="1942062" y="993209"/>
                  <a:pt x="2035474" y="996269"/>
                  <a:pt x="2131150" y="996269"/>
                </a:cubicBezTo>
                <a:cubicBezTo>
                  <a:pt x="2896561" y="996269"/>
                  <a:pt x="3517050" y="800408"/>
                  <a:pt x="3517050" y="558802"/>
                </a:cubicBezTo>
                <a:cubicBezTo>
                  <a:pt x="3517050" y="317196"/>
                  <a:pt x="2896561" y="121335"/>
                  <a:pt x="2131150" y="121335"/>
                </a:cubicBezTo>
                <a:close/>
                <a:moveTo>
                  <a:pt x="1868277" y="0"/>
                </a:moveTo>
                <a:cubicBezTo>
                  <a:pt x="2900098" y="0"/>
                  <a:pt x="3736554" y="250792"/>
                  <a:pt x="3736554" y="560160"/>
                </a:cubicBezTo>
                <a:cubicBezTo>
                  <a:pt x="3736554" y="869528"/>
                  <a:pt x="2900098" y="1120320"/>
                  <a:pt x="1868277" y="1120320"/>
                </a:cubicBezTo>
                <a:cubicBezTo>
                  <a:pt x="836456" y="1120320"/>
                  <a:pt x="0" y="869528"/>
                  <a:pt x="0" y="560160"/>
                </a:cubicBezTo>
                <a:cubicBezTo>
                  <a:pt x="0" y="250792"/>
                  <a:pt x="836456" y="0"/>
                  <a:pt x="1868277"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grpSp>
        <p:nvGrpSpPr>
          <p:cNvPr id="35" name="RO M1">
            <a:extLst>
              <a:ext uri="{FF2B5EF4-FFF2-40B4-BE49-F238E27FC236}">
                <a16:creationId xmlns:a16="http://schemas.microsoft.com/office/drawing/2014/main" id="{D7A86293-D0DF-3836-C25D-C4E56259DD45}"/>
              </a:ext>
            </a:extLst>
          </p:cNvPr>
          <p:cNvGrpSpPr/>
          <p:nvPr/>
        </p:nvGrpSpPr>
        <p:grpSpPr>
          <a:xfrm>
            <a:off x="7970349" y="947936"/>
            <a:ext cx="3865175" cy="1359323"/>
            <a:chOff x="8159209" y="2014782"/>
            <a:chExt cx="3865175" cy="1359323"/>
          </a:xfrm>
        </p:grpSpPr>
        <p:sp>
          <p:nvSpPr>
            <p:cNvPr id="36" name="A2 Envelope">
              <a:extLst>
                <a:ext uri="{FF2B5EF4-FFF2-40B4-BE49-F238E27FC236}">
                  <a16:creationId xmlns:a16="http://schemas.microsoft.com/office/drawing/2014/main" id="{0F51CB69-B453-3F4C-FF38-B9FBF901E681}"/>
                </a:ext>
              </a:extLst>
            </p:cNvPr>
            <p:cNvSpPr/>
            <p:nvPr/>
          </p:nvSpPr>
          <p:spPr>
            <a:xfrm>
              <a:off x="8159209" y="2235297"/>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37" name="A3 Envelope">
              <a:extLst>
                <a:ext uri="{FF2B5EF4-FFF2-40B4-BE49-F238E27FC236}">
                  <a16:creationId xmlns:a16="http://schemas.microsoft.com/office/drawing/2014/main" id="{B6035562-152A-D5A1-8030-F65AB3BD8957}"/>
                </a:ext>
              </a:extLst>
            </p:cNvPr>
            <p:cNvSpPr/>
            <p:nvPr/>
          </p:nvSpPr>
          <p:spPr>
            <a:xfrm>
              <a:off x="8799562" y="2253782"/>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38" name="RO" descr="Joy 22HD Hybrid Loader - Underground Hard Rock Mining - Australia | Komatsu  Mining Corp.">
              <a:extLst>
                <a:ext uri="{FF2B5EF4-FFF2-40B4-BE49-F238E27FC236}">
                  <a16:creationId xmlns:a16="http://schemas.microsoft.com/office/drawing/2014/main" id="{16D7743A-6C10-B67E-F72E-F48A100969C1}"/>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6">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8971770" y="2014782"/>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39" name="RO M2">
            <a:extLst>
              <a:ext uri="{FF2B5EF4-FFF2-40B4-BE49-F238E27FC236}">
                <a16:creationId xmlns:a16="http://schemas.microsoft.com/office/drawing/2014/main" id="{35EDC28F-5BAA-B4D1-B47E-0B05AE05D79B}"/>
              </a:ext>
            </a:extLst>
          </p:cNvPr>
          <p:cNvGrpSpPr/>
          <p:nvPr/>
        </p:nvGrpSpPr>
        <p:grpSpPr>
          <a:xfrm>
            <a:off x="6957920" y="948949"/>
            <a:ext cx="3224822" cy="1359323"/>
            <a:chOff x="1969612" y="2047931"/>
            <a:chExt cx="3224822" cy="1359323"/>
          </a:xfrm>
        </p:grpSpPr>
        <p:sp>
          <p:nvSpPr>
            <p:cNvPr id="41" name="x A3 Envelope">
              <a:extLst>
                <a:ext uri="{FF2B5EF4-FFF2-40B4-BE49-F238E27FC236}">
                  <a16:creationId xmlns:a16="http://schemas.microsoft.com/office/drawing/2014/main" id="{2B1AE6E9-B4FC-F4F4-3598-108E1023DC43}"/>
                </a:ext>
              </a:extLst>
            </p:cNvPr>
            <p:cNvSpPr/>
            <p:nvPr/>
          </p:nvSpPr>
          <p:spPr>
            <a:xfrm>
              <a:off x="1969612" y="2286808"/>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44" name="RO" descr="Joy 22HD Hybrid Loader - Underground Hard Rock Mining - Australia | Komatsu  Mining Corp.">
              <a:extLst>
                <a:ext uri="{FF2B5EF4-FFF2-40B4-BE49-F238E27FC236}">
                  <a16:creationId xmlns:a16="http://schemas.microsoft.com/office/drawing/2014/main" id="{7067143C-7CA4-5A35-7BDD-5262732EC28C}"/>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6">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2150365" y="2047931"/>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51" name="A2 Envelope">
            <a:extLst>
              <a:ext uri="{FF2B5EF4-FFF2-40B4-BE49-F238E27FC236}">
                <a16:creationId xmlns:a16="http://schemas.microsoft.com/office/drawing/2014/main" id="{54E6A5DC-C1AE-3B44-CBC1-EEA42B504C12}"/>
              </a:ext>
            </a:extLst>
          </p:cNvPr>
          <p:cNvSpPr/>
          <p:nvPr/>
        </p:nvSpPr>
        <p:spPr>
          <a:xfrm>
            <a:off x="6318647" y="1170745"/>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2" name="A2 M2">
            <a:extLst>
              <a:ext uri="{FF2B5EF4-FFF2-40B4-BE49-F238E27FC236}">
                <a16:creationId xmlns:a16="http://schemas.microsoft.com/office/drawing/2014/main" id="{DB2A7878-37A2-EC0E-A227-34F72E6A1785}"/>
              </a:ext>
            </a:extLst>
          </p:cNvPr>
          <p:cNvSpPr/>
          <p:nvPr/>
        </p:nvSpPr>
        <p:spPr>
          <a:xfrm>
            <a:off x="6317173" y="1169805"/>
            <a:ext cx="1796572" cy="915446"/>
          </a:xfrm>
          <a:custGeom>
            <a:avLst/>
            <a:gdLst>
              <a:gd name="connsiteX0" fmla="*/ 1344930 w 1796572"/>
              <a:gd name="connsiteY0" fmla="*/ 0 h 915446"/>
              <a:gd name="connsiteX1" fmla="*/ 1615980 w 1796572"/>
              <a:gd name="connsiteY1" fmla="*/ 9300 h 915446"/>
              <a:gd name="connsiteX2" fmla="*/ 1796572 w 1796572"/>
              <a:gd name="connsiteY2" fmla="*/ 28378 h 915446"/>
              <a:gd name="connsiteX3" fmla="*/ 1643685 w 1796572"/>
              <a:gd name="connsiteY3" fmla="*/ 21662 h 915446"/>
              <a:gd name="connsiteX4" fmla="*/ 639723 w 1796572"/>
              <a:gd name="connsiteY4" fmla="*/ 459129 h 915446"/>
              <a:gd name="connsiteX5" fmla="*/ 1643685 w 1796572"/>
              <a:gd name="connsiteY5" fmla="*/ 896596 h 915446"/>
              <a:gd name="connsiteX6" fmla="*/ 1751010 w 1796572"/>
              <a:gd name="connsiteY6" fmla="*/ 891882 h 915446"/>
              <a:gd name="connsiteX7" fmla="*/ 1615980 w 1796572"/>
              <a:gd name="connsiteY7" fmla="*/ 906147 h 915446"/>
              <a:gd name="connsiteX8" fmla="*/ 1344930 w 1796572"/>
              <a:gd name="connsiteY8" fmla="*/ 915446 h 915446"/>
              <a:gd name="connsiteX9" fmla="*/ 0 w 1796572"/>
              <a:gd name="connsiteY9" fmla="*/ 457723 h 915446"/>
              <a:gd name="connsiteX10" fmla="*/ 1344930 w 1796572"/>
              <a:gd name="connsiteY10" fmla="*/ 0 h 91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6572" h="915446">
                <a:moveTo>
                  <a:pt x="1344930" y="0"/>
                </a:moveTo>
                <a:cubicBezTo>
                  <a:pt x="1437778" y="0"/>
                  <a:pt x="1528429" y="3202"/>
                  <a:pt x="1615980" y="9300"/>
                </a:cubicBezTo>
                <a:lnTo>
                  <a:pt x="1796572" y="28378"/>
                </a:lnTo>
                <a:lnTo>
                  <a:pt x="1643685" y="21662"/>
                </a:lnTo>
                <a:cubicBezTo>
                  <a:pt x="1089212" y="21662"/>
                  <a:pt x="639723" y="217523"/>
                  <a:pt x="639723" y="459129"/>
                </a:cubicBezTo>
                <a:cubicBezTo>
                  <a:pt x="639723" y="700735"/>
                  <a:pt x="1089212" y="896596"/>
                  <a:pt x="1643685" y="896596"/>
                </a:cubicBezTo>
                <a:lnTo>
                  <a:pt x="1751010" y="891882"/>
                </a:lnTo>
                <a:lnTo>
                  <a:pt x="1615980" y="906147"/>
                </a:lnTo>
                <a:cubicBezTo>
                  <a:pt x="1528429" y="912244"/>
                  <a:pt x="1437778" y="915446"/>
                  <a:pt x="1344930" y="915446"/>
                </a:cubicBezTo>
                <a:cubicBezTo>
                  <a:pt x="602146" y="915446"/>
                  <a:pt x="0" y="710516"/>
                  <a:pt x="0" y="457723"/>
                </a:cubicBezTo>
                <a:cubicBezTo>
                  <a:pt x="0" y="204930"/>
                  <a:pt x="602146" y="0"/>
                  <a:pt x="1344930" y="0"/>
                </a:cubicBezTo>
                <a:close/>
              </a:path>
            </a:pathLst>
          </a:custGeom>
          <a:solidFill>
            <a:schemeClr val="accent4">
              <a:lumMod val="60000"/>
              <a:lumOff val="4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sp>
        <p:nvSpPr>
          <p:cNvPr id="53" name="A3 Envelope">
            <a:extLst>
              <a:ext uri="{FF2B5EF4-FFF2-40B4-BE49-F238E27FC236}">
                <a16:creationId xmlns:a16="http://schemas.microsoft.com/office/drawing/2014/main" id="{AB47AD59-02D1-706E-1D51-677DAD64CE50}"/>
              </a:ext>
            </a:extLst>
          </p:cNvPr>
          <p:cNvSpPr/>
          <p:nvPr/>
        </p:nvSpPr>
        <p:spPr>
          <a:xfrm>
            <a:off x="6095030" y="1167964"/>
            <a:ext cx="3224822" cy="878477"/>
          </a:xfrm>
          <a:custGeom>
            <a:avLst/>
            <a:gdLst>
              <a:gd name="connsiteX0" fmla="*/ 1838922 w 3224822"/>
              <a:gd name="connsiteY0" fmla="*/ 0 h 878477"/>
              <a:gd name="connsiteX1" fmla="*/ 3224822 w 3224822"/>
              <a:gd name="connsiteY1" fmla="*/ 437467 h 878477"/>
              <a:gd name="connsiteX2" fmla="*/ 1838922 w 3224822"/>
              <a:gd name="connsiteY2" fmla="*/ 874934 h 878477"/>
              <a:gd name="connsiteX3" fmla="*/ 1559615 w 3224822"/>
              <a:gd name="connsiteY3" fmla="*/ 866046 h 878477"/>
              <a:gd name="connsiteX4" fmla="*/ 1369912 w 3224822"/>
              <a:gd name="connsiteY4" fmla="*/ 847458 h 878477"/>
              <a:gd name="connsiteX5" fmla="*/ 1206295 w 3224822"/>
              <a:gd name="connsiteY5" fmla="*/ 869589 h 878477"/>
              <a:gd name="connsiteX6" fmla="*/ 1003962 w 3224822"/>
              <a:gd name="connsiteY6" fmla="*/ 878477 h 878477"/>
              <a:gd name="connsiteX7" fmla="*/ 0 w 3224822"/>
              <a:gd name="connsiteY7" fmla="*/ 441010 h 878477"/>
              <a:gd name="connsiteX8" fmla="*/ 1003962 w 3224822"/>
              <a:gd name="connsiteY8" fmla="*/ 3543 h 878477"/>
              <a:gd name="connsiteX9" fmla="*/ 1206295 w 3224822"/>
              <a:gd name="connsiteY9" fmla="*/ 12431 h 878477"/>
              <a:gd name="connsiteX10" fmla="*/ 1339532 w 3224822"/>
              <a:gd name="connsiteY10" fmla="*/ 30453 h 878477"/>
              <a:gd name="connsiteX11" fmla="*/ 1559615 w 3224822"/>
              <a:gd name="connsiteY11" fmla="*/ 8888 h 878477"/>
              <a:gd name="connsiteX12" fmla="*/ 1838922 w 3224822"/>
              <a:gd name="connsiteY12" fmla="*/ 0 h 87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24822" h="878477">
                <a:moveTo>
                  <a:pt x="1838922" y="0"/>
                </a:moveTo>
                <a:cubicBezTo>
                  <a:pt x="2604333" y="0"/>
                  <a:pt x="3224822" y="195861"/>
                  <a:pt x="3224822" y="437467"/>
                </a:cubicBezTo>
                <a:cubicBezTo>
                  <a:pt x="3224822" y="679073"/>
                  <a:pt x="2604333" y="874934"/>
                  <a:pt x="1838922" y="874934"/>
                </a:cubicBezTo>
                <a:cubicBezTo>
                  <a:pt x="1743246" y="874934"/>
                  <a:pt x="1649834" y="871874"/>
                  <a:pt x="1559615" y="866046"/>
                </a:cubicBezTo>
                <a:lnTo>
                  <a:pt x="1369912" y="847458"/>
                </a:lnTo>
                <a:lnTo>
                  <a:pt x="1206295" y="869589"/>
                </a:lnTo>
                <a:cubicBezTo>
                  <a:pt x="1140940" y="875417"/>
                  <a:pt x="1073271" y="878477"/>
                  <a:pt x="1003962" y="878477"/>
                </a:cubicBezTo>
                <a:cubicBezTo>
                  <a:pt x="449489" y="878477"/>
                  <a:pt x="0" y="682616"/>
                  <a:pt x="0" y="441010"/>
                </a:cubicBezTo>
                <a:cubicBezTo>
                  <a:pt x="0" y="199404"/>
                  <a:pt x="449489" y="3543"/>
                  <a:pt x="1003962" y="3543"/>
                </a:cubicBezTo>
                <a:cubicBezTo>
                  <a:pt x="1073271" y="3543"/>
                  <a:pt x="1140940" y="6603"/>
                  <a:pt x="1206295" y="12431"/>
                </a:cubicBezTo>
                <a:lnTo>
                  <a:pt x="1339532" y="30453"/>
                </a:lnTo>
                <a:lnTo>
                  <a:pt x="1559615" y="8888"/>
                </a:lnTo>
                <a:cubicBezTo>
                  <a:pt x="1649834" y="3060"/>
                  <a:pt x="1743246" y="0"/>
                  <a:pt x="1838922" y="0"/>
                </a:cubicBezTo>
                <a:close/>
              </a:path>
            </a:pathLst>
          </a:custGeom>
          <a:solidFill>
            <a:srgbClr val="FF00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a:p>
        </p:txBody>
      </p:sp>
      <p:pic>
        <p:nvPicPr>
          <p:cNvPr id="23" name="RO Unsafe A3" descr="Joy 22HD Hybrid Loader - Underground Hard Rock Mining - Australia | Komatsu  Mining Corp.">
            <a:extLst>
              <a:ext uri="{FF2B5EF4-FFF2-40B4-BE49-F238E27FC236}">
                <a16:creationId xmlns:a16="http://schemas.microsoft.com/office/drawing/2014/main" id="{17E5DAA6-3F81-7CD9-C686-3400EB580CD0}"/>
              </a:ext>
            </a:extLst>
          </p:cNvPr>
          <p:cNvPicPr>
            <a:picLocks noChangeAspect="1" noChangeArrowheads="1"/>
          </p:cNvPicPr>
          <p:nvPr/>
        </p:nvPicPr>
        <p:blipFill rotWithShape="1">
          <a:blip r:embed="rId3" r:link="rId5">
            <a:extLst>
              <a:ext uri="{BEBA8EAE-BF5A-486C-A8C5-ECC9F3942E4B}">
                <a14:imgProps xmlns:a14="http://schemas.microsoft.com/office/drawing/2010/main">
                  <a14:imgLayer r:embed="rId7">
                    <a14:imgEffect>
                      <a14:backgroundRemoval t="9404" b="89679" l="4133" r="96267">
                        <a14:foregroundMark x1="90800" y1="69266" x2="98267" y2="63991"/>
                        <a14:foregroundMark x1="99452" y1="38499" x2="99600" y2="35321"/>
                        <a14:foregroundMark x1="98267" y1="63991" x2="98469" y2="59653"/>
                        <a14:foregroundMark x1="98546" y1="34996" x2="90667" y2="32569"/>
                        <a14:foregroundMark x1="99600" y1="35321" x2="98810" y2="35078"/>
                        <a14:foregroundMark x1="90667" y1="32569" x2="88133" y2="60321"/>
                        <a14:foregroundMark x1="88133" y1="60321" x2="90933" y2="70413"/>
                        <a14:foregroundMark x1="93333" y1="64908" x2="96133" y2="51606"/>
                        <a14:foregroundMark x1="96133" y1="51606" x2="96133" y2="36009"/>
                        <a14:foregroundMark x1="96133" y1="36009" x2="94533" y2="65826"/>
                        <a14:foregroundMark x1="94533" y1="65826" x2="96267" y2="67431"/>
                        <a14:foregroundMark x1="10400" y1="76147" x2="2133" y2="75917"/>
                        <a14:foregroundMark x1="2133" y1="75917" x2="1067" y2="32798"/>
                        <a14:foregroundMark x1="1067" y1="32798" x2="8933" y2="23853"/>
                        <a14:foregroundMark x1="8933" y1="23853" x2="9733" y2="71560"/>
                        <a14:foregroundMark x1="9733" y1="71560" x2="10800" y2="74312"/>
                        <a14:foregroundMark x1="6400" y1="73853" x2="4133" y2="34633"/>
                        <a14:foregroundMark x1="4133" y1="34633" x2="5200" y2="29587"/>
                        <a14:backgroundMark x1="99867" y1="61239" x2="99200" y2="37156"/>
                        <a14:backgroundMark x1="99733" y1="61927" x2="98933" y2="47706"/>
                        <a14:backgroundMark x1="98933" y1="47706" x2="99067" y2="59633"/>
                        <a14:backgroundMark x1="23733" y1="52294" x2="23200" y2="54587"/>
                        <a14:backgroundMark x1="24133" y1="46560" x2="23733" y2="46789"/>
                      </a14:backgroundRemoval>
                    </a14:imgEffect>
                  </a14:imgLayer>
                </a14:imgProps>
              </a:ext>
              <a:ext uri="{28A0092B-C50C-407E-A947-70E740481C1C}">
                <a14:useLocalDpi xmlns:a14="http://schemas.microsoft.com/office/drawing/2010/main" val="0"/>
              </a:ext>
            </a:extLst>
          </a:blip>
          <a:srcRect l="-9868" t="-1" r="-12277" b="-1873"/>
          <a:stretch>
            <a:fillRect/>
          </a:stretch>
        </p:blipFill>
        <p:spPr bwMode="auto">
          <a:xfrm>
            <a:off x="6287480" y="936747"/>
            <a:ext cx="2771799" cy="1359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0" name="A1 Awareness">
            <a:extLst>
              <a:ext uri="{FF2B5EF4-FFF2-40B4-BE49-F238E27FC236}">
                <a16:creationId xmlns:a16="http://schemas.microsoft.com/office/drawing/2014/main" id="{3AB615CB-649F-9871-F8B9-97B82DB20F98}"/>
              </a:ext>
            </a:extLst>
          </p:cNvPr>
          <p:cNvSpPr/>
          <p:nvPr/>
        </p:nvSpPr>
        <p:spPr>
          <a:xfrm>
            <a:off x="221292" y="2203523"/>
            <a:ext cx="2201342" cy="43750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U" dirty="0"/>
              <a:t>LO –&gt; A1 Awareness</a:t>
            </a:r>
          </a:p>
        </p:txBody>
      </p:sp>
      <p:sp>
        <p:nvSpPr>
          <p:cNvPr id="42" name="A2 Alert">
            <a:extLst>
              <a:ext uri="{FF2B5EF4-FFF2-40B4-BE49-F238E27FC236}">
                <a16:creationId xmlns:a16="http://schemas.microsoft.com/office/drawing/2014/main" id="{7A238809-C922-5660-86EA-63AAD635A808}"/>
              </a:ext>
            </a:extLst>
          </p:cNvPr>
          <p:cNvSpPr/>
          <p:nvPr/>
        </p:nvSpPr>
        <p:spPr>
          <a:xfrm>
            <a:off x="215127" y="2203387"/>
            <a:ext cx="2201342" cy="43750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AU" dirty="0"/>
              <a:t>LO –&gt; A2 Alert</a:t>
            </a:r>
          </a:p>
        </p:txBody>
      </p:sp>
      <p:sp>
        <p:nvSpPr>
          <p:cNvPr id="43" name="A3 Alarm">
            <a:extLst>
              <a:ext uri="{FF2B5EF4-FFF2-40B4-BE49-F238E27FC236}">
                <a16:creationId xmlns:a16="http://schemas.microsoft.com/office/drawing/2014/main" id="{F3E829CA-7B97-7569-3712-8A9C08ED6D55}"/>
              </a:ext>
            </a:extLst>
          </p:cNvPr>
          <p:cNvSpPr/>
          <p:nvPr/>
        </p:nvSpPr>
        <p:spPr>
          <a:xfrm>
            <a:off x="221984" y="2202815"/>
            <a:ext cx="2201342" cy="43750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dirty="0"/>
              <a:t>LO –&gt; A3 Alarm</a:t>
            </a:r>
          </a:p>
        </p:txBody>
      </p:sp>
      <p:sp>
        <p:nvSpPr>
          <p:cNvPr id="47" name="TB A1 Actions">
            <a:extLst>
              <a:ext uri="{FF2B5EF4-FFF2-40B4-BE49-F238E27FC236}">
                <a16:creationId xmlns:a16="http://schemas.microsoft.com/office/drawing/2014/main" id="{C0EEB25D-7C97-EDC7-6971-29FE34E7CB14}"/>
              </a:ext>
            </a:extLst>
          </p:cNvPr>
          <p:cNvSpPr txBox="1"/>
          <p:nvPr/>
        </p:nvSpPr>
        <p:spPr>
          <a:xfrm>
            <a:off x="221292" y="2712837"/>
            <a:ext cx="5702300" cy="954107"/>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intentionally approaching RO in a roadway</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Intention is to approach and stop at short proximity</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Operating state of LO is visible to RO </a:t>
            </a:r>
          </a:p>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RO A1 Awareness on approach</a:t>
            </a:r>
          </a:p>
        </p:txBody>
      </p:sp>
      <p:sp>
        <p:nvSpPr>
          <p:cNvPr id="48" name="TB A2 Actions">
            <a:extLst>
              <a:ext uri="{FF2B5EF4-FFF2-40B4-BE49-F238E27FC236}">
                <a16:creationId xmlns:a16="http://schemas.microsoft.com/office/drawing/2014/main" id="{2BDDDF5C-CBE3-AFC4-5D52-666157EA9C2D}"/>
              </a:ext>
            </a:extLst>
          </p:cNvPr>
          <p:cNvSpPr txBox="1"/>
          <p:nvPr/>
        </p:nvSpPr>
        <p:spPr>
          <a:xfrm>
            <a:off x="221984" y="3745962"/>
            <a:ext cx="5702300" cy="738664"/>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False A2 Alert Triggered</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LO Operator falsely alerted to normal situation</a:t>
            </a: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49" name="TB A3 Actions">
            <a:extLst>
              <a:ext uri="{FF2B5EF4-FFF2-40B4-BE49-F238E27FC236}">
                <a16:creationId xmlns:a16="http://schemas.microsoft.com/office/drawing/2014/main" id="{1B99CF47-D1F5-2602-F88A-095D68810FE6}"/>
              </a:ext>
            </a:extLst>
          </p:cNvPr>
          <p:cNvSpPr txBox="1"/>
          <p:nvPr/>
        </p:nvSpPr>
        <p:spPr>
          <a:xfrm>
            <a:off x="221984" y="4422129"/>
            <a:ext cx="5702300" cy="954107"/>
          </a:xfrm>
          <a:prstGeom prst="rect">
            <a:avLst/>
          </a:prstGeom>
          <a:noFill/>
        </p:spPr>
        <p:txBody>
          <a:bodyPr wrap="square" rtlCol="0">
            <a:spAutoFit/>
          </a:bodyPr>
          <a:lstStyle/>
          <a:p>
            <a:pPr marL="268288" indent="-268288">
              <a:lnSpc>
                <a:spcPct val="100000"/>
              </a:lnSpc>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False A3 Alarm Triggered </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Alarm falsely notifies LO Operator of imminent threat</a:t>
            </a:r>
          </a:p>
          <a:p>
            <a:pPr marL="268288" indent="-268288">
              <a:buFont typeface="Arial" panose="020B0604020202020204"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Theoretical false trigger of L9 Control</a:t>
            </a:r>
          </a:p>
          <a:p>
            <a:pPr marL="342900" indent="-342900">
              <a:lnSpc>
                <a:spcPct val="100000"/>
              </a:lnSpc>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50" name="TB Common Variations">
            <a:extLst>
              <a:ext uri="{FF2B5EF4-FFF2-40B4-BE49-F238E27FC236}">
                <a16:creationId xmlns:a16="http://schemas.microsoft.com/office/drawing/2014/main" id="{D093AF99-D266-8AFD-D778-3342FE143CE6}"/>
              </a:ext>
            </a:extLst>
          </p:cNvPr>
          <p:cNvSpPr txBox="1"/>
          <p:nvPr/>
        </p:nvSpPr>
        <p:spPr>
          <a:xfrm>
            <a:off x="215127" y="5329424"/>
            <a:ext cx="3187179" cy="1384995"/>
          </a:xfrm>
          <a:prstGeom prst="rect">
            <a:avLst/>
          </a:prstGeom>
          <a:noFill/>
        </p:spPr>
        <p:txBody>
          <a:bodyPr wrap="square" rtlCol="0">
            <a:spAutoFit/>
          </a:bodyPr>
          <a:lstStyle/>
          <a:p>
            <a:r>
              <a:rPr lang="en-AU" sz="1400" b="1" u="sng" dirty="0"/>
              <a:t>Common Variations</a:t>
            </a:r>
          </a:p>
          <a:p>
            <a:pPr marL="285750" indent="-285750">
              <a:buFont typeface="Arial" panose="020B0604020202020204" pitchFamily="34" charset="0"/>
              <a:buChar char="•"/>
            </a:pPr>
            <a:r>
              <a:rPr lang="en-AU" sz="1400" dirty="0"/>
              <a:t>LO is Reversing on approach</a:t>
            </a:r>
          </a:p>
          <a:p>
            <a:pPr marL="285750" indent="-285750">
              <a:buFont typeface="Arial" panose="020B0604020202020204" pitchFamily="34" charset="0"/>
              <a:buChar char="•"/>
            </a:pPr>
            <a:r>
              <a:rPr lang="en-AU" sz="1400" dirty="0"/>
              <a:t>Applies to “at grade” loading and dissimilar grade loading</a:t>
            </a:r>
          </a:p>
          <a:p>
            <a:pPr marL="285750" indent="-285750">
              <a:buFont typeface="Arial" panose="020B0604020202020204" pitchFamily="34" charset="0"/>
              <a:buChar char="•"/>
            </a:pPr>
            <a:r>
              <a:rPr lang="en-AU" sz="1400" dirty="0"/>
              <a:t>Truck can be loaded from side or rear</a:t>
            </a:r>
          </a:p>
          <a:p>
            <a:endParaRPr lang="en-AU" sz="1400" dirty="0"/>
          </a:p>
        </p:txBody>
      </p:sp>
      <p:sp>
        <p:nvSpPr>
          <p:cNvPr id="9" name="Box Start Animation">
            <a:extLst>
              <a:ext uri="{FF2B5EF4-FFF2-40B4-BE49-F238E27FC236}">
                <a16:creationId xmlns:a16="http://schemas.microsoft.com/office/drawing/2014/main" id="{81EEE1FA-EC36-8B72-92A2-83AB553C46BA}"/>
              </a:ext>
            </a:extLst>
          </p:cNvPr>
          <p:cNvSpPr txBox="1"/>
          <p:nvPr/>
        </p:nvSpPr>
        <p:spPr>
          <a:xfrm>
            <a:off x="10135110" y="2206931"/>
            <a:ext cx="1932081"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AU" dirty="0"/>
              <a:t>START ANIMATION</a:t>
            </a:r>
          </a:p>
        </p:txBody>
      </p:sp>
      <p:sp>
        <p:nvSpPr>
          <p:cNvPr id="10" name="Box Animating">
            <a:extLst>
              <a:ext uri="{FF2B5EF4-FFF2-40B4-BE49-F238E27FC236}">
                <a16:creationId xmlns:a16="http://schemas.microsoft.com/office/drawing/2014/main" id="{D33BB970-7DAD-285B-6694-2AAB9B8686F4}"/>
              </a:ext>
            </a:extLst>
          </p:cNvPr>
          <p:cNvSpPr txBox="1"/>
          <p:nvPr/>
        </p:nvSpPr>
        <p:spPr>
          <a:xfrm>
            <a:off x="10135651" y="2203595"/>
            <a:ext cx="1932081" cy="36933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algn="ctr"/>
            <a:r>
              <a:rPr lang="en-AU" dirty="0"/>
              <a:t>ANIMATING</a:t>
            </a:r>
          </a:p>
        </p:txBody>
      </p:sp>
      <p:sp>
        <p:nvSpPr>
          <p:cNvPr id="11" name="Box Finished Animation">
            <a:extLst>
              <a:ext uri="{FF2B5EF4-FFF2-40B4-BE49-F238E27FC236}">
                <a16:creationId xmlns:a16="http://schemas.microsoft.com/office/drawing/2014/main" id="{7226B778-85DA-44A5-FB64-3A3E9D4820EF}"/>
              </a:ext>
            </a:extLst>
          </p:cNvPr>
          <p:cNvSpPr txBox="1"/>
          <p:nvPr/>
        </p:nvSpPr>
        <p:spPr>
          <a:xfrm>
            <a:off x="10141006" y="2203534"/>
            <a:ext cx="1932081" cy="36933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lang="en-AU" dirty="0"/>
              <a:t>FINISHED</a:t>
            </a:r>
          </a:p>
        </p:txBody>
      </p:sp>
      <p:pic>
        <p:nvPicPr>
          <p:cNvPr id="14" name="Truck">
            <a:extLst>
              <a:ext uri="{FF2B5EF4-FFF2-40B4-BE49-F238E27FC236}">
                <a16:creationId xmlns:a16="http://schemas.microsoft.com/office/drawing/2014/main" id="{8A8D0D0A-3EA7-EA2D-BC7A-E6666CED57EE}"/>
              </a:ext>
            </a:extLst>
          </p:cNvPr>
          <p:cNvPicPr>
            <a:picLocks noChangeAspect="1"/>
          </p:cNvPicPr>
          <p:nvPr/>
        </p:nvPicPr>
        <p:blipFill>
          <a:blip r:embed="rId8"/>
          <a:stretch>
            <a:fillRect/>
          </a:stretch>
        </p:blipFill>
        <p:spPr>
          <a:xfrm rot="10800000">
            <a:off x="5635656" y="1109291"/>
            <a:ext cx="791390" cy="2426929"/>
          </a:xfrm>
          <a:prstGeom prst="rect">
            <a:avLst/>
          </a:prstGeom>
        </p:spPr>
      </p:pic>
      <p:sp>
        <p:nvSpPr>
          <p:cNvPr id="4" name="TB Common Variations">
            <a:extLst>
              <a:ext uri="{FF2B5EF4-FFF2-40B4-BE49-F238E27FC236}">
                <a16:creationId xmlns:a16="http://schemas.microsoft.com/office/drawing/2014/main" id="{78FEC721-FDB9-A933-6522-A778ACEBC303}"/>
              </a:ext>
            </a:extLst>
          </p:cNvPr>
          <p:cNvSpPr txBox="1"/>
          <p:nvPr/>
        </p:nvSpPr>
        <p:spPr>
          <a:xfrm>
            <a:off x="3576055" y="5377083"/>
            <a:ext cx="4192750" cy="1384995"/>
          </a:xfrm>
          <a:prstGeom prst="rect">
            <a:avLst/>
          </a:prstGeom>
          <a:noFill/>
        </p:spPr>
        <p:txBody>
          <a:bodyPr wrap="square" rtlCol="0">
            <a:spAutoFit/>
          </a:bodyPr>
          <a:lstStyle/>
          <a:p>
            <a:r>
              <a:rPr lang="en-AU" sz="1400" b="1" u="sng" dirty="0"/>
              <a:t>Common Examples</a:t>
            </a:r>
          </a:p>
          <a:p>
            <a:pPr marL="285750" indent="-285750">
              <a:buFont typeface="Arial" panose="020B0604020202020204" pitchFamily="34" charset="0"/>
              <a:buChar char="•"/>
            </a:pPr>
            <a:r>
              <a:rPr lang="en-AU" sz="1400" dirty="0"/>
              <a:t>LHD loading a Truck</a:t>
            </a:r>
          </a:p>
          <a:p>
            <a:pPr marL="285750" indent="-285750">
              <a:buFont typeface="Arial" panose="020B0604020202020204" pitchFamily="34" charset="0"/>
              <a:buChar char="•"/>
            </a:pPr>
            <a:r>
              <a:rPr lang="en-AU" sz="1400" dirty="0"/>
              <a:t>Agitator transferring to Shotcrete Spray Rig</a:t>
            </a:r>
          </a:p>
          <a:p>
            <a:pPr marL="285750" indent="-285750">
              <a:buFont typeface="Arial" panose="020B0604020202020204" pitchFamily="34" charset="0"/>
              <a:buChar char="•"/>
            </a:pPr>
            <a:r>
              <a:rPr lang="en-AU" sz="1400" dirty="0"/>
              <a:t>Service Vehicle performing a service on HV</a:t>
            </a:r>
          </a:p>
          <a:p>
            <a:pPr marL="285750" indent="-285750">
              <a:buFont typeface="Arial" panose="020B0604020202020204" pitchFamily="34" charset="0"/>
              <a:buChar char="•"/>
            </a:pPr>
            <a:r>
              <a:rPr lang="en-AU" sz="1400" dirty="0"/>
              <a:t>Fuel Truck approaching to Fuel</a:t>
            </a:r>
          </a:p>
          <a:p>
            <a:pPr marL="285750" indent="-285750">
              <a:buFont typeface="Arial" panose="020B0604020202020204" pitchFamily="34" charset="0"/>
              <a:buChar char="•"/>
            </a:pPr>
            <a:r>
              <a:rPr lang="en-AU" sz="1400" dirty="0"/>
              <a:t>HV reversing to HV to attach for Towing</a:t>
            </a:r>
          </a:p>
        </p:txBody>
      </p:sp>
      <p:pic>
        <p:nvPicPr>
          <p:cNvPr id="6" name="Picture 5">
            <a:extLst>
              <a:ext uri="{FF2B5EF4-FFF2-40B4-BE49-F238E27FC236}">
                <a16:creationId xmlns:a16="http://schemas.microsoft.com/office/drawing/2014/main" id="{8CCFA9AD-6411-4A54-7F24-697D6E19F0FC}"/>
              </a:ext>
            </a:extLst>
          </p:cNvPr>
          <p:cNvPicPr>
            <a:picLocks noChangeAspect="1"/>
          </p:cNvPicPr>
          <p:nvPr/>
        </p:nvPicPr>
        <p:blipFill>
          <a:blip r:embed="rId9"/>
          <a:stretch>
            <a:fillRect/>
          </a:stretch>
        </p:blipFill>
        <p:spPr>
          <a:xfrm>
            <a:off x="9668557" y="2770792"/>
            <a:ext cx="2405678" cy="1597743"/>
          </a:xfrm>
          <a:prstGeom prst="rect">
            <a:avLst/>
          </a:prstGeom>
        </p:spPr>
      </p:pic>
      <p:sp>
        <p:nvSpPr>
          <p:cNvPr id="22" name="TextBox 21">
            <a:extLst>
              <a:ext uri="{FF2B5EF4-FFF2-40B4-BE49-F238E27FC236}">
                <a16:creationId xmlns:a16="http://schemas.microsoft.com/office/drawing/2014/main" id="{564310FB-EF10-4DB9-5779-0470021EE75A}"/>
              </a:ext>
            </a:extLst>
          </p:cNvPr>
          <p:cNvSpPr txBox="1"/>
          <p:nvPr/>
        </p:nvSpPr>
        <p:spPr>
          <a:xfrm>
            <a:off x="7892124" y="4510319"/>
            <a:ext cx="4036695" cy="1169551"/>
          </a:xfrm>
          <a:prstGeom prst="rect">
            <a:avLst/>
          </a:prstGeom>
          <a:noFill/>
        </p:spPr>
        <p:txBody>
          <a:bodyPr wrap="square" rtlCol="0">
            <a:spAutoFit/>
          </a:bodyPr>
          <a:lstStyle/>
          <a:p>
            <a:r>
              <a:rPr lang="en-AU" sz="1400" dirty="0"/>
              <a:t>Trucks can be loaded at the same grade or in dedicated Truck Loading Bays where the truck is lower than the loader.  For the latter, consideration must be made for the normal circumstance where other vehicles can pass the truck.</a:t>
            </a:r>
          </a:p>
        </p:txBody>
      </p:sp>
      <p:grpSp>
        <p:nvGrpSpPr>
          <p:cNvPr id="25" name="Group 24">
            <a:extLst>
              <a:ext uri="{FF2B5EF4-FFF2-40B4-BE49-F238E27FC236}">
                <a16:creationId xmlns:a16="http://schemas.microsoft.com/office/drawing/2014/main" id="{071639F7-89FC-A87F-4B44-CD4D96C9D40A}"/>
              </a:ext>
            </a:extLst>
          </p:cNvPr>
          <p:cNvGrpSpPr/>
          <p:nvPr/>
        </p:nvGrpSpPr>
        <p:grpSpPr>
          <a:xfrm>
            <a:off x="7482398" y="2791844"/>
            <a:ext cx="2060920" cy="1688272"/>
            <a:chOff x="7482398" y="2791844"/>
            <a:chExt cx="2060920" cy="1688272"/>
          </a:xfrm>
        </p:grpSpPr>
        <p:pic>
          <p:nvPicPr>
            <p:cNvPr id="8" name="Picture 7">
              <a:extLst>
                <a:ext uri="{FF2B5EF4-FFF2-40B4-BE49-F238E27FC236}">
                  <a16:creationId xmlns:a16="http://schemas.microsoft.com/office/drawing/2014/main" id="{5FF1833E-6EBF-4B84-21D7-26DED978A967}"/>
                </a:ext>
              </a:extLst>
            </p:cNvPr>
            <p:cNvPicPr>
              <a:picLocks noChangeAspect="1"/>
            </p:cNvPicPr>
            <p:nvPr/>
          </p:nvPicPr>
          <p:blipFill>
            <a:blip r:embed="rId10"/>
            <a:stretch>
              <a:fillRect/>
            </a:stretch>
          </p:blipFill>
          <p:spPr>
            <a:xfrm>
              <a:off x="7482398" y="2791844"/>
              <a:ext cx="1961866" cy="1688272"/>
            </a:xfrm>
            <a:prstGeom prst="rect">
              <a:avLst/>
            </a:prstGeom>
          </p:spPr>
        </p:pic>
        <p:sp>
          <p:nvSpPr>
            <p:cNvPr id="15" name="Rectangle 14">
              <a:extLst>
                <a:ext uri="{FF2B5EF4-FFF2-40B4-BE49-F238E27FC236}">
                  <a16:creationId xmlns:a16="http://schemas.microsoft.com/office/drawing/2014/main" id="{E9729D43-5FDF-9469-49FF-3128F8521ADA}"/>
                </a:ext>
              </a:extLst>
            </p:cNvPr>
            <p:cNvSpPr/>
            <p:nvPr/>
          </p:nvSpPr>
          <p:spPr>
            <a:xfrm rot="19240186">
              <a:off x="8987801" y="3580734"/>
              <a:ext cx="309955" cy="11049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Arrow: Up 16">
              <a:extLst>
                <a:ext uri="{FF2B5EF4-FFF2-40B4-BE49-F238E27FC236}">
                  <a16:creationId xmlns:a16="http://schemas.microsoft.com/office/drawing/2014/main" id="{D8640DE1-863E-D9C1-35F6-74FFCC619F99}"/>
                </a:ext>
              </a:extLst>
            </p:cNvPr>
            <p:cNvSpPr/>
            <p:nvPr/>
          </p:nvSpPr>
          <p:spPr>
            <a:xfrm rot="8153357">
              <a:off x="8954387" y="3288919"/>
              <a:ext cx="122839" cy="238125"/>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Freeform: Shape 18">
              <a:extLst>
                <a:ext uri="{FF2B5EF4-FFF2-40B4-BE49-F238E27FC236}">
                  <a16:creationId xmlns:a16="http://schemas.microsoft.com/office/drawing/2014/main" id="{CCCFF9F1-1EA7-34FA-5405-128EBB3AC862}"/>
                </a:ext>
              </a:extLst>
            </p:cNvPr>
            <p:cNvSpPr/>
            <p:nvPr/>
          </p:nvSpPr>
          <p:spPr>
            <a:xfrm>
              <a:off x="8877727" y="2832735"/>
              <a:ext cx="372953" cy="483870"/>
            </a:xfrm>
            <a:custGeom>
              <a:avLst/>
              <a:gdLst>
                <a:gd name="connsiteX0" fmla="*/ 372953 w 372953"/>
                <a:gd name="connsiteY0" fmla="*/ 0 h 483870"/>
                <a:gd name="connsiteX1" fmla="*/ 277703 w 372953"/>
                <a:gd name="connsiteY1" fmla="*/ 83820 h 483870"/>
                <a:gd name="connsiteX2" fmla="*/ 178643 w 372953"/>
                <a:gd name="connsiteY2" fmla="*/ 173355 h 483870"/>
                <a:gd name="connsiteX3" fmla="*/ 83393 w 372953"/>
                <a:gd name="connsiteY3" fmla="*/ 262890 h 483870"/>
                <a:gd name="connsiteX4" fmla="*/ 18623 w 372953"/>
                <a:gd name="connsiteY4" fmla="*/ 337185 h 483870"/>
                <a:gd name="connsiteX5" fmla="*/ 1478 w 372953"/>
                <a:gd name="connsiteY5" fmla="*/ 409575 h 483870"/>
                <a:gd name="connsiteX6" fmla="*/ 49103 w 372953"/>
                <a:gd name="connsiteY6" fmla="*/ 483870 h 48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953" h="483870">
                  <a:moveTo>
                    <a:pt x="372953" y="0"/>
                  </a:moveTo>
                  <a:lnTo>
                    <a:pt x="277703" y="83820"/>
                  </a:lnTo>
                  <a:cubicBezTo>
                    <a:pt x="245318" y="112713"/>
                    <a:pt x="211028" y="143510"/>
                    <a:pt x="178643" y="173355"/>
                  </a:cubicBezTo>
                  <a:cubicBezTo>
                    <a:pt x="146258" y="203200"/>
                    <a:pt x="110063" y="235585"/>
                    <a:pt x="83393" y="262890"/>
                  </a:cubicBezTo>
                  <a:cubicBezTo>
                    <a:pt x="56723" y="290195"/>
                    <a:pt x="32275" y="312738"/>
                    <a:pt x="18623" y="337185"/>
                  </a:cubicBezTo>
                  <a:cubicBezTo>
                    <a:pt x="4971" y="361632"/>
                    <a:pt x="-3602" y="385127"/>
                    <a:pt x="1478" y="409575"/>
                  </a:cubicBezTo>
                  <a:cubicBezTo>
                    <a:pt x="6558" y="434023"/>
                    <a:pt x="27830" y="458946"/>
                    <a:pt x="49103" y="483870"/>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Arrow: Up 19">
              <a:extLst>
                <a:ext uri="{FF2B5EF4-FFF2-40B4-BE49-F238E27FC236}">
                  <a16:creationId xmlns:a16="http://schemas.microsoft.com/office/drawing/2014/main" id="{3107EDEA-EFE2-B793-E432-311355F0D6E8}"/>
                </a:ext>
              </a:extLst>
            </p:cNvPr>
            <p:cNvSpPr/>
            <p:nvPr/>
          </p:nvSpPr>
          <p:spPr>
            <a:xfrm rot="19017343">
              <a:off x="8304303" y="3580116"/>
              <a:ext cx="134905" cy="243840"/>
            </a:xfrm>
            <a:prstGeom prst="up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Freeform: Shape 20">
              <a:extLst>
                <a:ext uri="{FF2B5EF4-FFF2-40B4-BE49-F238E27FC236}">
                  <a16:creationId xmlns:a16="http://schemas.microsoft.com/office/drawing/2014/main" id="{FAE96FF8-56A8-B71F-D474-DBBA5C334BE2}"/>
                </a:ext>
              </a:extLst>
            </p:cNvPr>
            <p:cNvSpPr/>
            <p:nvPr/>
          </p:nvSpPr>
          <p:spPr>
            <a:xfrm>
              <a:off x="8454390" y="3787140"/>
              <a:ext cx="613410" cy="681990"/>
            </a:xfrm>
            <a:custGeom>
              <a:avLst/>
              <a:gdLst>
                <a:gd name="connsiteX0" fmla="*/ 613410 w 613410"/>
                <a:gd name="connsiteY0" fmla="*/ 681990 h 681990"/>
                <a:gd name="connsiteX1" fmla="*/ 483870 w 613410"/>
                <a:gd name="connsiteY1" fmla="*/ 541020 h 681990"/>
                <a:gd name="connsiteX2" fmla="*/ 365760 w 613410"/>
                <a:gd name="connsiteY2" fmla="*/ 401955 h 681990"/>
                <a:gd name="connsiteX3" fmla="*/ 299085 w 613410"/>
                <a:gd name="connsiteY3" fmla="*/ 306705 h 681990"/>
                <a:gd name="connsiteX4" fmla="*/ 220980 w 613410"/>
                <a:gd name="connsiteY4" fmla="*/ 228600 h 681990"/>
                <a:gd name="connsiteX5" fmla="*/ 89535 w 613410"/>
                <a:gd name="connsiteY5" fmla="*/ 123825 h 681990"/>
                <a:gd name="connsiteX6" fmla="*/ 0 w 613410"/>
                <a:gd name="connsiteY6" fmla="*/ 0 h 68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410" h="681990">
                  <a:moveTo>
                    <a:pt x="613410" y="681990"/>
                  </a:moveTo>
                  <a:cubicBezTo>
                    <a:pt x="569277" y="634841"/>
                    <a:pt x="525145" y="587692"/>
                    <a:pt x="483870" y="541020"/>
                  </a:cubicBezTo>
                  <a:cubicBezTo>
                    <a:pt x="442595" y="494347"/>
                    <a:pt x="396557" y="441007"/>
                    <a:pt x="365760" y="401955"/>
                  </a:cubicBezTo>
                  <a:cubicBezTo>
                    <a:pt x="334963" y="362903"/>
                    <a:pt x="323215" y="335597"/>
                    <a:pt x="299085" y="306705"/>
                  </a:cubicBezTo>
                  <a:cubicBezTo>
                    <a:pt x="274955" y="277813"/>
                    <a:pt x="255905" y="259080"/>
                    <a:pt x="220980" y="228600"/>
                  </a:cubicBezTo>
                  <a:cubicBezTo>
                    <a:pt x="186055" y="198120"/>
                    <a:pt x="126365" y="161925"/>
                    <a:pt x="89535" y="123825"/>
                  </a:cubicBezTo>
                  <a:cubicBezTo>
                    <a:pt x="52705" y="85725"/>
                    <a:pt x="26352" y="42862"/>
                    <a:pt x="0" y="0"/>
                  </a:cubicBezTo>
                </a:path>
              </a:pathLst>
            </a:cu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extBox 4">
              <a:extLst>
                <a:ext uri="{FF2B5EF4-FFF2-40B4-BE49-F238E27FC236}">
                  <a16:creationId xmlns:a16="http://schemas.microsoft.com/office/drawing/2014/main" id="{31548835-39AC-7FD6-EF68-F7392CCA5459}"/>
                </a:ext>
              </a:extLst>
            </p:cNvPr>
            <p:cNvSpPr txBox="1"/>
            <p:nvPr/>
          </p:nvSpPr>
          <p:spPr>
            <a:xfrm>
              <a:off x="8051309" y="3702036"/>
              <a:ext cx="373457" cy="215444"/>
            </a:xfrm>
            <a:prstGeom prst="rect">
              <a:avLst/>
            </a:prstGeom>
            <a:noFill/>
          </p:spPr>
          <p:txBody>
            <a:bodyPr wrap="square" rtlCol="0">
              <a:spAutoFit/>
            </a:bodyPr>
            <a:lstStyle/>
            <a:p>
              <a:r>
                <a:rPr lang="en-AU" sz="800" b="1" dirty="0"/>
                <a:t>LV</a:t>
              </a:r>
            </a:p>
          </p:txBody>
        </p:sp>
        <p:sp>
          <p:nvSpPr>
            <p:cNvPr id="7" name="TextBox 6">
              <a:extLst>
                <a:ext uri="{FF2B5EF4-FFF2-40B4-BE49-F238E27FC236}">
                  <a16:creationId xmlns:a16="http://schemas.microsoft.com/office/drawing/2014/main" id="{58E0110D-B388-6661-5DF1-2D3D96D16D7F}"/>
                </a:ext>
              </a:extLst>
            </p:cNvPr>
            <p:cNvSpPr txBox="1"/>
            <p:nvPr/>
          </p:nvSpPr>
          <p:spPr>
            <a:xfrm>
              <a:off x="9094808" y="3702036"/>
              <a:ext cx="448510" cy="215444"/>
            </a:xfrm>
            <a:prstGeom prst="rect">
              <a:avLst/>
            </a:prstGeom>
            <a:noFill/>
          </p:spPr>
          <p:txBody>
            <a:bodyPr wrap="square" rtlCol="0">
              <a:spAutoFit/>
            </a:bodyPr>
            <a:lstStyle/>
            <a:p>
              <a:r>
                <a:rPr lang="en-AU" sz="800" b="1" dirty="0"/>
                <a:t>Truck</a:t>
              </a:r>
            </a:p>
          </p:txBody>
        </p:sp>
        <p:sp>
          <p:nvSpPr>
            <p:cNvPr id="16" name="TextBox 15">
              <a:extLst>
                <a:ext uri="{FF2B5EF4-FFF2-40B4-BE49-F238E27FC236}">
                  <a16:creationId xmlns:a16="http://schemas.microsoft.com/office/drawing/2014/main" id="{B7C8AF79-1004-0C21-C5F8-ED7EA5E08B36}"/>
                </a:ext>
              </a:extLst>
            </p:cNvPr>
            <p:cNvSpPr txBox="1"/>
            <p:nvPr/>
          </p:nvSpPr>
          <p:spPr>
            <a:xfrm>
              <a:off x="9045281" y="3198819"/>
              <a:ext cx="448510" cy="215444"/>
            </a:xfrm>
            <a:prstGeom prst="rect">
              <a:avLst/>
            </a:prstGeom>
            <a:noFill/>
          </p:spPr>
          <p:txBody>
            <a:bodyPr wrap="square" rtlCol="0">
              <a:spAutoFit/>
            </a:bodyPr>
            <a:lstStyle/>
            <a:p>
              <a:r>
                <a:rPr lang="en-AU" sz="800" b="1" dirty="0"/>
                <a:t>LHD</a:t>
              </a:r>
            </a:p>
          </p:txBody>
        </p:sp>
      </p:grpSp>
      <p:pic>
        <p:nvPicPr>
          <p:cNvPr id="26" name="Picture 25">
            <a:extLst>
              <a:ext uri="{FF2B5EF4-FFF2-40B4-BE49-F238E27FC236}">
                <a16:creationId xmlns:a16="http://schemas.microsoft.com/office/drawing/2014/main" id="{2638D401-4DDF-0A87-3EBB-7B95E539F091}"/>
              </a:ext>
            </a:extLst>
          </p:cNvPr>
          <p:cNvPicPr>
            <a:picLocks noChangeAspect="1"/>
          </p:cNvPicPr>
          <p:nvPr/>
        </p:nvPicPr>
        <p:blipFill>
          <a:blip r:embed="rId11"/>
          <a:stretch>
            <a:fillRect/>
          </a:stretch>
        </p:blipFill>
        <p:spPr>
          <a:xfrm>
            <a:off x="5103778" y="3926259"/>
            <a:ext cx="2564053" cy="1484319"/>
          </a:xfrm>
          <a:prstGeom prst="rect">
            <a:avLst/>
          </a:prstGeom>
        </p:spPr>
      </p:pic>
    </p:spTree>
    <p:extLst>
      <p:ext uri="{BB962C8B-B14F-4D97-AF65-F5344CB8AC3E}">
        <p14:creationId xmlns:p14="http://schemas.microsoft.com/office/powerpoint/2010/main" val="315511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0" dur="1000" autoRev="1" fill="remove"/>
                                        <p:tgtEl>
                                          <p:spTgt spid="10"/>
                                        </p:tgtEl>
                                        <p:attrNameLst>
                                          <p:attrName>style.color</p:attrName>
                                        </p:attrNameLst>
                                      </p:cBhvr>
                                      <p:to>
                                        <a:schemeClr val="bg1"/>
                                      </p:to>
                                    </p:animClr>
                                    <p:animClr clrSpc="rgb" dir="cw">
                                      <p:cBhvr>
                                        <p:cTn id="11" dur="1000" autoRev="1" fill="remove"/>
                                        <p:tgtEl>
                                          <p:spTgt spid="10"/>
                                        </p:tgtEl>
                                        <p:attrNameLst>
                                          <p:attrName>fillcolor</p:attrName>
                                        </p:attrNameLst>
                                      </p:cBhvr>
                                      <p:to>
                                        <a:schemeClr val="bg1"/>
                                      </p:to>
                                    </p:animClr>
                                    <p:set>
                                      <p:cBhvr>
                                        <p:cTn id="12" dur="1000" autoRev="1" fill="remove"/>
                                        <p:tgtEl>
                                          <p:spTgt spid="10"/>
                                        </p:tgtEl>
                                        <p:attrNameLst>
                                          <p:attrName>fill.type</p:attrName>
                                        </p:attrNameLst>
                                      </p:cBhvr>
                                      <p:to>
                                        <p:strVal val="solid"/>
                                      </p:to>
                                    </p:set>
                                    <p:set>
                                      <p:cBhvr>
                                        <p:cTn id="13" dur="1000" autoRev="1" fill="remove"/>
                                        <p:tgtEl>
                                          <p:spTgt spid="10"/>
                                        </p:tgtEl>
                                        <p:attrNameLst>
                                          <p:attrName>fill.on</p:attrName>
                                        </p:attrNameLst>
                                      </p:cBhvr>
                                      <p:to>
                                        <p:strVal val="true"/>
                                      </p:to>
                                    </p:set>
                                  </p:childTnLst>
                                </p:cTn>
                              </p:par>
                              <p:par>
                                <p:cTn id="14" presetID="26" presetClass="emph" presetSubtype="0" repeatCount="indefinite" fill="hold" grpId="0" nodeType="withEffect">
                                  <p:stCondLst>
                                    <p:cond delay="0"/>
                                  </p:stCondLst>
                                  <p:endCondLst>
                                    <p:cond evt="onNext" delay="0">
                                      <p:tgtEl>
                                        <p:sldTgt/>
                                      </p:tgtEl>
                                    </p:cond>
                                  </p:endCondLst>
                                  <p:childTnLst>
                                    <p:animEffect transition="out" filter="fade">
                                      <p:cBhvr>
                                        <p:cTn id="15" dur="500" tmFilter="0, 0; .2, .5; .8, .5; 1, 0"/>
                                        <p:tgtEl>
                                          <p:spTgt spid="32"/>
                                        </p:tgtEl>
                                      </p:cBhvr>
                                    </p:animEffect>
                                    <p:animScale>
                                      <p:cBhvr>
                                        <p:cTn id="16" dur="250" autoRev="1" fill="hold"/>
                                        <p:tgtEl>
                                          <p:spTgt spid="32"/>
                                        </p:tgtEl>
                                      </p:cBhvr>
                                      <p:by x="105000" y="105000"/>
                                    </p:animScale>
                                  </p:childTnLst>
                                </p:cTn>
                              </p:par>
                              <p:par>
                                <p:cTn id="17" presetID="26" presetClass="emph" presetSubtype="0" repeatCount="indefinite" fill="hold" grpId="0" nodeType="withEffect">
                                  <p:stCondLst>
                                    <p:cond delay="250"/>
                                  </p:stCondLst>
                                  <p:endCondLst>
                                    <p:cond evt="onNext" delay="0">
                                      <p:tgtEl>
                                        <p:sldTgt/>
                                      </p:tgtEl>
                                    </p:cond>
                                  </p:endCondLst>
                                  <p:childTnLst>
                                    <p:animEffect transition="out" filter="fade">
                                      <p:cBhvr>
                                        <p:cTn id="18" dur="500" tmFilter="0, 0; .2, .5; .8, .5; 1, 0"/>
                                        <p:tgtEl>
                                          <p:spTgt spid="33"/>
                                        </p:tgtEl>
                                      </p:cBhvr>
                                    </p:animEffect>
                                    <p:animScale>
                                      <p:cBhvr>
                                        <p:cTn id="19" dur="250" autoRev="1" fill="hold"/>
                                        <p:tgtEl>
                                          <p:spTgt spid="33"/>
                                        </p:tgtEl>
                                      </p:cBhvr>
                                      <p:by x="105000" y="105000"/>
                                    </p:animScale>
                                  </p:childTnLst>
                                </p:cTn>
                              </p:par>
                              <p:par>
                                <p:cTn id="20" presetID="1" presetClass="entr" presetSubtype="0" fill="hold" grpId="0" nodeType="withEffect">
                                  <p:stCondLst>
                                    <p:cond delay="2000"/>
                                  </p:stCondLst>
                                  <p:childTnLst>
                                    <p:set>
                                      <p:cBhvr>
                                        <p:cTn id="21" dur="1" fill="hold">
                                          <p:stCondLst>
                                            <p:cond delay="0"/>
                                          </p:stCondLst>
                                        </p:cTn>
                                        <p:tgtEl>
                                          <p:spTgt spid="40"/>
                                        </p:tgtEl>
                                        <p:attrNameLst>
                                          <p:attrName>style.visibility</p:attrName>
                                        </p:attrNameLst>
                                      </p:cBhvr>
                                      <p:to>
                                        <p:strVal val="visible"/>
                                      </p:to>
                                    </p:set>
                                  </p:childTnLst>
                                </p:cTn>
                              </p:par>
                              <p:par>
                                <p:cTn id="22" presetID="1" presetClass="exit" presetSubtype="0" fill="hold" nodeType="withEffect">
                                  <p:stCondLst>
                                    <p:cond delay="2000"/>
                                  </p:stCondLst>
                                  <p:childTnLst>
                                    <p:set>
                                      <p:cBhvr>
                                        <p:cTn id="23" dur="1" fill="hold">
                                          <p:stCondLst>
                                            <p:cond delay="0"/>
                                          </p:stCondLst>
                                        </p:cTn>
                                        <p:tgtEl>
                                          <p:spTgt spid="12"/>
                                        </p:tgtEl>
                                        <p:attrNameLst>
                                          <p:attrName>style.visibility</p:attrName>
                                        </p:attrNameLst>
                                      </p:cBhvr>
                                      <p:to>
                                        <p:strVal val="hidden"/>
                                      </p:to>
                                    </p:set>
                                  </p:childTnLst>
                                </p:cTn>
                              </p:par>
                              <p:par>
                                <p:cTn id="24" presetID="1" presetClass="exit" presetSubtype="0" fill="hold" grpId="1" nodeType="withEffect">
                                  <p:stCondLst>
                                    <p:cond delay="2000"/>
                                  </p:stCondLst>
                                  <p:childTnLst>
                                    <p:set>
                                      <p:cBhvr>
                                        <p:cTn id="25" dur="1" fill="hold">
                                          <p:stCondLst>
                                            <p:cond delay="0"/>
                                          </p:stCondLst>
                                        </p:cTn>
                                        <p:tgtEl>
                                          <p:spTgt spid="32"/>
                                        </p:tgtEl>
                                        <p:attrNameLst>
                                          <p:attrName>style.visibility</p:attrName>
                                        </p:attrNameLst>
                                      </p:cBhvr>
                                      <p:to>
                                        <p:strVal val="hidden"/>
                                      </p:to>
                                    </p:set>
                                  </p:childTnLst>
                                </p:cTn>
                              </p:par>
                              <p:par>
                                <p:cTn id="26" presetID="1" presetClass="exit" presetSubtype="0" fill="hold" grpId="1" nodeType="withEffect">
                                  <p:stCondLst>
                                    <p:cond delay="2000"/>
                                  </p:stCondLst>
                                  <p:childTnLst>
                                    <p:set>
                                      <p:cBhvr>
                                        <p:cTn id="27" dur="1" fill="hold">
                                          <p:stCondLst>
                                            <p:cond delay="0"/>
                                          </p:stCondLst>
                                        </p:cTn>
                                        <p:tgtEl>
                                          <p:spTgt spid="33"/>
                                        </p:tgtEl>
                                        <p:attrNameLst>
                                          <p:attrName>style.visibility</p:attrName>
                                        </p:attrNameLst>
                                      </p:cBhvr>
                                      <p:to>
                                        <p:strVal val="hidden"/>
                                      </p:to>
                                    </p:set>
                                  </p:childTnLst>
                                </p:cTn>
                              </p:par>
                              <p:par>
                                <p:cTn id="28" presetID="1" presetClass="entr" presetSubtype="0" fill="hold" nodeType="withEffect">
                                  <p:stCondLst>
                                    <p:cond delay="2000"/>
                                  </p:stCondLst>
                                  <p:childTnLst>
                                    <p:set>
                                      <p:cBhvr>
                                        <p:cTn id="29" dur="1" fill="hold">
                                          <p:stCondLst>
                                            <p:cond delay="0"/>
                                          </p:stCondLst>
                                        </p:cTn>
                                        <p:tgtEl>
                                          <p:spTgt spid="18"/>
                                        </p:tgtEl>
                                        <p:attrNameLst>
                                          <p:attrName>style.visibility</p:attrName>
                                        </p:attrNameLst>
                                      </p:cBhvr>
                                      <p:to>
                                        <p:strVal val="visible"/>
                                      </p:to>
                                    </p:set>
                                  </p:childTnLst>
                                </p:cTn>
                              </p:par>
                              <p:par>
                                <p:cTn id="30" presetID="1" presetClass="entr" presetSubtype="0" fill="hold" grpId="0" nodeType="withEffect">
                                  <p:stCondLst>
                                    <p:cond delay="2000"/>
                                  </p:stCondLst>
                                  <p:childTnLst>
                                    <p:set>
                                      <p:cBhvr>
                                        <p:cTn id="31" dur="1" fill="hold">
                                          <p:stCondLst>
                                            <p:cond delay="0"/>
                                          </p:stCondLst>
                                        </p:cTn>
                                        <p:tgtEl>
                                          <p:spTgt spid="31"/>
                                        </p:tgtEl>
                                        <p:attrNameLst>
                                          <p:attrName>style.visibility</p:attrName>
                                        </p:attrNameLst>
                                      </p:cBhvr>
                                      <p:to>
                                        <p:strVal val="visible"/>
                                      </p:to>
                                    </p:set>
                                  </p:childTnLst>
                                </p:cTn>
                              </p:par>
                            </p:childTnLst>
                          </p:cTn>
                        </p:par>
                        <p:par>
                          <p:cTn id="32" fill="hold">
                            <p:stCondLst>
                              <p:cond delay="2000"/>
                            </p:stCondLst>
                            <p:childTnLst>
                              <p:par>
                                <p:cTn id="33" presetID="1" presetClass="exit" presetSubtype="0" fill="hold" nodeType="afterEffect">
                                  <p:stCondLst>
                                    <p:cond delay="1000"/>
                                  </p:stCondLst>
                                  <p:childTnLst>
                                    <p:set>
                                      <p:cBhvr>
                                        <p:cTn id="34" dur="1" fill="hold">
                                          <p:stCondLst>
                                            <p:cond delay="0"/>
                                          </p:stCondLst>
                                        </p:cTn>
                                        <p:tgtEl>
                                          <p:spTgt spid="18"/>
                                        </p:tgtEl>
                                        <p:attrNameLst>
                                          <p:attrName>style.visibility</p:attrName>
                                        </p:attrNameLst>
                                      </p:cBhvr>
                                      <p:to>
                                        <p:strVal val="hidden"/>
                                      </p:to>
                                    </p:set>
                                  </p:childTnLst>
                                </p:cTn>
                              </p:par>
                            </p:childTnLst>
                          </p:cTn>
                        </p:par>
                        <p:par>
                          <p:cTn id="35" fill="hold">
                            <p:stCondLst>
                              <p:cond delay="3000"/>
                            </p:stCondLst>
                            <p:childTnLst>
                              <p:par>
                                <p:cTn id="36" presetID="1" presetClass="entr" presetSubtype="0"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par>
                                <p:cTn id="38" presetID="1" presetClass="exit" presetSubtype="0" fill="hold" grpId="1" nodeType="withEffect">
                                  <p:stCondLst>
                                    <p:cond delay="0"/>
                                  </p:stCondLst>
                                  <p:childTnLst>
                                    <p:set>
                                      <p:cBhvr>
                                        <p:cTn id="39" dur="1" fill="hold">
                                          <p:stCondLst>
                                            <p:cond delay="0"/>
                                          </p:stCondLst>
                                        </p:cTn>
                                        <p:tgtEl>
                                          <p:spTgt spid="31"/>
                                        </p:tgtEl>
                                        <p:attrNameLst>
                                          <p:attrName>style.visibility</p:attrName>
                                        </p:attrNameLst>
                                      </p:cBhvr>
                                      <p:to>
                                        <p:strVal val="hidden"/>
                                      </p:to>
                                    </p:set>
                                  </p:childTnLst>
                                </p:cTn>
                              </p:par>
                            </p:childTnLst>
                          </p:cTn>
                        </p:par>
                        <p:par>
                          <p:cTn id="40" fill="hold">
                            <p:stCondLst>
                              <p:cond delay="3000"/>
                            </p:stCondLst>
                            <p:childTnLst>
                              <p:par>
                                <p:cTn id="41" presetID="42" presetClass="path" presetSubtype="0" accel="50000" decel="50000" fill="hold" nodeType="afterEffect">
                                  <p:stCondLst>
                                    <p:cond delay="1000"/>
                                  </p:stCondLst>
                                  <p:childTnLst>
                                    <p:animMotion origin="layout" path="M 4.16667E-7 1.48148E-6 L -0.1349 0.00046 " pathEditMode="relative" rAng="0" ptsTypes="AA">
                                      <p:cBhvr>
                                        <p:cTn id="42" dur="3000" fill="hold"/>
                                        <p:tgtEl>
                                          <p:spTgt spid="35"/>
                                        </p:tgtEl>
                                        <p:attrNameLst>
                                          <p:attrName>ppt_x</p:attrName>
                                          <p:attrName>ppt_y</p:attrName>
                                        </p:attrNameLst>
                                      </p:cBhvr>
                                      <p:rCtr x="-6745" y="23"/>
                                    </p:animMotion>
                                  </p:childTnLst>
                                </p:cTn>
                              </p:par>
                            </p:childTnLst>
                          </p:cTn>
                        </p:par>
                        <p:par>
                          <p:cTn id="43" fill="hold">
                            <p:stCondLst>
                              <p:cond delay="7000"/>
                            </p:stCondLst>
                            <p:childTnLst>
                              <p:par>
                                <p:cTn id="44" presetID="1" presetClass="exit" presetSubtype="0" fill="hold" nodeType="afterEffect">
                                  <p:stCondLst>
                                    <p:cond delay="0"/>
                                  </p:stCondLst>
                                  <p:childTnLst>
                                    <p:set>
                                      <p:cBhvr>
                                        <p:cTn id="45" dur="1" fill="hold">
                                          <p:stCondLst>
                                            <p:cond delay="0"/>
                                          </p:stCondLst>
                                        </p:cTn>
                                        <p:tgtEl>
                                          <p:spTgt spid="35"/>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40"/>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childTnLst>
                                </p:cTn>
                              </p:par>
                              <p:par>
                                <p:cTn id="50" presetID="26" presetClass="emph" presetSubtype="0" repeatCount="indefinite" fill="hold" grpId="2" nodeType="withEffect">
                                  <p:stCondLst>
                                    <p:cond delay="0"/>
                                  </p:stCondLst>
                                  <p:endCondLst>
                                    <p:cond evt="onNext" delay="0">
                                      <p:tgtEl>
                                        <p:sldTgt/>
                                      </p:tgtEl>
                                    </p:cond>
                                  </p:endCondLst>
                                  <p:childTnLst>
                                    <p:animEffect transition="out" filter="fade">
                                      <p:cBhvr>
                                        <p:cTn id="51" dur="1000" tmFilter="0, 0; .2, .5; .8, .5; 1, 0"/>
                                        <p:tgtEl>
                                          <p:spTgt spid="42"/>
                                        </p:tgtEl>
                                      </p:cBhvr>
                                    </p:animEffect>
                                    <p:animScale>
                                      <p:cBhvr>
                                        <p:cTn id="52" dur="500" autoRev="1" fill="hold"/>
                                        <p:tgtEl>
                                          <p:spTgt spid="42"/>
                                        </p:tgtEl>
                                      </p:cBhvr>
                                      <p:by x="105000" y="105000"/>
                                    </p:animScale>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35" presetClass="emph" presetSubtype="0" repeatCount="indefinite" fill="hold" grpId="1" nodeType="withEffect">
                                  <p:stCondLst>
                                    <p:cond delay="0"/>
                                  </p:stCondLst>
                                  <p:endCondLst>
                                    <p:cond evt="onNext" delay="0">
                                      <p:tgtEl>
                                        <p:sldTgt/>
                                      </p:tgtEl>
                                    </p:cond>
                                  </p:endCondLst>
                                  <p:childTnLst>
                                    <p:anim calcmode="discrete" valueType="str">
                                      <p:cBhvr>
                                        <p:cTn id="60" dur="500" fill="hold"/>
                                        <p:tgtEl>
                                          <p:spTgt spid="51"/>
                                        </p:tgtEl>
                                        <p:attrNameLst>
                                          <p:attrName>style.visibility</p:attrName>
                                        </p:attrNameLst>
                                      </p:cBhvr>
                                      <p:tavLst>
                                        <p:tav tm="0">
                                          <p:val>
                                            <p:strVal val="hidden"/>
                                          </p:val>
                                        </p:tav>
                                        <p:tav tm="50000">
                                          <p:val>
                                            <p:strVal val="visible"/>
                                          </p:val>
                                        </p:tav>
                                      </p:tavLst>
                                    </p:anim>
                                  </p:childTnLst>
                                </p:cTn>
                              </p:par>
                              <p:par>
                                <p:cTn id="61" presetID="1" presetClass="entr" presetSubtype="0" fill="hold" grpId="0" nodeType="withEffect">
                                  <p:stCondLst>
                                    <p:cond delay="4000"/>
                                  </p:stCondLst>
                                  <p:childTnLst>
                                    <p:set>
                                      <p:cBhvr>
                                        <p:cTn id="62" dur="1" fill="hold">
                                          <p:stCondLst>
                                            <p:cond delay="0"/>
                                          </p:stCondLst>
                                        </p:cTn>
                                        <p:tgtEl>
                                          <p:spTgt spid="52"/>
                                        </p:tgtEl>
                                        <p:attrNameLst>
                                          <p:attrName>style.visibility</p:attrName>
                                        </p:attrNameLst>
                                      </p:cBhvr>
                                      <p:to>
                                        <p:strVal val="visible"/>
                                      </p:to>
                                    </p:set>
                                  </p:childTnLst>
                                </p:cTn>
                              </p:par>
                              <p:par>
                                <p:cTn id="63" presetID="1" presetClass="exit" presetSubtype="0" fill="hold" grpId="2" nodeType="withEffect">
                                  <p:stCondLst>
                                    <p:cond delay="4000"/>
                                  </p:stCondLst>
                                  <p:childTnLst>
                                    <p:set>
                                      <p:cBhvr>
                                        <p:cTn id="64" dur="1" fill="hold">
                                          <p:stCondLst>
                                            <p:cond delay="0"/>
                                          </p:stCondLst>
                                        </p:cTn>
                                        <p:tgtEl>
                                          <p:spTgt spid="51"/>
                                        </p:tgtEl>
                                        <p:attrNameLst>
                                          <p:attrName>style.visibility</p:attrName>
                                        </p:attrNameLst>
                                      </p:cBhvr>
                                      <p:to>
                                        <p:strVal val="hidden"/>
                                      </p:to>
                                    </p:set>
                                  </p:childTnLst>
                                </p:cTn>
                              </p:par>
                              <p:par>
                                <p:cTn id="65" presetID="42" presetClass="path" presetSubtype="0" accel="50000" decel="50000" fill="hold" nodeType="withEffect">
                                  <p:stCondLst>
                                    <p:cond delay="4000"/>
                                  </p:stCondLst>
                                  <p:childTnLst>
                                    <p:animMotion origin="layout" path="M -4.58333E-6 0 L -0.07031 -0.00185 " pathEditMode="relative" rAng="0" ptsTypes="AA">
                                      <p:cBhvr>
                                        <p:cTn id="66" dur="2000" fill="hold"/>
                                        <p:tgtEl>
                                          <p:spTgt spid="39"/>
                                        </p:tgtEl>
                                        <p:attrNameLst>
                                          <p:attrName>ppt_x</p:attrName>
                                          <p:attrName>ppt_y</p:attrName>
                                        </p:attrNameLst>
                                      </p:cBhvr>
                                      <p:rCtr x="-3516" y="-93"/>
                                    </p:animMotion>
                                  </p:childTnLst>
                                </p:cTn>
                              </p:par>
                              <p:par>
                                <p:cTn id="67" presetID="42" presetClass="path" presetSubtype="0" accel="50000" decel="50000" fill="hold" grpId="1" nodeType="withEffect">
                                  <p:stCondLst>
                                    <p:cond delay="4000"/>
                                  </p:stCondLst>
                                  <p:childTnLst>
                                    <p:animMotion origin="layout" path="M 3.125E-6 1.48148E-6 L -0.07019 -0.00162 " pathEditMode="relative" rAng="0" ptsTypes="AA">
                                      <p:cBhvr>
                                        <p:cTn id="68" dur="2000" fill="hold"/>
                                        <p:tgtEl>
                                          <p:spTgt spid="52"/>
                                        </p:tgtEl>
                                        <p:attrNameLst>
                                          <p:attrName>ppt_x</p:attrName>
                                          <p:attrName>ppt_y</p:attrName>
                                        </p:attrNameLst>
                                      </p:cBhvr>
                                      <p:rCtr x="-3516" y="-93"/>
                                    </p:animMotion>
                                  </p:childTnLst>
                                </p:cTn>
                              </p:par>
                              <p:par>
                                <p:cTn id="69" presetID="35" presetClass="emph" presetSubtype="0" repeatCount="indefinite" fill="hold" grpId="2" nodeType="withEffect">
                                  <p:stCondLst>
                                    <p:cond delay="4000"/>
                                  </p:stCondLst>
                                  <p:endCondLst>
                                    <p:cond evt="onNext" delay="0">
                                      <p:tgtEl>
                                        <p:sldTgt/>
                                      </p:tgtEl>
                                    </p:cond>
                                  </p:endCondLst>
                                  <p:childTnLst>
                                    <p:anim calcmode="discrete" valueType="str">
                                      <p:cBhvr>
                                        <p:cTn id="70" dur="500" fill="hold"/>
                                        <p:tgtEl>
                                          <p:spTgt spid="52"/>
                                        </p:tgtEl>
                                        <p:attrNameLst>
                                          <p:attrName>style.visibility</p:attrName>
                                        </p:attrNameLst>
                                      </p:cBhvr>
                                      <p:tavLst>
                                        <p:tav tm="0">
                                          <p:val>
                                            <p:strVal val="hidden"/>
                                          </p:val>
                                        </p:tav>
                                        <p:tav tm="50000">
                                          <p:val>
                                            <p:strVal val="visible"/>
                                          </p:val>
                                        </p:tav>
                                      </p:tavLst>
                                    </p:anim>
                                  </p:childTnLst>
                                </p:cTn>
                              </p:par>
                            </p:childTnLst>
                          </p:cTn>
                        </p:par>
                        <p:par>
                          <p:cTn id="71" fill="hold">
                            <p:stCondLst>
                              <p:cond delay="13000"/>
                            </p:stCondLst>
                            <p:childTnLst>
                              <p:par>
                                <p:cTn id="72" presetID="1" presetClass="exit" presetSubtype="0" fill="hold" nodeType="afterEffect">
                                  <p:stCondLst>
                                    <p:cond delay="0"/>
                                  </p:stCondLst>
                                  <p:childTnLst>
                                    <p:set>
                                      <p:cBhvr>
                                        <p:cTn id="73" dur="1" fill="hold">
                                          <p:stCondLst>
                                            <p:cond delay="0"/>
                                          </p:stCondLst>
                                        </p:cTn>
                                        <p:tgtEl>
                                          <p:spTgt spid="39"/>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42"/>
                                        </p:tgtEl>
                                        <p:attrNameLst>
                                          <p:attrName>style.visibility</p:attrName>
                                        </p:attrNameLst>
                                      </p:cBhvr>
                                      <p:to>
                                        <p:strVal val="hidden"/>
                                      </p:to>
                                    </p:set>
                                  </p:childTnLst>
                                </p:cTn>
                              </p:par>
                              <p:par>
                                <p:cTn id="76" presetID="1" presetClass="entr" presetSubtype="0"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childTnLst>
                                </p:cTn>
                              </p:par>
                              <p:par>
                                <p:cTn id="78" presetID="26" presetClass="emph" presetSubtype="0" repeatCount="indefinite" fill="hold" grpId="1" nodeType="withEffect">
                                  <p:stCondLst>
                                    <p:cond delay="0"/>
                                  </p:stCondLst>
                                  <p:endCondLst>
                                    <p:cond evt="onNext" delay="0">
                                      <p:tgtEl>
                                        <p:sldTgt/>
                                      </p:tgtEl>
                                    </p:cond>
                                  </p:endCondLst>
                                  <p:childTnLst>
                                    <p:animEffect transition="out" filter="fade">
                                      <p:cBhvr>
                                        <p:cTn id="79" dur="500" tmFilter="0, 0; .2, .5; .8, .5; 1, 0"/>
                                        <p:tgtEl>
                                          <p:spTgt spid="43"/>
                                        </p:tgtEl>
                                      </p:cBhvr>
                                    </p:animEffect>
                                    <p:animScale>
                                      <p:cBhvr>
                                        <p:cTn id="80" dur="250" autoRev="1" fill="hold"/>
                                        <p:tgtEl>
                                          <p:spTgt spid="43"/>
                                        </p:tgtEl>
                                      </p:cBhvr>
                                      <p:by x="105000" y="105000"/>
                                    </p:animScale>
                                  </p:childTnLst>
                                </p:cTn>
                              </p:par>
                              <p:par>
                                <p:cTn id="81" presetID="1" presetClass="entr" presetSubtype="0" fill="hold" grpId="0" nodeType="with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childTnLst>
                                </p:cTn>
                              </p:par>
                              <p:par>
                                <p:cTn id="87" presetID="35" presetClass="emph" presetSubtype="0" repeatCount="indefinite" fill="hold" grpId="1" nodeType="withEffect">
                                  <p:stCondLst>
                                    <p:cond delay="0"/>
                                  </p:stCondLst>
                                  <p:endCondLst>
                                    <p:cond evt="onNext" delay="0">
                                      <p:tgtEl>
                                        <p:sldTgt/>
                                      </p:tgtEl>
                                    </p:cond>
                                  </p:endCondLst>
                                  <p:childTnLst>
                                    <p:anim calcmode="discrete" valueType="str">
                                      <p:cBhvr>
                                        <p:cTn id="88" dur="500" fill="hold"/>
                                        <p:tgtEl>
                                          <p:spTgt spid="53"/>
                                        </p:tgtEl>
                                        <p:attrNameLst>
                                          <p:attrName>style.visibility</p:attrName>
                                        </p:attrNameLst>
                                      </p:cBhvr>
                                      <p:tavLst>
                                        <p:tav tm="0">
                                          <p:val>
                                            <p:strVal val="hidden"/>
                                          </p:val>
                                        </p:tav>
                                        <p:tav tm="50000">
                                          <p:val>
                                            <p:strVal val="visible"/>
                                          </p:val>
                                        </p:tav>
                                      </p:tavLst>
                                    </p:anim>
                                  </p:childTnLst>
                                </p:cTn>
                              </p:par>
                              <p:par>
                                <p:cTn id="89" presetID="1" presetClass="exit" presetSubtype="0" fill="hold" grpId="2" nodeType="withEffect">
                                  <p:stCondLst>
                                    <p:cond delay="0"/>
                                  </p:stCondLst>
                                  <p:childTnLst>
                                    <p:set>
                                      <p:cBhvr>
                                        <p:cTn id="90" dur="1" fill="hold">
                                          <p:stCondLst>
                                            <p:cond delay="0"/>
                                          </p:stCondLst>
                                        </p:cTn>
                                        <p:tgtEl>
                                          <p:spTgt spid="10"/>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1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2" grpId="0" animBg="1"/>
      <p:bldP spid="32" grpId="1" animBg="1"/>
      <p:bldP spid="31" grpId="0" animBg="1"/>
      <p:bldP spid="31" grpId="1" animBg="1"/>
      <p:bldP spid="51" grpId="0" animBg="1"/>
      <p:bldP spid="51" grpId="1" animBg="1"/>
      <p:bldP spid="51" grpId="2" animBg="1"/>
      <p:bldP spid="52" grpId="0" animBg="1"/>
      <p:bldP spid="52" grpId="1" animBg="1"/>
      <p:bldP spid="52" grpId="2" animBg="1"/>
      <p:bldP spid="53" grpId="0" animBg="1"/>
      <p:bldP spid="53" grpId="1" animBg="1"/>
      <p:bldP spid="40" grpId="0" animBg="1"/>
      <p:bldP spid="40" grpId="1" animBg="1"/>
      <p:bldP spid="42" grpId="0" animBg="1"/>
      <p:bldP spid="42" grpId="1" animBg="1"/>
      <p:bldP spid="42" grpId="2" animBg="1"/>
      <p:bldP spid="43" grpId="0" animBg="1"/>
      <p:bldP spid="43" grpId="1" animBg="1"/>
      <p:bldP spid="48" grpId="0"/>
      <p:bldP spid="49" grpId="0"/>
      <p:bldP spid="50" grpId="0"/>
      <p:bldP spid="9" grpId="0" animBg="1"/>
      <p:bldP spid="10" grpId="0" animBg="1"/>
      <p:bldP spid="10" grpId="1" animBg="1"/>
      <p:bldP spid="10" grpId="2" animBg="1"/>
      <p:bldP spid="11" grpId="0" animBg="1"/>
      <p:bldP spid="4"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601E50-533A-F2DC-0668-34BBCC9BFE3A}"/>
              </a:ext>
            </a:extLst>
          </p:cNvPr>
          <p:cNvSpPr/>
          <p:nvPr/>
        </p:nvSpPr>
        <p:spPr>
          <a:xfrm>
            <a:off x="0" y="0"/>
            <a:ext cx="12192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464BCCD9-8B62-C54D-2DC7-FBAA20C781CE}"/>
              </a:ext>
            </a:extLst>
          </p:cNvPr>
          <p:cNvSpPr txBox="1">
            <a:spLocks/>
          </p:cNvSpPr>
          <p:nvPr/>
        </p:nvSpPr>
        <p:spPr>
          <a:xfrm>
            <a:off x="783973" y="2096876"/>
            <a:ext cx="4811282" cy="142904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lang="en-IN" sz="4000" b="1" kern="1200">
                <a:solidFill>
                  <a:schemeClr val="accent1"/>
                </a:solidFill>
                <a:latin typeface="+mj-lt"/>
                <a:ea typeface="+mj-ea"/>
                <a:cs typeface="Calibri Light" panose="020F0302020204030204" pitchFamily="34" charset="0"/>
              </a:defRPr>
            </a:lvl1pPr>
          </a:lstStyle>
          <a:p>
            <a:pPr algn="l" rtl="0" fontAlgn="base">
              <a:lnSpc>
                <a:spcPct val="170000"/>
              </a:lnSpc>
            </a:pPr>
            <a:r>
              <a:rPr lang="en-US" b="1" i="0" u="none" strike="noStrike" dirty="0">
                <a:solidFill>
                  <a:schemeClr val="bg1"/>
                </a:solidFill>
                <a:effectLst/>
                <a:latin typeface="Montserrat" pitchFamily="2" charset="77"/>
              </a:rPr>
              <a:t>End.</a:t>
            </a:r>
            <a:endParaRPr lang="en-US" sz="3600" b="0" i="0" dirty="0">
              <a:solidFill>
                <a:schemeClr val="bg1"/>
              </a:solidFill>
              <a:effectLst/>
              <a:latin typeface="Montserrat" pitchFamily="2" charset="77"/>
            </a:endParaRPr>
          </a:p>
        </p:txBody>
      </p:sp>
      <p:grpSp>
        <p:nvGrpSpPr>
          <p:cNvPr id="8" name="Group 7">
            <a:extLst>
              <a:ext uri="{FF2B5EF4-FFF2-40B4-BE49-F238E27FC236}">
                <a16:creationId xmlns:a16="http://schemas.microsoft.com/office/drawing/2014/main" id="{F5AAF6DA-0EB1-7D0E-A3D1-93D21D3B475F}"/>
              </a:ext>
            </a:extLst>
          </p:cNvPr>
          <p:cNvGrpSpPr/>
          <p:nvPr/>
        </p:nvGrpSpPr>
        <p:grpSpPr>
          <a:xfrm>
            <a:off x="7209552" y="3226368"/>
            <a:ext cx="2086850" cy="1070619"/>
            <a:chOff x="634579" y="2949820"/>
            <a:chExt cx="2086850" cy="1070619"/>
          </a:xfrm>
        </p:grpSpPr>
        <p:sp>
          <p:nvSpPr>
            <p:cNvPr id="4" name="Freeform 109">
              <a:extLst>
                <a:ext uri="{FF2B5EF4-FFF2-40B4-BE49-F238E27FC236}">
                  <a16:creationId xmlns:a16="http://schemas.microsoft.com/office/drawing/2014/main" id="{214E40E9-C191-0A63-797F-F6EBB7FAEADD}"/>
                </a:ext>
              </a:extLst>
            </p:cNvPr>
            <p:cNvSpPr>
              <a:spLocks noChangeAspect="1" noChangeArrowheads="1"/>
            </p:cNvSpPr>
            <p:nvPr/>
          </p:nvSpPr>
          <p:spPr bwMode="auto">
            <a:xfrm>
              <a:off x="634580" y="3624439"/>
              <a:ext cx="396000" cy="396000"/>
            </a:xfrm>
            <a:custGeom>
              <a:avLst/>
              <a:gdLst>
                <a:gd name="T0" fmla="*/ 116824 w 634"/>
                <a:gd name="T1" fmla="*/ 0 h 634"/>
                <a:gd name="T2" fmla="*/ 116824 w 634"/>
                <a:gd name="T3" fmla="*/ 228239 h 634"/>
                <a:gd name="T4" fmla="*/ 116824 w 634"/>
                <a:gd name="T5" fmla="*/ 0 h 634"/>
                <a:gd name="T6" fmla="*/ 196509 w 634"/>
                <a:gd name="T7" fmla="*/ 58412 h 634"/>
                <a:gd name="T8" fmla="*/ 159371 w 634"/>
                <a:gd name="T9" fmla="*/ 106007 h 634"/>
                <a:gd name="T10" fmla="*/ 196509 w 634"/>
                <a:gd name="T11" fmla="*/ 58412 h 634"/>
                <a:gd name="T12" fmla="*/ 186053 w 634"/>
                <a:gd name="T13" fmla="*/ 47956 h 634"/>
                <a:gd name="T14" fmla="*/ 138097 w 634"/>
                <a:gd name="T15" fmla="*/ 21274 h 634"/>
                <a:gd name="T16" fmla="*/ 85094 w 634"/>
                <a:gd name="T17" fmla="*/ 106007 h 634"/>
                <a:gd name="T18" fmla="*/ 90503 w 634"/>
                <a:gd name="T19" fmla="*/ 69229 h 634"/>
                <a:gd name="T20" fmla="*/ 138097 w 634"/>
                <a:gd name="T21" fmla="*/ 69229 h 634"/>
                <a:gd name="T22" fmla="*/ 85094 w 634"/>
                <a:gd name="T23" fmla="*/ 106007 h 634"/>
                <a:gd name="T24" fmla="*/ 143506 w 634"/>
                <a:gd name="T25" fmla="*/ 122232 h 634"/>
                <a:gd name="T26" fmla="*/ 116824 w 634"/>
                <a:gd name="T27" fmla="*/ 159371 h 634"/>
                <a:gd name="T28" fmla="*/ 85094 w 634"/>
                <a:gd name="T29" fmla="*/ 122232 h 634"/>
                <a:gd name="T30" fmla="*/ 106368 w 634"/>
                <a:gd name="T31" fmla="*/ 15865 h 634"/>
                <a:gd name="T32" fmla="*/ 116824 w 634"/>
                <a:gd name="T33" fmla="*/ 15865 h 634"/>
                <a:gd name="T34" fmla="*/ 138097 w 634"/>
                <a:gd name="T35" fmla="*/ 58412 h 634"/>
                <a:gd name="T36" fmla="*/ 95550 w 634"/>
                <a:gd name="T37" fmla="*/ 58412 h 634"/>
                <a:gd name="T38" fmla="*/ 90503 w 634"/>
                <a:gd name="T39" fmla="*/ 21274 h 634"/>
                <a:gd name="T40" fmla="*/ 79685 w 634"/>
                <a:gd name="T41" fmla="*/ 53003 h 634"/>
                <a:gd name="T42" fmla="*/ 90503 w 634"/>
                <a:gd name="T43" fmla="*/ 21274 h 634"/>
                <a:gd name="T44" fmla="*/ 32091 w 634"/>
                <a:gd name="T45" fmla="*/ 58412 h 634"/>
                <a:gd name="T46" fmla="*/ 74638 w 634"/>
                <a:gd name="T47" fmla="*/ 106007 h 634"/>
                <a:gd name="T48" fmla="*/ 32091 w 634"/>
                <a:gd name="T49" fmla="*/ 58412 h 634"/>
                <a:gd name="T50" fmla="*/ 32091 w 634"/>
                <a:gd name="T51" fmla="*/ 169827 h 634"/>
                <a:gd name="T52" fmla="*/ 74638 w 634"/>
                <a:gd name="T53" fmla="*/ 122232 h 634"/>
                <a:gd name="T54" fmla="*/ 32091 w 634"/>
                <a:gd name="T55" fmla="*/ 169827 h 634"/>
                <a:gd name="T56" fmla="*/ 42547 w 634"/>
                <a:gd name="T57" fmla="*/ 180644 h 634"/>
                <a:gd name="T58" fmla="*/ 90503 w 634"/>
                <a:gd name="T59" fmla="*/ 212374 h 634"/>
                <a:gd name="T60" fmla="*/ 122232 w 634"/>
                <a:gd name="T61" fmla="*/ 212374 h 634"/>
                <a:gd name="T62" fmla="*/ 116824 w 634"/>
                <a:gd name="T63" fmla="*/ 212374 h 634"/>
                <a:gd name="T64" fmla="*/ 95550 w 634"/>
                <a:gd name="T65" fmla="*/ 169827 h 634"/>
                <a:gd name="T66" fmla="*/ 138097 w 634"/>
                <a:gd name="T67" fmla="*/ 169827 h 634"/>
                <a:gd name="T68" fmla="*/ 138097 w 634"/>
                <a:gd name="T69" fmla="*/ 212374 h 634"/>
                <a:gd name="T70" fmla="*/ 148554 w 634"/>
                <a:gd name="T71" fmla="*/ 175236 h 634"/>
                <a:gd name="T72" fmla="*/ 138097 w 634"/>
                <a:gd name="T73" fmla="*/ 212374 h 634"/>
                <a:gd name="T74" fmla="*/ 196509 w 634"/>
                <a:gd name="T75" fmla="*/ 169827 h 634"/>
                <a:gd name="T76" fmla="*/ 159371 w 634"/>
                <a:gd name="T77" fmla="*/ 122232 h 634"/>
                <a:gd name="T78" fmla="*/ 196509 w 634"/>
                <a:gd name="T79" fmla="*/ 169827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dirty="0"/>
            </a:p>
          </p:txBody>
        </p:sp>
        <p:sp>
          <p:nvSpPr>
            <p:cNvPr id="5" name="TextBox 4">
              <a:extLst>
                <a:ext uri="{FF2B5EF4-FFF2-40B4-BE49-F238E27FC236}">
                  <a16:creationId xmlns:a16="http://schemas.microsoft.com/office/drawing/2014/main" id="{1C158E50-9091-6ED4-A373-72002713D586}"/>
                </a:ext>
              </a:extLst>
            </p:cNvPr>
            <p:cNvSpPr txBox="1"/>
            <p:nvPr/>
          </p:nvSpPr>
          <p:spPr>
            <a:xfrm>
              <a:off x="1117600" y="3646210"/>
              <a:ext cx="1603829" cy="338554"/>
            </a:xfrm>
            <a:prstGeom prst="rect">
              <a:avLst/>
            </a:prstGeom>
            <a:noFill/>
          </p:spPr>
          <p:txBody>
            <a:bodyPr wrap="square" rtlCol="0">
              <a:spAutoFit/>
            </a:bodyPr>
            <a:lstStyle/>
            <a:p>
              <a:r>
                <a:rPr lang="en-US" sz="1600" dirty="0">
                  <a:solidFill>
                    <a:schemeClr val="bg1"/>
                  </a:solidFill>
                </a:rPr>
                <a:t>emesrt.org</a:t>
              </a:r>
            </a:p>
          </p:txBody>
        </p:sp>
        <p:sp>
          <p:nvSpPr>
            <p:cNvPr id="6" name="Freeform 185">
              <a:extLst>
                <a:ext uri="{FF2B5EF4-FFF2-40B4-BE49-F238E27FC236}">
                  <a16:creationId xmlns:a16="http://schemas.microsoft.com/office/drawing/2014/main" id="{F92EBC86-0D9B-2A6A-FC89-F5771BBAFDC8}"/>
                </a:ext>
              </a:extLst>
            </p:cNvPr>
            <p:cNvSpPr>
              <a:spLocks noChangeAspect="1" noChangeArrowheads="1"/>
            </p:cNvSpPr>
            <p:nvPr/>
          </p:nvSpPr>
          <p:spPr bwMode="auto">
            <a:xfrm>
              <a:off x="634579" y="2990486"/>
              <a:ext cx="376810" cy="288000"/>
            </a:xfrm>
            <a:custGeom>
              <a:avLst/>
              <a:gdLst>
                <a:gd name="T0" fmla="*/ 195681 w 619"/>
                <a:gd name="T1" fmla="*/ 0 h 472"/>
                <a:gd name="T2" fmla="*/ 195681 w 619"/>
                <a:gd name="T3" fmla="*/ 0 h 472"/>
                <a:gd name="T4" fmla="*/ 26210 w 619"/>
                <a:gd name="T5" fmla="*/ 0 h 472"/>
                <a:gd name="T6" fmla="*/ 0 w 619"/>
                <a:gd name="T7" fmla="*/ 26271 h 472"/>
                <a:gd name="T8" fmla="*/ 0 w 619"/>
                <a:gd name="T9" fmla="*/ 142871 h 472"/>
                <a:gd name="T10" fmla="*/ 26210 w 619"/>
                <a:gd name="T11" fmla="*/ 169502 h 472"/>
                <a:gd name="T12" fmla="*/ 195681 w 619"/>
                <a:gd name="T13" fmla="*/ 169502 h 472"/>
                <a:gd name="T14" fmla="*/ 221891 w 619"/>
                <a:gd name="T15" fmla="*/ 142871 h 472"/>
                <a:gd name="T16" fmla="*/ 221891 w 619"/>
                <a:gd name="T17" fmla="*/ 26271 h 472"/>
                <a:gd name="T18" fmla="*/ 195681 w 619"/>
                <a:gd name="T19" fmla="*/ 0 h 472"/>
                <a:gd name="T20" fmla="*/ 200707 w 619"/>
                <a:gd name="T21" fmla="*/ 15835 h 472"/>
                <a:gd name="T22" fmla="*/ 200707 w 619"/>
                <a:gd name="T23" fmla="*/ 15835 h 472"/>
                <a:gd name="T24" fmla="*/ 110945 w 619"/>
                <a:gd name="T25" fmla="*/ 84571 h 472"/>
                <a:gd name="T26" fmla="*/ 21184 w 619"/>
                <a:gd name="T27" fmla="*/ 15835 h 472"/>
                <a:gd name="T28" fmla="*/ 200707 w 619"/>
                <a:gd name="T29" fmla="*/ 15835 h 472"/>
                <a:gd name="T30" fmla="*/ 10412 w 619"/>
                <a:gd name="T31" fmla="*/ 142871 h 472"/>
                <a:gd name="T32" fmla="*/ 10412 w 619"/>
                <a:gd name="T33" fmla="*/ 142871 h 472"/>
                <a:gd name="T34" fmla="*/ 10412 w 619"/>
                <a:gd name="T35" fmla="*/ 26271 h 472"/>
                <a:gd name="T36" fmla="*/ 73964 w 619"/>
                <a:gd name="T37" fmla="*/ 79533 h 472"/>
                <a:gd name="T38" fmla="*/ 10412 w 619"/>
                <a:gd name="T39" fmla="*/ 142871 h 472"/>
                <a:gd name="T40" fmla="*/ 21184 w 619"/>
                <a:gd name="T41" fmla="*/ 153668 h 472"/>
                <a:gd name="T42" fmla="*/ 21184 w 619"/>
                <a:gd name="T43" fmla="*/ 153668 h 472"/>
                <a:gd name="T44" fmla="*/ 84735 w 619"/>
                <a:gd name="T45" fmla="*/ 84571 h 472"/>
                <a:gd name="T46" fmla="*/ 110945 w 619"/>
                <a:gd name="T47" fmla="*/ 105804 h 472"/>
                <a:gd name="T48" fmla="*/ 132129 w 619"/>
                <a:gd name="T49" fmla="*/ 84571 h 472"/>
                <a:gd name="T50" fmla="*/ 200707 w 619"/>
                <a:gd name="T51" fmla="*/ 153668 h 472"/>
                <a:gd name="T52" fmla="*/ 21184 w 619"/>
                <a:gd name="T53" fmla="*/ 153668 h 472"/>
                <a:gd name="T54" fmla="*/ 211479 w 619"/>
                <a:gd name="T55" fmla="*/ 142871 h 472"/>
                <a:gd name="T56" fmla="*/ 211479 w 619"/>
                <a:gd name="T57" fmla="*/ 142871 h 472"/>
                <a:gd name="T58" fmla="*/ 211479 w 619"/>
                <a:gd name="T59" fmla="*/ 142871 h 472"/>
                <a:gd name="T60" fmla="*/ 147927 w 619"/>
                <a:gd name="T61" fmla="*/ 79533 h 472"/>
                <a:gd name="T62" fmla="*/ 211479 w 619"/>
                <a:gd name="T63" fmla="*/ 26271 h 472"/>
                <a:gd name="T64" fmla="*/ 211479 w 619"/>
                <a:gd name="T65" fmla="*/ 142871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9" h="472">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cubicBezTo>
                    <a:pt x="412" y="221"/>
                    <a:pt x="412" y="221"/>
                    <a:pt x="412" y="221"/>
                  </a:cubicBezTo>
                  <a:cubicBezTo>
                    <a:pt x="589" y="73"/>
                    <a:pt x="589" y="73"/>
                    <a:pt x="589" y="73"/>
                  </a:cubicBezTo>
                  <a:lnTo>
                    <a:pt x="589" y="397"/>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1" tIns="45716" rIns="91431" bIns="45716" anchor="ctr"/>
            <a:lstStyle/>
            <a:p>
              <a:endParaRPr lang="en-US" dirty="0"/>
            </a:p>
          </p:txBody>
        </p:sp>
        <p:sp>
          <p:nvSpPr>
            <p:cNvPr id="7" name="TextBox 6">
              <a:extLst>
                <a:ext uri="{FF2B5EF4-FFF2-40B4-BE49-F238E27FC236}">
                  <a16:creationId xmlns:a16="http://schemas.microsoft.com/office/drawing/2014/main" id="{DAD544B3-8265-FD7C-A65F-437DBEE1BEFC}"/>
                </a:ext>
              </a:extLst>
            </p:cNvPr>
            <p:cNvSpPr txBox="1"/>
            <p:nvPr/>
          </p:nvSpPr>
          <p:spPr>
            <a:xfrm>
              <a:off x="1117600" y="2949820"/>
              <a:ext cx="1603829" cy="338554"/>
            </a:xfrm>
            <a:prstGeom prst="rect">
              <a:avLst/>
            </a:prstGeom>
            <a:noFill/>
          </p:spPr>
          <p:txBody>
            <a:bodyPr wrap="square" rtlCol="0">
              <a:spAutoFit/>
            </a:bodyPr>
            <a:lstStyle/>
            <a:p>
              <a:r>
                <a:rPr lang="en-US" sz="1600" dirty="0">
                  <a:solidFill>
                    <a:schemeClr val="bg1"/>
                  </a:solidFill>
                </a:rPr>
                <a:t>enquiries.org</a:t>
              </a:r>
            </a:p>
          </p:txBody>
        </p:sp>
      </p:grpSp>
      <p:pic>
        <p:nvPicPr>
          <p:cNvPr id="10" name="Picture 9" descr="A black and white logo&#10;&#10;Description automatically generated">
            <a:extLst>
              <a:ext uri="{FF2B5EF4-FFF2-40B4-BE49-F238E27FC236}">
                <a16:creationId xmlns:a16="http://schemas.microsoft.com/office/drawing/2014/main" id="{0033D24F-3A93-55E8-AD76-3AA64927EFC2}"/>
              </a:ext>
            </a:extLst>
          </p:cNvPr>
          <p:cNvPicPr>
            <a:picLocks noChangeAspect="1"/>
          </p:cNvPicPr>
          <p:nvPr/>
        </p:nvPicPr>
        <p:blipFill>
          <a:blip r:embed="rId2"/>
          <a:stretch>
            <a:fillRect/>
          </a:stretch>
        </p:blipFill>
        <p:spPr>
          <a:xfrm>
            <a:off x="7024914" y="1968702"/>
            <a:ext cx="4093028" cy="1257666"/>
          </a:xfrm>
          <a:prstGeom prst="rect">
            <a:avLst/>
          </a:prstGeom>
        </p:spPr>
      </p:pic>
      <p:cxnSp>
        <p:nvCxnSpPr>
          <p:cNvPr id="13" name="Straight Connector 12">
            <a:extLst>
              <a:ext uri="{FF2B5EF4-FFF2-40B4-BE49-F238E27FC236}">
                <a16:creationId xmlns:a16="http://schemas.microsoft.com/office/drawing/2014/main" id="{301E2F8C-7DE1-606D-988F-1C3E19764946}"/>
              </a:ext>
            </a:extLst>
          </p:cNvPr>
          <p:cNvCxnSpPr>
            <a:cxnSpLocks/>
          </p:cNvCxnSpPr>
          <p:nvPr/>
        </p:nvCxnSpPr>
        <p:spPr>
          <a:xfrm>
            <a:off x="6125028" y="2096875"/>
            <a:ext cx="0" cy="226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913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ydro Theme">
  <a:themeElements>
    <a:clrScheme name="ICMM">
      <a:dk1>
        <a:srgbClr val="000000"/>
      </a:dk1>
      <a:lt1>
        <a:srgbClr val="FFFFFF"/>
      </a:lt1>
      <a:dk2>
        <a:srgbClr val="003C3C"/>
      </a:dk2>
      <a:lt2>
        <a:srgbClr val="B9C8C3"/>
      </a:lt2>
      <a:accent1>
        <a:srgbClr val="00C8AA"/>
      </a:accent1>
      <a:accent2>
        <a:srgbClr val="003C3C"/>
      </a:accent2>
      <a:accent3>
        <a:srgbClr val="B4E1D7"/>
      </a:accent3>
      <a:accent4>
        <a:srgbClr val="EBE623"/>
      </a:accent4>
      <a:accent5>
        <a:srgbClr val="FF5A5A"/>
      </a:accent5>
      <a:accent6>
        <a:srgbClr val="5F7878"/>
      </a:accent6>
      <a:hlink>
        <a:srgbClr val="003C3C"/>
      </a:hlink>
      <a:folHlink>
        <a:srgbClr val="5F7878"/>
      </a:folHlink>
    </a:clrScheme>
    <a:fontScheme name="ICMM">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20000"/>
            <a:lumOff val="8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mtClean="0">
            <a:solidFill>
              <a:schemeClr val="tx2"/>
            </a:solidFill>
          </a:defRPr>
        </a:defPPr>
      </a:lstStyle>
    </a:txDef>
  </a:objectDefaults>
  <a:extraClrSchemeLst/>
  <a:extLst>
    <a:ext uri="{05A4C25C-085E-4340-85A3-A5531E510DB2}">
      <thm15:themeFamily xmlns:thm15="http://schemas.microsoft.com/office/thememl/2012/main" name="PPT.pptx" id="{51D56A91-C787-43AF-8184-51A6FFB0D06E}" vid="{00FA3DBC-A62C-4CA8-B86D-98CB2252705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7806B5FFDF9A4793CD5F18B6659BF2" ma:contentTypeVersion="17" ma:contentTypeDescription="Create a new document." ma:contentTypeScope="" ma:versionID="61495b89ca9e5d7d4c1a96675659c880">
  <xsd:schema xmlns:xsd="http://www.w3.org/2001/XMLSchema" xmlns:xs="http://www.w3.org/2001/XMLSchema" xmlns:p="http://schemas.microsoft.com/office/2006/metadata/properties" xmlns:ns2="a5bce02d-2058-40a1-a6ff-0a112af09d9f" xmlns:ns3="72697c1a-bd28-4733-a57b-b00ad0f48605" targetNamespace="http://schemas.microsoft.com/office/2006/metadata/properties" ma:root="true" ma:fieldsID="0b7cf3ce74042a99e3a9d0b22f274d76" ns2:_="" ns3:_="">
    <xsd:import namespace="a5bce02d-2058-40a1-a6ff-0a112af09d9f"/>
    <xsd:import namespace="72697c1a-bd28-4733-a57b-b00ad0f486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element ref="ns2:Note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bce02d-2058-40a1-a6ff-0a112af09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Notes" ma:index="19" nillable="true" ma:displayName="Notes" ma:format="Dropdown" ma:internalName="Notes">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3cd5ce1-a873-4b08-9b8a-1fde0424736c"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697c1a-bd28-4733-a57b-b00ad0f4860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5af8eb2-48ac-4120-9228-fda88e3d13d8}" ma:internalName="TaxCatchAll" ma:showField="CatchAllData" ma:web="72697c1a-bd28-4733-a57b-b00ad0f486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s xmlns="a5bce02d-2058-40a1-a6ff-0a112af09d9f" xsi:nil="true"/>
    <lcf76f155ced4ddcb4097134ff3c332f xmlns="a5bce02d-2058-40a1-a6ff-0a112af09d9f">
      <Terms xmlns="http://schemas.microsoft.com/office/infopath/2007/PartnerControls"/>
    </lcf76f155ced4ddcb4097134ff3c332f>
    <TaxCatchAll xmlns="72697c1a-bd28-4733-a57b-b00ad0f48605" xsi:nil="true"/>
  </documentManagement>
</p:properties>
</file>

<file path=customXml/itemProps1.xml><?xml version="1.0" encoding="utf-8"?>
<ds:datastoreItem xmlns:ds="http://schemas.openxmlformats.org/officeDocument/2006/customXml" ds:itemID="{9F9E6F1B-D00B-474A-B72B-23BBCCFF10F3}">
  <ds:schemaRefs>
    <ds:schemaRef ds:uri="http://schemas.microsoft.com/sharepoint/v3/contenttype/forms"/>
  </ds:schemaRefs>
</ds:datastoreItem>
</file>

<file path=customXml/itemProps2.xml><?xml version="1.0" encoding="utf-8"?>
<ds:datastoreItem xmlns:ds="http://schemas.openxmlformats.org/officeDocument/2006/customXml" ds:itemID="{D4B5076F-7005-41D1-B819-E58A820E40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bce02d-2058-40a1-a6ff-0a112af09d9f"/>
    <ds:schemaRef ds:uri="72697c1a-bd28-4733-a57b-b00ad0f486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CBD54F-2605-453B-8175-AD07CC555325}">
  <ds:schemaRefs>
    <ds:schemaRef ds:uri="http://purl.org/dc/elements/1.1/"/>
    <ds:schemaRef ds:uri="72697c1a-bd28-4733-a57b-b00ad0f48605"/>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a5bce02d-2058-40a1-a6ff-0a112af09d9f"/>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628</TotalTime>
  <Words>783</Words>
  <Application>Microsoft Macintosh PowerPoint</Application>
  <PresentationFormat>Widescreen</PresentationFormat>
  <Paragraphs>125</Paragraphs>
  <Slides>6</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Arial</vt:lpstr>
      <vt:lpstr>Calibri</vt:lpstr>
      <vt:lpstr>Calibri Light</vt:lpstr>
      <vt:lpstr>Montserrat</vt:lpstr>
      <vt:lpstr>Montserrat Light</vt:lpstr>
      <vt:lpstr>Poppins</vt:lpstr>
      <vt:lpstr>Roboto</vt:lpstr>
      <vt:lpstr>Office Theme</vt:lpstr>
      <vt:lpstr>Hydro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 McDonald</dc:creator>
  <cp:lastModifiedBy>Eve McDonald</cp:lastModifiedBy>
  <cp:revision>44</cp:revision>
  <dcterms:created xsi:type="dcterms:W3CDTF">2023-12-07T02:27:51Z</dcterms:created>
  <dcterms:modified xsi:type="dcterms:W3CDTF">2024-05-15T00:32:02Z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0x010100055D11B3BF8F004CAD0AB8E5D727FBEA</vt:lpwstr>
  </property>
  <property fmtid="{D5CDD505-2E9C-101B-9397-08002B2CF9AE}" pid="3" name="MediaServiceImageTags">
    <vt:lpwstr/>
  </property>
</Properties>
</file>