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11"/>
  </p:notesMasterIdLst>
  <p:sldIdLst>
    <p:sldId id="2147477612" r:id="rId6"/>
    <p:sldId id="1505" r:id="rId7"/>
    <p:sldId id="1509" r:id="rId8"/>
    <p:sldId id="2147477608" r:id="rId9"/>
    <p:sldId id="21474776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A9B100-46E4-EE94-AF10-9313411BFA13}" name="Wakeford, Matthew" initials="WM" userId="S::matthew.wakeford_angloamerican.com#ext#@emesrt.onmicrosoft.com::b095e971-37d4-49fb-8d28-0aa4d2d3348e" providerId="AD"/>
  <p188:author id="{8B4E2D55-F48D-10E9-AECC-7ECFCAE5A110}" name="peter.standish" initials="pe" userId="S::peter.standish_riskmentor.com.au#ext#@emesrt.onmicrosoft.com::767670ab-1477-47b2-8438-db517903081e" providerId="AD"/>
  <p188:author id="{022C3B90-1938-6CB5-BC00-5D4579291020}" name="Ferris, Adam  (Mount Isa Mines - AU)" initials="AFerris" userId="Ferris, Adam  (Mount Isa Mines - AU)" providerId="None"/>
  <p188:author id="{B4A218E4-3BED-A0A2-0E75-9E4C7223AFCF}" name="Peter Standish" initials="PS" userId="S::peter.standish@riskmentor.com.au::7c30c3bd-0dfa-4a6f-b08c-4252c6780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17C"/>
    <a:srgbClr val="FD8D37"/>
    <a:srgbClr val="FD8D39"/>
    <a:srgbClr val="FFC971"/>
    <a:srgbClr val="E2711D"/>
    <a:srgbClr val="4376AB"/>
    <a:srgbClr val="5F5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58E7A-DEF3-9A4D-AE94-48B950FEC395}" v="1" dt="2024-05-03T05:08:09.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93"/>
    <p:restoredTop sz="97680" autoAdjust="0"/>
  </p:normalViewPr>
  <p:slideViewPr>
    <p:cSldViewPr snapToGrid="0">
      <p:cViewPr varScale="1">
        <p:scale>
          <a:sx n="132" d="100"/>
          <a:sy n="132" d="100"/>
        </p:scale>
        <p:origin x="168"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 McDonald" userId="a01d1ec6-34cf-4529-b3ed-2db470b4b7fb" providerId="ADAL" clId="{4E758E7A-DEF3-9A4D-AE94-48B950FEC395}"/>
    <pc:docChg chg="modSld">
      <pc:chgData name="Eve McDonald" userId="a01d1ec6-34cf-4529-b3ed-2db470b4b7fb" providerId="ADAL" clId="{4E758E7A-DEF3-9A4D-AE94-48B950FEC395}" dt="2024-05-14T06:42:50.084" v="56" actId="1035"/>
      <pc:docMkLst>
        <pc:docMk/>
      </pc:docMkLst>
      <pc:sldChg chg="modSp mod">
        <pc:chgData name="Eve McDonald" userId="a01d1ec6-34cf-4529-b3ed-2db470b4b7fb" providerId="ADAL" clId="{4E758E7A-DEF3-9A4D-AE94-48B950FEC395}" dt="2024-05-14T06:42:50.084" v="56" actId="1035"/>
        <pc:sldMkLst>
          <pc:docMk/>
          <pc:sldMk cId="3626815005" sldId="1505"/>
        </pc:sldMkLst>
        <pc:spChg chg="mod">
          <ac:chgData name="Eve McDonald" userId="a01d1ec6-34cf-4529-b3ed-2db470b4b7fb" providerId="ADAL" clId="{4E758E7A-DEF3-9A4D-AE94-48B950FEC395}" dt="2024-05-14T06:42:50.084" v="56" actId="1035"/>
          <ac:spMkLst>
            <pc:docMk/>
            <pc:sldMk cId="3626815005" sldId="1505"/>
            <ac:spMk id="3" creationId="{E42B5243-E120-4131-96E7-0186347E6CCC}"/>
          </ac:spMkLst>
        </pc:spChg>
      </pc:sldChg>
      <pc:sldChg chg="modSp mod">
        <pc:chgData name="Eve McDonald" userId="a01d1ec6-34cf-4529-b3ed-2db470b4b7fb" providerId="ADAL" clId="{4E758E7A-DEF3-9A4D-AE94-48B950FEC395}" dt="2024-05-14T00:29:19.436" v="39" actId="6549"/>
        <pc:sldMkLst>
          <pc:docMk/>
          <pc:sldMk cId="3974361055" sldId="2147477612"/>
        </pc:sldMkLst>
        <pc:spChg chg="mod">
          <ac:chgData name="Eve McDonald" userId="a01d1ec6-34cf-4529-b3ed-2db470b4b7fb" providerId="ADAL" clId="{4E758E7A-DEF3-9A4D-AE94-48B950FEC395}" dt="2024-05-14T00:29:19.436" v="39" actId="6549"/>
          <ac:spMkLst>
            <pc:docMk/>
            <pc:sldMk cId="3974361055" sldId="2147477612"/>
            <ac:spMk id="15" creationId="{3D638ACE-163E-40EB-A458-E794C67EA2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D7ADB-A8ED-9944-8508-589F98582C27}" type="datetimeFigureOut">
              <a:rPr lang="en-US" smtClean="0"/>
              <a:t>5/14/24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9735-38AE-384B-BBDF-41DE8A0DD26F}" type="slidenum">
              <a:rPr lang="en-US" smtClean="0"/>
              <a:t>‹#›</a:t>
            </a:fld>
            <a:endParaRPr lang="en-US" dirty="0"/>
          </a:p>
        </p:txBody>
      </p:sp>
    </p:spTree>
    <p:extLst>
      <p:ext uri="{BB962C8B-B14F-4D97-AF65-F5344CB8AC3E}">
        <p14:creationId xmlns:p14="http://schemas.microsoft.com/office/powerpoint/2010/main" val="9023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6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B23BB09C-910B-5DEB-9F18-1BC35373E789}"/>
              </a:ext>
            </a:extLst>
          </p:cNvPr>
          <p:cNvSpPr txBox="1">
            <a:spLocks/>
          </p:cNvSpPr>
          <p:nvPr userDrawn="1"/>
        </p:nvSpPr>
        <p:spPr>
          <a:xfrm>
            <a:off x="11748284" y="6550643"/>
            <a:ext cx="323425" cy="2635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79471" y="6549717"/>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tx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273441" y="123859"/>
            <a:ext cx="379826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800" dirty="0">
                <a:solidFill>
                  <a:schemeClr val="tx1"/>
                </a:solidFill>
                <a:latin typeface="Montserrat Light" pitchFamily="2" charset="77"/>
              </a:rPr>
              <a:t>EMESRT - Underground Functional Performance Scenario Storyboards</a:t>
            </a:r>
          </a:p>
        </p:txBody>
      </p:sp>
    </p:spTree>
    <p:extLst>
      <p:ext uri="{BB962C8B-B14F-4D97-AF65-F5344CB8AC3E}">
        <p14:creationId xmlns:p14="http://schemas.microsoft.com/office/powerpoint/2010/main" val="25693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297C-4394-073A-2723-8CADB6D6FD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C02535-6D86-E296-A3EE-6FC2838B5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C83F4-677E-A8EA-A83A-9212CCE4A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439A2-5E0C-D934-432B-DA346C40C012}"/>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6" name="Footer Placeholder 5">
            <a:extLst>
              <a:ext uri="{FF2B5EF4-FFF2-40B4-BE49-F238E27FC236}">
                <a16:creationId xmlns:a16="http://schemas.microsoft.com/office/drawing/2014/main" id="{FE42B23B-BC73-059E-A007-EB9D8EE34E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B751E0-D23E-4DDB-6F96-3746706DB5FB}"/>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209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19B9-688E-F585-3E74-8D5808A8FE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C70911-23C8-AD93-5656-A50420CE4F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B0BAE2-0A9E-3EFF-68AB-5C21D6F92731}"/>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5" name="Footer Placeholder 4">
            <a:extLst>
              <a:ext uri="{FF2B5EF4-FFF2-40B4-BE49-F238E27FC236}">
                <a16:creationId xmlns:a16="http://schemas.microsoft.com/office/drawing/2014/main" id="{0521F1C8-3FDA-7741-40B4-45126F60A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53A9F-37DA-3838-46F5-D0F72ADBF676}"/>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127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2079C-FD93-6CFB-E7C9-85327D7724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68E8E4-EB31-3A10-4943-2A0A62DC7D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F8F608-FC00-30C9-7E5C-A5F203A61C81}"/>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5" name="Footer Placeholder 4">
            <a:extLst>
              <a:ext uri="{FF2B5EF4-FFF2-40B4-BE49-F238E27FC236}">
                <a16:creationId xmlns:a16="http://schemas.microsoft.com/office/drawing/2014/main" id="{32AF5976-1A26-4A68-EC11-234140895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0C75F-BB04-B0C6-E095-84157BCB449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03336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698D4D-F5AB-570C-C076-5E46992CC0BE}"/>
              </a:ext>
            </a:extLst>
          </p:cNvPr>
          <p:cNvSpPr/>
          <p:nvPr userDrawn="1"/>
        </p:nvSpPr>
        <p:spPr>
          <a:xfrm>
            <a:off x="11116717"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 name="Oval 2">
            <a:extLst>
              <a:ext uri="{FF2B5EF4-FFF2-40B4-BE49-F238E27FC236}">
                <a16:creationId xmlns:a16="http://schemas.microsoft.com/office/drawing/2014/main" id="{EA764328-591F-5964-1F41-B8CDDEC04C7B}"/>
              </a:ext>
            </a:extLst>
          </p:cNvPr>
          <p:cNvSpPr/>
          <p:nvPr userDrawn="1"/>
        </p:nvSpPr>
        <p:spPr>
          <a:xfrm>
            <a:off x="10680503"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Oval 3">
            <a:extLst>
              <a:ext uri="{FF2B5EF4-FFF2-40B4-BE49-F238E27FC236}">
                <a16:creationId xmlns:a16="http://schemas.microsoft.com/office/drawing/2014/main" id="{BE6AD4D2-CF62-245D-F12C-01A4F5DB82F8}"/>
              </a:ext>
            </a:extLst>
          </p:cNvPr>
          <p:cNvSpPr/>
          <p:nvPr userDrawn="1"/>
        </p:nvSpPr>
        <p:spPr>
          <a:xfrm rot="10800000">
            <a:off x="11552930"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Rectangle 9">
            <a:hlinkClick r:id="" action="ppaction://hlinkshowjump?jump=previousslide"/>
            <a:extLst>
              <a:ext uri="{FF2B5EF4-FFF2-40B4-BE49-F238E27FC236}">
                <a16:creationId xmlns:a16="http://schemas.microsoft.com/office/drawing/2014/main" id="{7BEC80F3-64AE-559E-73C2-F80435CF593D}"/>
              </a:ext>
            </a:extLst>
          </p:cNvPr>
          <p:cNvSpPr/>
          <p:nvPr userDrawn="1"/>
        </p:nvSpPr>
        <p:spPr>
          <a:xfrm rot="2700000">
            <a:off x="10825362"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6" name="Rectangle 9">
            <a:hlinkClick r:id="" action="ppaction://hlinkshowjump?jump=nextslide"/>
            <a:extLst>
              <a:ext uri="{FF2B5EF4-FFF2-40B4-BE49-F238E27FC236}">
                <a16:creationId xmlns:a16="http://schemas.microsoft.com/office/drawing/2014/main" id="{B0A59072-FA51-DCF4-8DD8-A43BA47FC172}"/>
              </a:ext>
            </a:extLst>
          </p:cNvPr>
          <p:cNvSpPr/>
          <p:nvPr userDrawn="1"/>
        </p:nvSpPr>
        <p:spPr>
          <a:xfrm rot="13500000">
            <a:off x="11651154"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7" name="Slide Number Placeholder 2">
            <a:extLst>
              <a:ext uri="{FF2B5EF4-FFF2-40B4-BE49-F238E27FC236}">
                <a16:creationId xmlns:a16="http://schemas.microsoft.com/office/drawing/2014/main" id="{2657C456-ECBF-CF32-E617-0C0C80E00AB0}"/>
              </a:ext>
            </a:extLst>
          </p:cNvPr>
          <p:cNvSpPr txBox="1">
            <a:spLocks/>
          </p:cNvSpPr>
          <p:nvPr userDrawn="1"/>
        </p:nvSpPr>
        <p:spPr>
          <a:xfrm>
            <a:off x="11116715" y="6422363"/>
            <a:ext cx="323425"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Tree>
    <p:extLst>
      <p:ext uri="{BB962C8B-B14F-4D97-AF65-F5344CB8AC3E}">
        <p14:creationId xmlns:p14="http://schemas.microsoft.com/office/powerpoint/2010/main" val="123547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Solid">
    <p:bg>
      <p:bgPr>
        <a:solidFill>
          <a:srgbClr val="003C3C"/>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4E7EE78-B7A2-769E-95F6-84F0D8E61181}"/>
              </a:ext>
            </a:extLst>
          </p:cNvPr>
          <p:cNvGrpSpPr/>
          <p:nvPr userDrawn="1"/>
        </p:nvGrpSpPr>
        <p:grpSpPr>
          <a:xfrm>
            <a:off x="0" y="0"/>
            <a:ext cx="6096000" cy="4579088"/>
            <a:chOff x="0" y="0"/>
            <a:chExt cx="6096000" cy="4579088"/>
          </a:xfrm>
        </p:grpSpPr>
        <p:grpSp>
          <p:nvGrpSpPr>
            <p:cNvPr id="22" name="Group 21">
              <a:extLst>
                <a:ext uri="{FF2B5EF4-FFF2-40B4-BE49-F238E27FC236}">
                  <a16:creationId xmlns:a16="http://schemas.microsoft.com/office/drawing/2014/main" id="{8CCFBF9A-5669-A8B7-18E7-A128DB27B129}"/>
                </a:ext>
              </a:extLst>
            </p:cNvPr>
            <p:cNvGrpSpPr/>
            <p:nvPr userDrawn="1"/>
          </p:nvGrpSpPr>
          <p:grpSpPr>
            <a:xfrm>
              <a:off x="0" y="0"/>
              <a:ext cx="6096000" cy="4579088"/>
              <a:chOff x="6096000" y="0"/>
              <a:chExt cx="6096000" cy="4579088"/>
            </a:xfrm>
          </p:grpSpPr>
          <p:sp>
            <p:nvSpPr>
              <p:cNvPr id="24" name="Rectangle 23">
                <a:extLst>
                  <a:ext uri="{FF2B5EF4-FFF2-40B4-BE49-F238E27FC236}">
                    <a16:creationId xmlns:a16="http://schemas.microsoft.com/office/drawing/2014/main" id="{009327E9-AEA1-61BD-7C22-E3E1C6D76D1E}"/>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B632FB5-0893-1BB9-52E0-33BE3B3C74E3}"/>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632375F-2D48-77BE-4657-433AAD48D2CF}"/>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Logo&#10;&#10;Description automatically generated">
              <a:extLst>
                <a:ext uri="{FF2B5EF4-FFF2-40B4-BE49-F238E27FC236}">
                  <a16:creationId xmlns:a16="http://schemas.microsoft.com/office/drawing/2014/main" id="{D4584640-808A-AE84-A8EC-51BB4384BF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27" name="Title 1">
            <a:extLst>
              <a:ext uri="{FF2B5EF4-FFF2-40B4-BE49-F238E27FC236}">
                <a16:creationId xmlns:a16="http://schemas.microsoft.com/office/drawing/2014/main" id="{649454BC-3905-D07F-60BA-1C6E52150258}"/>
              </a:ext>
            </a:extLst>
          </p:cNvPr>
          <p:cNvSpPr>
            <a:spLocks noGrp="1"/>
          </p:cNvSpPr>
          <p:nvPr>
            <p:ph type="ctrTitle" hasCustomPrompt="1"/>
          </p:nvPr>
        </p:nvSpPr>
        <p:spPr>
          <a:xfrm>
            <a:off x="432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28" name="Subtitle 2">
            <a:extLst>
              <a:ext uri="{FF2B5EF4-FFF2-40B4-BE49-F238E27FC236}">
                <a16:creationId xmlns:a16="http://schemas.microsoft.com/office/drawing/2014/main" id="{1EB94722-3129-BBB7-F332-F10845F8488C}"/>
              </a:ext>
            </a:extLst>
          </p:cNvPr>
          <p:cNvSpPr>
            <a:spLocks noGrp="1"/>
          </p:cNvSpPr>
          <p:nvPr>
            <p:ph type="subTitle" idx="1" hasCustomPrompt="1"/>
          </p:nvPr>
        </p:nvSpPr>
        <p:spPr>
          <a:xfrm>
            <a:off x="432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6" name="Text Placeholder 4">
            <a:extLst>
              <a:ext uri="{FF2B5EF4-FFF2-40B4-BE49-F238E27FC236}">
                <a16:creationId xmlns:a16="http://schemas.microsoft.com/office/drawing/2014/main" id="{A06FCEB9-F980-1FB1-9509-4DE0E067DB13}"/>
              </a:ext>
            </a:extLst>
          </p:cNvPr>
          <p:cNvSpPr>
            <a:spLocks noGrp="1"/>
          </p:cNvSpPr>
          <p:nvPr>
            <p:ph type="body" sz="quarter" idx="10" hasCustomPrompt="1"/>
          </p:nvPr>
        </p:nvSpPr>
        <p:spPr>
          <a:xfrm>
            <a:off x="3926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30017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a:xfrm>
            <a:off x="300038" y="305797"/>
            <a:ext cx="9212557" cy="530816"/>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a:xfrm>
            <a:off x="300038" y="1989138"/>
            <a:ext cx="115919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p:txBody>
      </p:sp>
      <p:sp>
        <p:nvSpPr>
          <p:cNvPr id="12" name="Footer Placeholder 4">
            <a:extLst>
              <a:ext uri="{FF2B5EF4-FFF2-40B4-BE49-F238E27FC236}">
                <a16:creationId xmlns:a16="http://schemas.microsoft.com/office/drawing/2014/main" id="{4DCAEDBE-368E-50DA-C43D-AC75507BF86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3" name="Slide Number Placeholder 5">
            <a:extLst>
              <a:ext uri="{FF2B5EF4-FFF2-40B4-BE49-F238E27FC236}">
                <a16:creationId xmlns:a16="http://schemas.microsoft.com/office/drawing/2014/main" id="{6D9434AC-475F-2495-2A0C-B43C4DADCAE2}"/>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4" name="Date Placeholder 10">
            <a:extLst>
              <a:ext uri="{FF2B5EF4-FFF2-40B4-BE49-F238E27FC236}">
                <a16:creationId xmlns:a16="http://schemas.microsoft.com/office/drawing/2014/main" id="{16026B13-EFCE-9F9B-6C86-A937A0310D8F}"/>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4" name="Content Placeholder 2">
            <a:extLst>
              <a:ext uri="{FF2B5EF4-FFF2-40B4-BE49-F238E27FC236}">
                <a16:creationId xmlns:a16="http://schemas.microsoft.com/office/drawing/2014/main" id="{DDC7ADF7-6575-9502-739C-E54EB55490AB}"/>
              </a:ext>
            </a:extLst>
          </p:cNvPr>
          <p:cNvSpPr>
            <a:spLocks noGrp="1"/>
          </p:cNvSpPr>
          <p:nvPr>
            <p:ph idx="10" hasCustomPrompt="1"/>
          </p:nvPr>
        </p:nvSpPr>
        <p:spPr>
          <a:xfrm>
            <a:off x="300038" y="1347454"/>
            <a:ext cx="11591925"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11187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300038" y="303951"/>
            <a:ext cx="9219646"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300038" y="1989138"/>
            <a:ext cx="57245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Footer Placeholder 4">
            <a:extLst>
              <a:ext uri="{FF2B5EF4-FFF2-40B4-BE49-F238E27FC236}">
                <a16:creationId xmlns:a16="http://schemas.microsoft.com/office/drawing/2014/main" id="{34B6AAE9-9885-9FFF-F9EE-3E884E6EA3D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4" name="Slide Number Placeholder 5">
            <a:extLst>
              <a:ext uri="{FF2B5EF4-FFF2-40B4-BE49-F238E27FC236}">
                <a16:creationId xmlns:a16="http://schemas.microsoft.com/office/drawing/2014/main" id="{B06D192D-C78A-45E7-A85D-8144A8A4A7CF}"/>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5" name="Date Placeholder 10">
            <a:extLst>
              <a:ext uri="{FF2B5EF4-FFF2-40B4-BE49-F238E27FC236}">
                <a16:creationId xmlns:a16="http://schemas.microsoft.com/office/drawing/2014/main" id="{A00C1146-83CA-EA95-3321-1FDF45E13D7A}"/>
              </a:ext>
            </a:extLst>
          </p:cNvPr>
          <p:cNvSpPr>
            <a:spLocks noGrp="1"/>
          </p:cNvSpPr>
          <p:nvPr>
            <p:ph type="dt" sz="half" idx="10"/>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8" name="Picture Placeholder 5">
            <a:extLst>
              <a:ext uri="{FF2B5EF4-FFF2-40B4-BE49-F238E27FC236}">
                <a16:creationId xmlns:a16="http://schemas.microsoft.com/office/drawing/2014/main" id="{3141FA3C-328F-2B00-062B-ADBF97A96404}"/>
              </a:ext>
            </a:extLst>
          </p:cNvPr>
          <p:cNvSpPr>
            <a:spLocks noGrp="1"/>
          </p:cNvSpPr>
          <p:nvPr>
            <p:ph type="pic" sz="quarter" idx="14"/>
          </p:nvPr>
        </p:nvSpPr>
        <p:spPr>
          <a:xfrm>
            <a:off x="6167439" y="1125538"/>
            <a:ext cx="6024561" cy="5732462"/>
          </a:xfrm>
          <a:prstGeom prst="rect">
            <a:avLst/>
          </a:prstGeom>
        </p:spPr>
        <p:txBody>
          <a:bodyPr/>
          <a:lstStyle>
            <a:lvl1pPr>
              <a:defRPr>
                <a:latin typeface="Roboto" pitchFamily="2" charset="0"/>
                <a:ea typeface="Roboto" pitchFamily="2" charset="0"/>
              </a:defRPr>
            </a:lvl1pPr>
          </a:lstStyle>
          <a:p>
            <a:r>
              <a:rPr lang="en-GB" dirty="0"/>
              <a:t>Click icon to add picture</a:t>
            </a:r>
          </a:p>
        </p:txBody>
      </p:sp>
      <p:sp>
        <p:nvSpPr>
          <p:cNvPr id="4" name="Content Placeholder 2">
            <a:extLst>
              <a:ext uri="{FF2B5EF4-FFF2-40B4-BE49-F238E27FC236}">
                <a16:creationId xmlns:a16="http://schemas.microsoft.com/office/drawing/2014/main" id="{76400856-681E-F390-D8A3-6233BC0B462E}"/>
              </a:ext>
            </a:extLst>
          </p:cNvPr>
          <p:cNvSpPr>
            <a:spLocks noGrp="1"/>
          </p:cNvSpPr>
          <p:nvPr>
            <p:ph idx="15" hasCustomPrompt="1"/>
          </p:nvPr>
        </p:nvSpPr>
        <p:spPr>
          <a:xfrm>
            <a:off x="300039" y="1347454"/>
            <a:ext cx="5724524"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2707901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a:xfrm>
            <a:off x="307126" y="303951"/>
            <a:ext cx="9200035"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11" name="Footer Placeholder 4">
            <a:extLst>
              <a:ext uri="{FF2B5EF4-FFF2-40B4-BE49-F238E27FC236}">
                <a16:creationId xmlns:a16="http://schemas.microsoft.com/office/drawing/2014/main" id="{C1FE955A-D79F-2A38-1980-CE02A280067B}"/>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2" name="Slide Number Placeholder 5">
            <a:extLst>
              <a:ext uri="{FF2B5EF4-FFF2-40B4-BE49-F238E27FC236}">
                <a16:creationId xmlns:a16="http://schemas.microsoft.com/office/drawing/2014/main" id="{AD6B9FF5-6851-6C17-A3AC-D816E615B994}"/>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3" name="Date Placeholder 10">
            <a:extLst>
              <a:ext uri="{FF2B5EF4-FFF2-40B4-BE49-F238E27FC236}">
                <a16:creationId xmlns:a16="http://schemas.microsoft.com/office/drawing/2014/main" id="{51657767-5773-EA1C-7D13-B11FB3790E08}"/>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20995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Natur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F95A92-33EC-A8B6-1E2D-752FDA2BBC11}"/>
              </a:ext>
            </a:extLst>
          </p:cNvPr>
          <p:cNvGrpSpPr/>
          <p:nvPr userDrawn="1"/>
        </p:nvGrpSpPr>
        <p:grpSpPr>
          <a:xfrm>
            <a:off x="6096000" y="0"/>
            <a:ext cx="6096000" cy="4579088"/>
            <a:chOff x="0" y="0"/>
            <a:chExt cx="6096000" cy="4579088"/>
          </a:xfrm>
        </p:grpSpPr>
        <p:grpSp>
          <p:nvGrpSpPr>
            <p:cNvPr id="3" name="Group 2">
              <a:extLst>
                <a:ext uri="{FF2B5EF4-FFF2-40B4-BE49-F238E27FC236}">
                  <a16:creationId xmlns:a16="http://schemas.microsoft.com/office/drawing/2014/main" id="{EDE41FA4-3050-8731-09FF-F10D086D46C8}"/>
                </a:ext>
              </a:extLst>
            </p:cNvPr>
            <p:cNvGrpSpPr/>
            <p:nvPr userDrawn="1"/>
          </p:nvGrpSpPr>
          <p:grpSpPr>
            <a:xfrm>
              <a:off x="0" y="0"/>
              <a:ext cx="6096000" cy="4579088"/>
              <a:chOff x="6096000" y="0"/>
              <a:chExt cx="6096000" cy="4579088"/>
            </a:xfrm>
          </p:grpSpPr>
          <p:sp>
            <p:nvSpPr>
              <p:cNvPr id="5" name="Rectangle 4">
                <a:extLst>
                  <a:ext uri="{FF2B5EF4-FFF2-40B4-BE49-F238E27FC236}">
                    <a16:creationId xmlns:a16="http://schemas.microsoft.com/office/drawing/2014/main" id="{976083DB-0906-AD6D-E779-556CB3310738}"/>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B253C34-7ED2-994E-D4A2-DE1D58F6D5F1}"/>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A30EBC-1ECC-923E-F03F-560FD541F575}"/>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descr="Logo&#10;&#10;Description automatically generated">
              <a:extLst>
                <a:ext uri="{FF2B5EF4-FFF2-40B4-BE49-F238E27FC236}">
                  <a16:creationId xmlns:a16="http://schemas.microsoft.com/office/drawing/2014/main" id="{6D27EF46-C3FE-A4EC-4980-36A71071D0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8" name="Title 1">
            <a:extLst>
              <a:ext uri="{FF2B5EF4-FFF2-40B4-BE49-F238E27FC236}">
                <a16:creationId xmlns:a16="http://schemas.microsoft.com/office/drawing/2014/main" id="{9A505711-C7F6-6E2A-25C2-167B3634CFA9}"/>
              </a:ext>
            </a:extLst>
          </p:cNvPr>
          <p:cNvSpPr>
            <a:spLocks noGrp="1"/>
          </p:cNvSpPr>
          <p:nvPr>
            <p:ph type="ctrTitle" hasCustomPrompt="1"/>
          </p:nvPr>
        </p:nvSpPr>
        <p:spPr>
          <a:xfrm>
            <a:off x="6528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9" name="Subtitle 2">
            <a:extLst>
              <a:ext uri="{FF2B5EF4-FFF2-40B4-BE49-F238E27FC236}">
                <a16:creationId xmlns:a16="http://schemas.microsoft.com/office/drawing/2014/main" id="{98D56ABB-53A5-385B-62AC-364BAC83D9FC}"/>
              </a:ext>
            </a:extLst>
          </p:cNvPr>
          <p:cNvSpPr>
            <a:spLocks noGrp="1"/>
          </p:cNvSpPr>
          <p:nvPr>
            <p:ph type="subTitle" idx="1" hasCustomPrompt="1"/>
          </p:nvPr>
        </p:nvSpPr>
        <p:spPr>
          <a:xfrm>
            <a:off x="6528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0" name="Text Placeholder 4">
            <a:extLst>
              <a:ext uri="{FF2B5EF4-FFF2-40B4-BE49-F238E27FC236}">
                <a16:creationId xmlns:a16="http://schemas.microsoft.com/office/drawing/2014/main" id="{008DA0DC-94CC-E79B-3C9A-EE8E7528EB13}"/>
              </a:ext>
            </a:extLst>
          </p:cNvPr>
          <p:cNvSpPr>
            <a:spLocks noGrp="1"/>
          </p:cNvSpPr>
          <p:nvPr>
            <p:ph type="body" sz="quarter" idx="10" hasCustomPrompt="1"/>
          </p:nvPr>
        </p:nvSpPr>
        <p:spPr>
          <a:xfrm>
            <a:off x="10022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50664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edit Master text styles</a:t>
            </a:r>
          </a:p>
        </p:txBody>
      </p:sp>
      <p:sp>
        <p:nvSpPr>
          <p:cNvPr id="2" name="Title 1" title="Title "/>
          <p:cNvSpPr>
            <a:spLocks noGrp="1"/>
          </p:cNvSpPr>
          <p:nvPr>
            <p:ph type="title"/>
          </p:nvPr>
        </p:nvSpPr>
        <p:spPr>
          <a:xfrm>
            <a:off x="531378" y="1308484"/>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9" name="Footer Placeholder 3">
            <a:extLst>
              <a:ext uri="{FF2B5EF4-FFF2-40B4-BE49-F238E27FC236}">
                <a16:creationId xmlns:a16="http://schemas.microsoft.com/office/drawing/2014/main" id="{8B0D819A-F49B-6B0A-20CB-EBF2071BB7CF}"/>
              </a:ext>
            </a:extLst>
          </p:cNvPr>
          <p:cNvSpPr>
            <a:spLocks noGrp="1"/>
          </p:cNvSpPr>
          <p:nvPr>
            <p:ph type="ftr" sz="quarter" idx="14"/>
          </p:nvPr>
        </p:nvSpPr>
        <p:spPr/>
        <p:txBody>
          <a:bodyPr/>
          <a:lstStyle>
            <a:lvl1pPr>
              <a:defRPr/>
            </a:lvl1pPr>
          </a:lstStyle>
          <a:p>
            <a:pPr>
              <a:defRPr/>
            </a:pPr>
            <a:r>
              <a:rPr lang="en-US" dirty="0"/>
              <a:t>Add a footer</a:t>
            </a:r>
          </a:p>
        </p:txBody>
      </p:sp>
      <p:sp>
        <p:nvSpPr>
          <p:cNvPr id="10" name="Slide Number Placeholder 5">
            <a:extLst>
              <a:ext uri="{FF2B5EF4-FFF2-40B4-BE49-F238E27FC236}">
                <a16:creationId xmlns:a16="http://schemas.microsoft.com/office/drawing/2014/main" id="{B257AE2D-6A37-A59C-157F-005B356ADD89}"/>
              </a:ext>
            </a:extLst>
          </p:cNvPr>
          <p:cNvSpPr>
            <a:spLocks noGrp="1"/>
          </p:cNvSpPr>
          <p:nvPr>
            <p:ph type="sldNum" sz="quarter" idx="15"/>
          </p:nvPr>
        </p:nvSpPr>
        <p:spPr/>
        <p:txBody>
          <a:bodyPr/>
          <a:lstStyle>
            <a:lvl1pPr>
              <a:defRPr/>
            </a:lvl1pPr>
          </a:lstStyle>
          <a:p>
            <a:pPr>
              <a:defRPr/>
            </a:pPr>
            <a:fld id="{F7FFFB46-A56E-214B-893D-738F594693B5}" type="slidenum">
              <a:rPr lang="en-US" altLang="en-US"/>
              <a:pPr>
                <a:defRPr/>
              </a:pPr>
              <a:t>‹#›</a:t>
            </a:fld>
            <a:endParaRPr lang="en-US" altLang="en-US" dirty="0"/>
          </a:p>
        </p:txBody>
      </p:sp>
    </p:spTree>
    <p:extLst>
      <p:ext uri="{BB962C8B-B14F-4D97-AF65-F5344CB8AC3E}">
        <p14:creationId xmlns:p14="http://schemas.microsoft.com/office/powerpoint/2010/main" val="14473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8F4E42-BCE1-57D0-DE4F-F6FBE6B682CE}"/>
              </a:ext>
            </a:extLst>
          </p:cNvPr>
          <p:cNvGrpSpPr/>
          <p:nvPr userDrawn="1"/>
        </p:nvGrpSpPr>
        <p:grpSpPr>
          <a:xfrm flipH="1">
            <a:off x="7671924" y="-8941"/>
            <a:ext cx="4531227" cy="360004"/>
            <a:chOff x="0" y="6628879"/>
            <a:chExt cx="2708768" cy="215211"/>
          </a:xfrm>
        </p:grpSpPr>
        <p:sp>
          <p:nvSpPr>
            <p:cNvPr id="8" name="Freeform 7">
              <a:extLst>
                <a:ext uri="{FF2B5EF4-FFF2-40B4-BE49-F238E27FC236}">
                  <a16:creationId xmlns:a16="http://schemas.microsoft.com/office/drawing/2014/main" id="{E33FB3CC-8E33-880B-5AA4-991F3CB7CFF8}"/>
                </a:ext>
              </a:extLst>
            </p:cNvPr>
            <p:cNvSpPr/>
            <p:nvPr/>
          </p:nvSpPr>
          <p:spPr>
            <a:xfrm>
              <a:off x="519953" y="6628879"/>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AEA87A5E-4BDA-D719-13D8-9DF8AEF0CE8A}"/>
                </a:ext>
              </a:extLst>
            </p:cNvPr>
            <p:cNvSpPr/>
            <p:nvPr/>
          </p:nvSpPr>
          <p:spPr>
            <a:xfrm>
              <a:off x="0" y="6628881"/>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533D0288-DB0B-1E0B-DF52-643A0BB47251}"/>
              </a:ext>
            </a:extLst>
          </p:cNvPr>
          <p:cNvGrpSpPr/>
          <p:nvPr userDrawn="1"/>
        </p:nvGrpSpPr>
        <p:grpSpPr>
          <a:xfrm rot="10800000" flipH="1">
            <a:off x="2262" y="6621831"/>
            <a:ext cx="2752167" cy="236169"/>
            <a:chOff x="0" y="6625555"/>
            <a:chExt cx="2708768" cy="232445"/>
          </a:xfrm>
        </p:grpSpPr>
        <p:sp>
          <p:nvSpPr>
            <p:cNvPr id="16" name="Freeform 15">
              <a:extLst>
                <a:ext uri="{FF2B5EF4-FFF2-40B4-BE49-F238E27FC236}">
                  <a16:creationId xmlns:a16="http://schemas.microsoft.com/office/drawing/2014/main" id="{E429C413-7FF6-B737-1400-E0FA69F4D482}"/>
                </a:ext>
              </a:extLst>
            </p:cNvPr>
            <p:cNvSpPr/>
            <p:nvPr/>
          </p:nvSpPr>
          <p:spPr>
            <a:xfrm>
              <a:off x="519953"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E3CB7906-E2FB-5A18-91C6-33A7D5BFDF27}"/>
                </a:ext>
              </a:extLst>
            </p:cNvPr>
            <p:cNvSpPr/>
            <p:nvPr/>
          </p:nvSpPr>
          <p:spPr>
            <a:xfrm>
              <a:off x="0"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135838" y="6631606"/>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801060" y="73755"/>
            <a:ext cx="3126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Earth Moving Equipment Safety Round Table</a:t>
            </a:r>
          </a:p>
        </p:txBody>
      </p:sp>
    </p:spTree>
    <p:extLst>
      <p:ext uri="{BB962C8B-B14F-4D97-AF65-F5344CB8AC3E}">
        <p14:creationId xmlns:p14="http://schemas.microsoft.com/office/powerpoint/2010/main" val="333516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Na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A35F0-E61E-4E0C-906D-394C97BF6D72}"/>
              </a:ext>
            </a:extLst>
          </p:cNvPr>
          <p:cNvSpPr>
            <a:spLocks noGrp="1"/>
          </p:cNvSpPr>
          <p:nvPr>
            <p:ph type="dt" sz="half" idx="10"/>
          </p:nvPr>
        </p:nvSpPr>
        <p:spPr/>
        <p:txBody>
          <a:bodyPr/>
          <a:lstStyle/>
          <a:p>
            <a:fld id="{832091C5-C8D5-416C-AD3F-DB1C2184671D}" type="datetime1">
              <a:rPr lang="en-US" smtClean="0"/>
              <a:t>5/14/24</a:t>
            </a:fld>
            <a:endParaRPr lang="en-US" dirty="0"/>
          </a:p>
        </p:txBody>
      </p:sp>
      <p:sp>
        <p:nvSpPr>
          <p:cNvPr id="3" name="Footer Placeholder 2">
            <a:extLst>
              <a:ext uri="{FF2B5EF4-FFF2-40B4-BE49-F238E27FC236}">
                <a16:creationId xmlns:a16="http://schemas.microsoft.com/office/drawing/2014/main" id="{22404F7C-1E43-4FF9-98B5-E0F429540B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505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33A631-1119-0B48-BDD4-1BE45E270057}"/>
              </a:ext>
            </a:extLst>
          </p:cNvPr>
          <p:cNvSpPr>
            <a:spLocks noGrp="1"/>
          </p:cNvSpPr>
          <p:nvPr>
            <p:ph type="pic" sz="quarter" idx="10"/>
          </p:nvPr>
        </p:nvSpPr>
        <p:spPr>
          <a:xfrm>
            <a:off x="1" y="0"/>
            <a:ext cx="5495365" cy="6858000"/>
          </a:xfrm>
          <a:custGeom>
            <a:avLst/>
            <a:gdLst>
              <a:gd name="connsiteX0" fmla="*/ 0 w 5495365"/>
              <a:gd name="connsiteY0" fmla="*/ 0 h 6858000"/>
              <a:gd name="connsiteX1" fmla="*/ 5495365 w 5495365"/>
              <a:gd name="connsiteY1" fmla="*/ 0 h 6858000"/>
              <a:gd name="connsiteX2" fmla="*/ 5495365 w 5495365"/>
              <a:gd name="connsiteY2" fmla="*/ 6858000 h 6858000"/>
              <a:gd name="connsiteX3" fmla="*/ 0 w 54953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95365" h="6858000">
                <a:moveTo>
                  <a:pt x="0" y="0"/>
                </a:moveTo>
                <a:lnTo>
                  <a:pt x="5495365" y="0"/>
                </a:lnTo>
                <a:lnTo>
                  <a:pt x="5495365" y="6858000"/>
                </a:lnTo>
                <a:lnTo>
                  <a:pt x="0" y="6858000"/>
                </a:lnTo>
                <a:close/>
              </a:path>
            </a:pathLst>
          </a:custGeom>
          <a:solidFill>
            <a:schemeClr val="bg2">
              <a:lumMod val="90000"/>
            </a:schemeClr>
          </a:solid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644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CBF3-DB60-863B-4F60-810F6E6F7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F94610-E2F7-F9E6-12D4-B7CC125831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3236C7-AF5C-66A7-0AA4-1C6FCF9AD3E8}"/>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5" name="Footer Placeholder 4">
            <a:extLst>
              <a:ext uri="{FF2B5EF4-FFF2-40B4-BE49-F238E27FC236}">
                <a16:creationId xmlns:a16="http://schemas.microsoft.com/office/drawing/2014/main" id="{2192E619-2A2B-15E3-CE3B-92FE75AD8A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EA0E47-AB57-90BE-67D0-610826690A65}"/>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658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41E4-36BB-9546-5B2F-D1D87A1E6D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7FC4E6-3249-A2AA-5A49-7EEA74966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6F2B7C-6163-6193-3C6F-CEF136329048}"/>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5" name="Footer Placeholder 4">
            <a:extLst>
              <a:ext uri="{FF2B5EF4-FFF2-40B4-BE49-F238E27FC236}">
                <a16:creationId xmlns:a16="http://schemas.microsoft.com/office/drawing/2014/main" id="{99C64EFF-4380-77BD-730E-B6B282CD5A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F0A91-C684-D8FE-DEDF-125CF60B7FB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85963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AF7B-CC9F-FBC4-DA75-2DF9800890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BB8E06-6C6B-24B0-0C69-A2D4AE9C7F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8CB890-70F3-BBB9-4CA0-C4BC820E0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2C75BA-7459-48D1-EFC7-BDAFBF6E2BB2}"/>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6" name="Footer Placeholder 5">
            <a:extLst>
              <a:ext uri="{FF2B5EF4-FFF2-40B4-BE49-F238E27FC236}">
                <a16:creationId xmlns:a16="http://schemas.microsoft.com/office/drawing/2014/main" id="{565CB657-AD15-0B9C-04C0-C3E07F66F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AE4EF-CB73-9D80-581E-59F83DECEC0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20950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1CF-4BC2-11A3-2E5F-B3C24776B0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0D622-8910-8722-F242-4F98F60C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5E3F4A-CD26-5591-4B6F-77E3F45916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1055B-E062-C30B-7A6F-8E7AB1FC9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A125EC-DEAF-F429-2661-C23A915417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7B81F1-DE6B-8C33-CA31-0AB3C9EDE935}"/>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8" name="Footer Placeholder 7">
            <a:extLst>
              <a:ext uri="{FF2B5EF4-FFF2-40B4-BE49-F238E27FC236}">
                <a16:creationId xmlns:a16="http://schemas.microsoft.com/office/drawing/2014/main" id="{F26A71BE-C010-8300-8E9C-1C2835B1F5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2EAD03-B82D-0CC9-211F-C38FA276818C}"/>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280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4DA3-09E6-F3ED-E60D-8DD0111A3F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3DF8D0-9B88-30B6-3A0A-84E892F9A157}"/>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4" name="Footer Placeholder 3">
            <a:extLst>
              <a:ext uri="{FF2B5EF4-FFF2-40B4-BE49-F238E27FC236}">
                <a16:creationId xmlns:a16="http://schemas.microsoft.com/office/drawing/2014/main" id="{E473BDF4-2649-B281-22BC-1D000A995D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B0D64A-4926-0569-EA3B-82CD552AB661}"/>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286091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61806-E0F1-F0A9-AF16-88FEE1B812CB}"/>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3" name="Footer Placeholder 2">
            <a:extLst>
              <a:ext uri="{FF2B5EF4-FFF2-40B4-BE49-F238E27FC236}">
                <a16:creationId xmlns:a16="http://schemas.microsoft.com/office/drawing/2014/main" id="{615F97E0-2524-D72A-1AA8-14721C0428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9CC5D7-BD58-7A0F-7955-7A7D366733A3}"/>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297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0839-D88D-D098-0330-59A87DA3F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2BFC8-14CA-20D1-B356-15222E176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9113C4-5276-0E27-81D9-C860652F8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BA7DE-FBD7-6DC5-72AE-8761677F2AE6}"/>
              </a:ext>
            </a:extLst>
          </p:cNvPr>
          <p:cNvSpPr>
            <a:spLocks noGrp="1"/>
          </p:cNvSpPr>
          <p:nvPr>
            <p:ph type="dt" sz="half" idx="10"/>
          </p:nvPr>
        </p:nvSpPr>
        <p:spPr/>
        <p:txBody>
          <a:bodyPr/>
          <a:lstStyle/>
          <a:p>
            <a:fld id="{1AA8EB17-B97A-4C43-9A94-59FD9F708CB6}" type="datetimeFigureOut">
              <a:rPr lang="en-US" smtClean="0"/>
              <a:t>5/14/24</a:t>
            </a:fld>
            <a:endParaRPr lang="en-US" dirty="0"/>
          </a:p>
        </p:txBody>
      </p:sp>
      <p:sp>
        <p:nvSpPr>
          <p:cNvPr id="6" name="Footer Placeholder 5">
            <a:extLst>
              <a:ext uri="{FF2B5EF4-FFF2-40B4-BE49-F238E27FC236}">
                <a16:creationId xmlns:a16="http://schemas.microsoft.com/office/drawing/2014/main" id="{67E8EEF4-5C98-2478-8343-346CCCA38F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BA7FA-83BD-C7AA-0915-97FABF027C6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988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DA062-7652-1795-3F15-25593159B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E28B71-9856-0A0C-1DC4-24E6F5A8C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BE132-6687-E768-54C8-AF90FB48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8EB17-B97A-4C43-9A94-59FD9F708CB6}" type="datetimeFigureOut">
              <a:rPr lang="en-US" smtClean="0"/>
              <a:t>5/14/24</a:t>
            </a:fld>
            <a:endParaRPr lang="en-US" dirty="0"/>
          </a:p>
        </p:txBody>
      </p:sp>
      <p:sp>
        <p:nvSpPr>
          <p:cNvPr id="5" name="Footer Placeholder 4">
            <a:extLst>
              <a:ext uri="{FF2B5EF4-FFF2-40B4-BE49-F238E27FC236}">
                <a16:creationId xmlns:a16="http://schemas.microsoft.com/office/drawing/2014/main" id="{77603CC3-01C8-0E51-8301-A310DF3D3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D3658A-26A9-3935-3DCE-4245670BB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EDFD0-9095-DC45-A0A4-49B45A368953}" type="slidenum">
              <a:rPr lang="en-US" smtClean="0"/>
              <a:t>‹#›</a:t>
            </a:fld>
            <a:endParaRPr lang="en-US" dirty="0"/>
          </a:p>
        </p:txBody>
      </p:sp>
    </p:spTree>
    <p:extLst>
      <p:ext uri="{BB962C8B-B14F-4D97-AF65-F5344CB8AC3E}">
        <p14:creationId xmlns:p14="http://schemas.microsoft.com/office/powerpoint/2010/main" val="394125803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C1E8FA4-66D7-6728-4A1C-58C1D7D3B9D4}"/>
              </a:ext>
            </a:extLst>
          </p:cNvPr>
          <p:cNvGrpSpPr/>
          <p:nvPr userDrawn="1"/>
        </p:nvGrpSpPr>
        <p:grpSpPr>
          <a:xfrm>
            <a:off x="0" y="0"/>
            <a:ext cx="12191997" cy="1125538"/>
            <a:chOff x="0" y="0"/>
            <a:chExt cx="12191997" cy="1125538"/>
          </a:xfrm>
        </p:grpSpPr>
        <p:sp>
          <p:nvSpPr>
            <p:cNvPr id="40" name="Rectangle 39">
              <a:extLst>
                <a:ext uri="{FF2B5EF4-FFF2-40B4-BE49-F238E27FC236}">
                  <a16:creationId xmlns:a16="http://schemas.microsoft.com/office/drawing/2014/main" id="{36750CB2-D073-C61A-62F0-1B72D65D7293}"/>
                </a:ext>
              </a:extLst>
            </p:cNvPr>
            <p:cNvSpPr/>
            <p:nvPr userDrawn="1"/>
          </p:nvSpPr>
          <p:spPr>
            <a:xfrm>
              <a:off x="0" y="0"/>
              <a:ext cx="12191997" cy="1125538"/>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29310BAB-B2E2-9E8A-A30E-D0CC8D1A3D5C}"/>
                </a:ext>
              </a:extLst>
            </p:cNvPr>
            <p:cNvGrpSpPr/>
            <p:nvPr userDrawn="1"/>
          </p:nvGrpSpPr>
          <p:grpSpPr>
            <a:xfrm>
              <a:off x="11050771" y="0"/>
              <a:ext cx="1141226" cy="1125538"/>
              <a:chOff x="11050771" y="0"/>
              <a:chExt cx="1141226" cy="1125538"/>
            </a:xfrm>
          </p:grpSpPr>
          <p:sp>
            <p:nvSpPr>
              <p:cNvPr id="41" name="Rectangle 40">
                <a:extLst>
                  <a:ext uri="{FF2B5EF4-FFF2-40B4-BE49-F238E27FC236}">
                    <a16:creationId xmlns:a16="http://schemas.microsoft.com/office/drawing/2014/main" id="{146DF925-7789-DF7F-1AF9-189856BB0A85}"/>
                  </a:ext>
                </a:extLst>
              </p:cNvPr>
              <p:cNvSpPr/>
              <p:nvPr userDrawn="1"/>
            </p:nvSpPr>
            <p:spPr>
              <a:xfrm>
                <a:off x="11050771" y="0"/>
                <a:ext cx="1141226" cy="112553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descr="Shape&#10;&#10;Description automatically generated">
                <a:extLst>
                  <a:ext uri="{FF2B5EF4-FFF2-40B4-BE49-F238E27FC236}">
                    <a16:creationId xmlns:a16="http://schemas.microsoft.com/office/drawing/2014/main" id="{DF4B2950-02F7-94F1-3186-4F5AF737B50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279384" y="220769"/>
                <a:ext cx="684000" cy="684000"/>
              </a:xfrm>
              <a:prstGeom prst="rect">
                <a:avLst/>
              </a:prstGeom>
            </p:spPr>
          </p:pic>
        </p:grpSp>
      </p:grpSp>
      <p:sp>
        <p:nvSpPr>
          <p:cNvPr id="24" name="Title Placeholder 1">
            <a:extLst>
              <a:ext uri="{FF2B5EF4-FFF2-40B4-BE49-F238E27FC236}">
                <a16:creationId xmlns:a16="http://schemas.microsoft.com/office/drawing/2014/main" id="{72CFEABE-8CC0-01D3-7CDA-402168BF6A03}"/>
              </a:ext>
            </a:extLst>
          </p:cNvPr>
          <p:cNvSpPr>
            <a:spLocks noGrp="1"/>
          </p:cNvSpPr>
          <p:nvPr userDrawn="1">
            <p:ph type="title"/>
          </p:nvPr>
        </p:nvSpPr>
        <p:spPr>
          <a:xfrm>
            <a:off x="300038" y="296863"/>
            <a:ext cx="9200035" cy="539750"/>
          </a:xfrm>
          <a:prstGeom prst="rect">
            <a:avLst/>
          </a:prstGeom>
        </p:spPr>
        <p:txBody>
          <a:bodyPr vert="horz" lIns="0" tIns="0" rIns="0" bIns="0" rtlCol="0" anchor="t" anchorCtr="0">
            <a:noAutofit/>
          </a:bodyPr>
          <a:lstStyle/>
          <a:p>
            <a:r>
              <a:rPr lang="en-US"/>
              <a:t>Page Title Dummy Text Placement</a:t>
            </a:r>
            <a:br>
              <a:rPr lang="en-US"/>
            </a:br>
            <a:r>
              <a:rPr lang="en-US"/>
              <a:t>Two Lines Only</a:t>
            </a:r>
            <a:endParaRPr lang="en-GB"/>
          </a:p>
        </p:txBody>
      </p:sp>
      <p:sp>
        <p:nvSpPr>
          <p:cNvPr id="25" name="Text Placeholder 2">
            <a:extLst>
              <a:ext uri="{FF2B5EF4-FFF2-40B4-BE49-F238E27FC236}">
                <a16:creationId xmlns:a16="http://schemas.microsoft.com/office/drawing/2014/main" id="{C34D11F9-F464-9591-E0C7-89E69B936BC8}"/>
              </a:ext>
            </a:extLst>
          </p:cNvPr>
          <p:cNvSpPr>
            <a:spLocks noGrp="1"/>
          </p:cNvSpPr>
          <p:nvPr userDrawn="1">
            <p:ph type="body" idx="1"/>
          </p:nvPr>
        </p:nvSpPr>
        <p:spPr>
          <a:xfrm>
            <a:off x="300038" y="1989138"/>
            <a:ext cx="11591925" cy="431958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p:txBody>
      </p:sp>
      <p:sp>
        <p:nvSpPr>
          <p:cNvPr id="26" name="Footer Placeholder 4">
            <a:extLst>
              <a:ext uri="{FF2B5EF4-FFF2-40B4-BE49-F238E27FC236}">
                <a16:creationId xmlns:a16="http://schemas.microsoft.com/office/drawing/2014/main" id="{A2BC2191-5F9E-419B-CF18-FC59FD0763E8}"/>
              </a:ext>
            </a:extLst>
          </p:cNvPr>
          <p:cNvSpPr>
            <a:spLocks noGrp="1"/>
          </p:cNvSpPr>
          <p:nvPr userDrawn="1">
            <p:ph type="ftr" sz="quarter" idx="3"/>
          </p:nvPr>
        </p:nvSpPr>
        <p:spPr>
          <a:xfrm>
            <a:off x="300038" y="6390759"/>
            <a:ext cx="1365729" cy="216000"/>
          </a:xfrm>
          <a:prstGeom prst="rect">
            <a:avLst/>
          </a:prstGeom>
        </p:spPr>
        <p:txBody>
          <a:bodyPr vert="horz" lIns="0" tIns="0" rIns="0" bIns="0" rtlCol="0" anchor="ctr"/>
          <a:lstStyle>
            <a:lvl1pPr algn="l">
              <a:defRPr sz="1000" b="1">
                <a:solidFill>
                  <a:srgbClr val="003C3C"/>
                </a:solidFill>
                <a:latin typeface="Roboto" pitchFamily="2" charset="0"/>
                <a:ea typeface="Roboto" pitchFamily="2" charset="0"/>
              </a:defRPr>
            </a:lvl1pPr>
          </a:lstStyle>
          <a:p>
            <a:r>
              <a:rPr lang="en-GB" dirty="0"/>
              <a:t>ICMM</a:t>
            </a:r>
          </a:p>
        </p:txBody>
      </p:sp>
      <p:sp>
        <p:nvSpPr>
          <p:cNvPr id="27" name="Slide Number Placeholder 5">
            <a:extLst>
              <a:ext uri="{FF2B5EF4-FFF2-40B4-BE49-F238E27FC236}">
                <a16:creationId xmlns:a16="http://schemas.microsoft.com/office/drawing/2014/main" id="{253527AC-DBF0-E1F7-57D5-B979787DC40A}"/>
              </a:ext>
            </a:extLst>
          </p:cNvPr>
          <p:cNvSpPr>
            <a:spLocks noGrp="1"/>
          </p:cNvSpPr>
          <p:nvPr userDrawn="1">
            <p:ph type="sldNum" sz="quarter" idx="4"/>
          </p:nvPr>
        </p:nvSpPr>
        <p:spPr>
          <a:xfrm>
            <a:off x="11150486" y="6390759"/>
            <a:ext cx="742991" cy="216000"/>
          </a:xfrm>
          <a:prstGeom prst="rect">
            <a:avLst/>
          </a:prstGeom>
        </p:spPr>
        <p:txBody>
          <a:bodyPr vert="horz" wrap="none" lIns="0" tIns="0" rIns="0" bIns="0" rtlCol="0" anchor="ctr"/>
          <a:lstStyle>
            <a:lvl1pPr algn="r">
              <a:defRPr sz="1000" b="1">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28" name="Date Placeholder 10">
            <a:extLst>
              <a:ext uri="{FF2B5EF4-FFF2-40B4-BE49-F238E27FC236}">
                <a16:creationId xmlns:a16="http://schemas.microsoft.com/office/drawing/2014/main" id="{3947DF99-0672-FD93-9C87-034AA65A7B3E}"/>
              </a:ext>
            </a:extLst>
          </p:cNvPr>
          <p:cNvSpPr>
            <a:spLocks noGrp="1"/>
          </p:cNvSpPr>
          <p:nvPr userDrawn="1">
            <p:ph type="dt" sz="half" idx="2"/>
          </p:nvPr>
        </p:nvSpPr>
        <p:spPr>
          <a:xfrm>
            <a:off x="3243213" y="6390759"/>
            <a:ext cx="1209995" cy="216000"/>
          </a:xfrm>
          <a:prstGeom prst="rect">
            <a:avLst/>
          </a:prstGeom>
        </p:spPr>
        <p:txBody>
          <a:bodyPr vert="horz" wrap="square" lIns="0" tIns="0" rIns="0" bIns="0" rtlCol="0" anchor="ctr" anchorCtr="0"/>
          <a:lstStyle>
            <a:lvl1pPr algn="l">
              <a:defRPr sz="1000" b="1">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11846024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p:txStyles>
    <p:titleStyle>
      <a:lvl1pPr algn="l" defTabSz="914400" rtl="0" eaLnBrk="1" latinLnBrk="0" hangingPunct="1">
        <a:lnSpc>
          <a:spcPct val="80000"/>
        </a:lnSpc>
        <a:spcBef>
          <a:spcPct val="0"/>
        </a:spcBef>
        <a:buNone/>
        <a:defRPr sz="2400" b="0" kern="1200" spc="-20" baseline="0">
          <a:solidFill>
            <a:srgbClr val="003C3C"/>
          </a:solidFill>
          <a:latin typeface="Roboto" pitchFamily="2" charset="0"/>
          <a:ea typeface="Roboto" pitchFamily="2" charset="0"/>
          <a:cs typeface="+mj-cs"/>
        </a:defRPr>
      </a:lvl1pPr>
    </p:titleStyle>
    <p:bodyStyle>
      <a:lvl1pPr marL="0" indent="0" algn="l" defTabSz="914400" rtl="0" eaLnBrk="1" latinLnBrk="0" hangingPunct="1">
        <a:lnSpc>
          <a:spcPct val="100000"/>
        </a:lnSpc>
        <a:spcBef>
          <a:spcPts val="0"/>
        </a:spcBef>
        <a:spcAft>
          <a:spcPts val="1200"/>
        </a:spcAft>
        <a:buClrTx/>
        <a:buFont typeface="Arial" panose="020B0604020202020204" pitchFamily="34" charset="0"/>
        <a:buNone/>
        <a:defRPr sz="1400" b="0" kern="1200">
          <a:solidFill>
            <a:schemeClr val="tx1"/>
          </a:solidFill>
          <a:latin typeface="Roboto" pitchFamily="2" charset="0"/>
          <a:ea typeface="Roboto" pitchFamily="2" charset="0"/>
          <a:cs typeface="+mn-cs"/>
        </a:defRPr>
      </a:lvl1pPr>
      <a:lvl2pPr marL="0" indent="0" algn="l" defTabSz="914400" rtl="0" eaLnBrk="1" latinLnBrk="0" hangingPunct="1">
        <a:lnSpc>
          <a:spcPct val="100000"/>
        </a:lnSpc>
        <a:spcBef>
          <a:spcPts val="0"/>
        </a:spcBef>
        <a:spcAft>
          <a:spcPts val="1200"/>
        </a:spcAft>
        <a:buClrTx/>
        <a:buFont typeface="Arial" panose="020B0604020202020204" pitchFamily="34" charset="0"/>
        <a:buNone/>
        <a:defRPr sz="1200" kern="1200">
          <a:solidFill>
            <a:schemeClr val="tx1"/>
          </a:solidFill>
          <a:latin typeface="Roboto" pitchFamily="2" charset="0"/>
          <a:ea typeface="Roboto" pitchFamily="2" charset="0"/>
          <a:cs typeface="+mn-cs"/>
        </a:defRPr>
      </a:lvl2pPr>
      <a:lvl3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3pPr>
      <a:lvl4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os="3885">
          <p15:clr>
            <a:srgbClr val="F26B43"/>
          </p15:clr>
        </p15:guide>
        <p15:guide id="29" pos="189">
          <p15:clr>
            <a:srgbClr val="F26B43"/>
          </p15:clr>
        </p15:guide>
        <p15:guide id="53" pos="7491">
          <p15:clr>
            <a:srgbClr val="F26B43"/>
          </p15:clr>
        </p15:guide>
        <p15:guide id="58" orient="horz" pos="3974">
          <p15:clr>
            <a:srgbClr val="F26B43"/>
          </p15:clr>
        </p15:guide>
        <p15:guide id="60" orient="horz" pos="4065">
          <p15:clr>
            <a:srgbClr val="F26B43"/>
          </p15:clr>
        </p15:guide>
        <p15:guide id="61" orient="horz" pos="4133">
          <p15:clr>
            <a:srgbClr val="F26B43"/>
          </p15:clr>
        </p15:guide>
        <p15:guide id="65" orient="horz" pos="1253">
          <p15:clr>
            <a:srgbClr val="F26B43"/>
          </p15:clr>
        </p15:guide>
        <p15:guide id="66" orient="horz" pos="709">
          <p15:clr>
            <a:srgbClr val="F26B43"/>
          </p15:clr>
        </p15:guide>
        <p15:guide id="67" orient="horz" pos="527">
          <p15:clr>
            <a:srgbClr val="F26B43"/>
          </p15:clr>
        </p15:guide>
        <p15:guide id="68" orient="horz" pos="187">
          <p15:clr>
            <a:srgbClr val="F26B43"/>
          </p15:clr>
        </p15:guide>
        <p15:guide id="69" pos="3795">
          <p15:clr>
            <a:srgbClr val="F26B43"/>
          </p15:clr>
        </p15:guide>
        <p15:guide id="70" orient="horz" pos="1139">
          <p15:clr>
            <a:srgbClr val="F26B43"/>
          </p15:clr>
        </p15:guide>
        <p15:guide id="71" orient="horz" pos="84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https://mining.komatsu/images/default-source/product-images/underground/hard-rock-equipment/lhd_top_view_branded.jpg?sfvrsn=89facb6b_26" TargetMode="External"/><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jpe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https://mining.komatsu/images/default-source/product-images/underground/hard-rock-equipment/lhd_top_view_branded.jpg?sfvrsn=89facb6b_26" TargetMode="External"/><Relationship Id="rId5" Type="http://schemas.microsoft.com/office/2007/relationships/hdphoto" Target="../media/hdphoto4.wdp"/><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20.png"/><Relationship Id="rId7" Type="http://schemas.microsoft.com/office/2007/relationships/hdphoto" Target="../media/hdphoto7.wdp"/><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25.png"/><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latin typeface="+mn-lt"/>
              </a:rPr>
              <a:t>Scenario 5: Vehicle approaching Environment hazard</a:t>
            </a:r>
            <a:endParaRPr lang="en-US" sz="2800" b="0" dirty="0">
              <a:solidFill>
                <a:schemeClr val="accent2"/>
              </a:solidFill>
              <a:latin typeface="+mn-lt"/>
              <a:cs typeface="Poppins"/>
            </a:endParaRP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397436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57771"/>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Scenario 5</a:t>
            </a:r>
          </a:p>
          <a:p>
            <a:r>
              <a:rPr lang="en-US" sz="2800" dirty="0">
                <a:solidFill>
                  <a:schemeClr val="accent2"/>
                </a:solidFill>
                <a:latin typeface="+mj-lt"/>
                <a:cs typeface="Poppins"/>
              </a:rPr>
              <a:t>Vehicle approaching Environment hazard</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Dangerous Ground">
            <a:extLst>
              <a:ext uri="{FF2B5EF4-FFF2-40B4-BE49-F238E27FC236}">
                <a16:creationId xmlns:a16="http://schemas.microsoft.com/office/drawing/2014/main" id="{5AA9008D-DE12-849E-AD63-DF6EC30C090A}"/>
              </a:ext>
            </a:extLst>
          </p:cNvPr>
          <p:cNvGrpSpPr/>
          <p:nvPr/>
        </p:nvGrpSpPr>
        <p:grpSpPr>
          <a:xfrm>
            <a:off x="2762250" y="1060003"/>
            <a:ext cx="2445230" cy="1142811"/>
            <a:chOff x="2762250" y="1060003"/>
            <a:chExt cx="2445230" cy="1142811"/>
          </a:xfrm>
        </p:grpSpPr>
        <p:sp>
          <p:nvSpPr>
            <p:cNvPr id="30" name="Star: 32 Points 29">
              <a:extLst>
                <a:ext uri="{FF2B5EF4-FFF2-40B4-BE49-F238E27FC236}">
                  <a16:creationId xmlns:a16="http://schemas.microsoft.com/office/drawing/2014/main" id="{73707A90-1CC5-7C97-7624-E4F9B65FF21F}"/>
                </a:ext>
              </a:extLst>
            </p:cNvPr>
            <p:cNvSpPr/>
            <p:nvPr/>
          </p:nvSpPr>
          <p:spPr>
            <a:xfrm>
              <a:off x="3067538" y="1332503"/>
              <a:ext cx="1844967" cy="626409"/>
            </a:xfrm>
            <a:prstGeom prst="star3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1" name="Star: 32 Points 30">
              <a:extLst>
                <a:ext uri="{FF2B5EF4-FFF2-40B4-BE49-F238E27FC236}">
                  <a16:creationId xmlns:a16="http://schemas.microsoft.com/office/drawing/2014/main" id="{2EC6D423-6DC5-23DD-E150-65AB1EAFCF58}"/>
                </a:ext>
              </a:extLst>
            </p:cNvPr>
            <p:cNvSpPr/>
            <p:nvPr/>
          </p:nvSpPr>
          <p:spPr>
            <a:xfrm>
              <a:off x="2982996" y="1131816"/>
              <a:ext cx="2053388" cy="1017626"/>
            </a:xfrm>
            <a:prstGeom prst="star32">
              <a:avLst>
                <a:gd name="adj" fmla="val 43490"/>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4" name="Star: 32 Points 23">
              <a:extLst>
                <a:ext uri="{FF2B5EF4-FFF2-40B4-BE49-F238E27FC236}">
                  <a16:creationId xmlns:a16="http://schemas.microsoft.com/office/drawing/2014/main" id="{8652AE64-F87B-ED5C-EFEC-F653DE84BBD6}"/>
                </a:ext>
              </a:extLst>
            </p:cNvPr>
            <p:cNvSpPr/>
            <p:nvPr/>
          </p:nvSpPr>
          <p:spPr>
            <a:xfrm>
              <a:off x="2762250" y="1060003"/>
              <a:ext cx="2445230" cy="1142811"/>
            </a:xfrm>
            <a:prstGeom prst="star32">
              <a:avLst>
                <a:gd name="adj" fmla="val 46168"/>
              </a:avLst>
            </a:prstGeom>
            <a:blipFill dpi="0" rotWithShape="1">
              <a:blip r:embed="rId3">
                <a:alphaModFix amt="31000"/>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3998" y="93978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4696" y="107386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4696" y="10737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88B67DA3-8D28-6C07-64A6-247D018FE267}"/>
              </a:ext>
            </a:extLst>
          </p:cNvPr>
          <p:cNvGrpSpPr/>
          <p:nvPr/>
        </p:nvGrpSpPr>
        <p:grpSpPr>
          <a:xfrm>
            <a:off x="8603634" y="944580"/>
            <a:ext cx="3224822" cy="1359323"/>
            <a:chOff x="8110057" y="2116613"/>
            <a:chExt cx="3224822" cy="1359323"/>
          </a:xfrm>
        </p:grpSpPr>
        <p:sp>
          <p:nvSpPr>
            <p:cNvPr id="14" name="A3 Envelope">
              <a:extLst>
                <a:ext uri="{FF2B5EF4-FFF2-40B4-BE49-F238E27FC236}">
                  <a16:creationId xmlns:a16="http://schemas.microsoft.com/office/drawing/2014/main" id="{BBF78B27-41D6-4BB6-6176-16C7DE7A641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F3CAD6E8-8873-3CA0-C280-4AF7C2190B3E}"/>
                </a:ext>
              </a:extLst>
            </p:cNvPr>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7" name="A2 Static Envelope">
            <a:extLst>
              <a:ext uri="{FF2B5EF4-FFF2-40B4-BE49-F238E27FC236}">
                <a16:creationId xmlns:a16="http://schemas.microsoft.com/office/drawing/2014/main" id="{40D08D29-05A9-6F16-9B55-922EE84C1D1A}"/>
              </a:ext>
            </a:extLst>
          </p:cNvPr>
          <p:cNvSpPr/>
          <p:nvPr/>
        </p:nvSpPr>
        <p:spPr>
          <a:xfrm>
            <a:off x="8312797" y="1061052"/>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5142984B-5D41-3AB8-CEBF-FED76137F069}"/>
              </a:ext>
            </a:extLst>
          </p:cNvPr>
          <p:cNvGrpSpPr/>
          <p:nvPr/>
        </p:nvGrpSpPr>
        <p:grpSpPr>
          <a:xfrm>
            <a:off x="7968405" y="938865"/>
            <a:ext cx="3865175" cy="1359323"/>
            <a:chOff x="8159209" y="2014782"/>
            <a:chExt cx="3865175" cy="1359323"/>
          </a:xfrm>
        </p:grpSpPr>
        <p:sp>
          <p:nvSpPr>
            <p:cNvPr id="36" name="A2 Envelope">
              <a:extLst>
                <a:ext uri="{FF2B5EF4-FFF2-40B4-BE49-F238E27FC236}">
                  <a16:creationId xmlns:a16="http://schemas.microsoft.com/office/drawing/2014/main" id="{8B84DD34-1EEE-7DE8-05E9-076586EF78AD}"/>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496F37DD-ECB9-8A30-9818-9B8200FE31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FB97081B-8BCA-048D-080C-01819444D50B}"/>
                </a:ext>
              </a:extLst>
            </p:cNvPr>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F00AC662-2603-1794-9E01-C5EA83399DE8}"/>
              </a:ext>
            </a:extLst>
          </p:cNvPr>
          <p:cNvGrpSpPr/>
          <p:nvPr/>
        </p:nvGrpSpPr>
        <p:grpSpPr>
          <a:xfrm>
            <a:off x="5660288" y="944580"/>
            <a:ext cx="3224822" cy="1359323"/>
            <a:chOff x="1969612" y="2047931"/>
            <a:chExt cx="3224822" cy="1359323"/>
          </a:xfrm>
        </p:grpSpPr>
        <p:sp>
          <p:nvSpPr>
            <p:cNvPr id="41" name="x A3 Envelope">
              <a:extLst>
                <a:ext uri="{FF2B5EF4-FFF2-40B4-BE49-F238E27FC236}">
                  <a16:creationId xmlns:a16="http://schemas.microsoft.com/office/drawing/2014/main" id="{147FB441-6C2B-A8A4-0BD0-CE3D0945F9D4}"/>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397995A9-EA23-A552-0AF7-EEF4EA85828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E5A264D7-D7C1-7C19-58AC-B7A92C2A649A}"/>
              </a:ext>
            </a:extLst>
          </p:cNvPr>
          <p:cNvSpPr/>
          <p:nvPr/>
        </p:nvSpPr>
        <p:spPr>
          <a:xfrm>
            <a:off x="5021832" y="1165694"/>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1C91B9BA-1A14-1F14-59AB-9995BB74A816}"/>
              </a:ext>
            </a:extLst>
          </p:cNvPr>
          <p:cNvSpPr/>
          <p:nvPr/>
        </p:nvSpPr>
        <p:spPr>
          <a:xfrm>
            <a:off x="5019610" y="1163838"/>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6" name="A3 Envelope">
            <a:extLst>
              <a:ext uri="{FF2B5EF4-FFF2-40B4-BE49-F238E27FC236}">
                <a16:creationId xmlns:a16="http://schemas.microsoft.com/office/drawing/2014/main" id="{8E0F7F0D-EE17-C7FB-AF47-844660106248}"/>
              </a:ext>
            </a:extLst>
          </p:cNvPr>
          <p:cNvSpPr/>
          <p:nvPr/>
        </p:nvSpPr>
        <p:spPr>
          <a:xfrm>
            <a:off x="5037130" y="117547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211518" y="940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336989" y="2640316"/>
            <a:ext cx="3633027" cy="954107"/>
          </a:xfrm>
          <a:prstGeom prst="rect">
            <a:avLst/>
          </a:prstGeom>
          <a:noFill/>
        </p:spPr>
        <p:txBody>
          <a:bodyPr wrap="square" rtlCol="0">
            <a:spAutoFit/>
          </a:bodyPr>
          <a:lstStyle/>
          <a:p>
            <a:r>
              <a:rPr lang="en-AU" sz="1400" b="1" u="sng" dirty="0"/>
              <a:t>Example Parameters to Consider: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Operating Speed of Machine</a:t>
            </a:r>
          </a:p>
          <a:p>
            <a:pPr marL="285750" indent="-285750">
              <a:buFont typeface="Arial" panose="020B0604020202020204" pitchFamily="34" charset="0"/>
              <a:buChar char="•"/>
            </a:pPr>
            <a:r>
              <a:rPr lang="en-AU" sz="1400" dirty="0"/>
              <a:t>Grade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523220"/>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hazard</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433988"/>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hazard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984" y="4110155"/>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152856"/>
            <a:ext cx="5693685"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Approaching open stop or pass</a:t>
            </a:r>
          </a:p>
          <a:p>
            <a:pPr marL="285750" indent="-285750">
              <a:buFont typeface="Arial" panose="020B0604020202020204" pitchFamily="34" charset="0"/>
              <a:buChar char="•"/>
            </a:pPr>
            <a:r>
              <a:rPr lang="en-AU" sz="1400" dirty="0"/>
              <a:t>LO approaching unsupported ground</a:t>
            </a:r>
          </a:p>
          <a:p>
            <a:pPr marL="285750" indent="-285750">
              <a:buFont typeface="Arial" panose="020B0604020202020204" pitchFamily="34" charset="0"/>
              <a:buChar char="•"/>
            </a:pPr>
            <a:r>
              <a:rPr lang="en-AU" sz="1400" dirty="0"/>
              <a:t>LO approaching sump</a:t>
            </a:r>
          </a:p>
          <a:p>
            <a:pPr marL="285750" indent="-285750">
              <a:buFont typeface="Arial" panose="020B0604020202020204" pitchFamily="34" charset="0"/>
              <a:buChar char="•"/>
            </a:pPr>
            <a:r>
              <a:rPr lang="en-AU" sz="1400" dirty="0"/>
              <a:t>LO approaching critical infrastructure such as electrical substations</a:t>
            </a:r>
          </a:p>
          <a:p>
            <a:pPr marL="285750" indent="-285750">
              <a:buFont typeface="Arial" panose="020B0604020202020204" pitchFamily="34" charset="0"/>
              <a:buChar char="•"/>
            </a:pPr>
            <a:r>
              <a:rPr lang="en-AU" sz="1400" dirty="0"/>
              <a:t>LO approaching temporary installations (drills)</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20" name="Group 19">
            <a:extLst>
              <a:ext uri="{FF2B5EF4-FFF2-40B4-BE49-F238E27FC236}">
                <a16:creationId xmlns:a16="http://schemas.microsoft.com/office/drawing/2014/main" id="{C7A8E01F-4C50-94E0-40CA-0A82E5F8F2B3}"/>
              </a:ext>
            </a:extLst>
          </p:cNvPr>
          <p:cNvGrpSpPr/>
          <p:nvPr/>
        </p:nvGrpSpPr>
        <p:grpSpPr>
          <a:xfrm>
            <a:off x="5660288" y="4322462"/>
            <a:ext cx="2215929" cy="1830793"/>
            <a:chOff x="5767388" y="4115294"/>
            <a:chExt cx="2215929" cy="1830793"/>
          </a:xfrm>
        </p:grpSpPr>
        <p:pic>
          <p:nvPicPr>
            <p:cNvPr id="6" name="Picture 5">
              <a:extLst>
                <a:ext uri="{FF2B5EF4-FFF2-40B4-BE49-F238E27FC236}">
                  <a16:creationId xmlns:a16="http://schemas.microsoft.com/office/drawing/2014/main" id="{C8B35F74-97CA-EE87-89B3-ACE3AFBCBF52}"/>
                </a:ext>
              </a:extLst>
            </p:cNvPr>
            <p:cNvPicPr>
              <a:picLocks noChangeAspect="1"/>
            </p:cNvPicPr>
            <p:nvPr/>
          </p:nvPicPr>
          <p:blipFill>
            <a:blip r:embed="rId9"/>
            <a:stretch>
              <a:fillRect/>
            </a:stretch>
          </p:blipFill>
          <p:spPr>
            <a:xfrm>
              <a:off x="5767388" y="4115294"/>
              <a:ext cx="2215929" cy="1830793"/>
            </a:xfrm>
            <a:prstGeom prst="rect">
              <a:avLst/>
            </a:prstGeom>
          </p:spPr>
        </p:pic>
        <p:sp>
          <p:nvSpPr>
            <p:cNvPr id="5" name="Rectangle 4">
              <a:extLst>
                <a:ext uri="{FF2B5EF4-FFF2-40B4-BE49-F238E27FC236}">
                  <a16:creationId xmlns:a16="http://schemas.microsoft.com/office/drawing/2014/main" id="{17BB260E-6C7F-80CA-05C0-FD273D310843}"/>
                </a:ext>
              </a:extLst>
            </p:cNvPr>
            <p:cNvSpPr/>
            <p:nvPr/>
          </p:nvSpPr>
          <p:spPr>
            <a:xfrm>
              <a:off x="6118860" y="423481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6C0301C4-6EED-6326-C5BF-E7D9FB932FDC}"/>
                </a:ext>
              </a:extLst>
            </p:cNvPr>
            <p:cNvSpPr/>
            <p:nvPr/>
          </p:nvSpPr>
          <p:spPr>
            <a:xfrm>
              <a:off x="6597417" y="450151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098487C-1CDF-9138-2FB3-299E4BEB98E3}"/>
                </a:ext>
              </a:extLst>
            </p:cNvPr>
            <p:cNvSpPr/>
            <p:nvPr/>
          </p:nvSpPr>
          <p:spPr>
            <a:xfrm>
              <a:off x="6036945" y="4762500"/>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7C563B8-A262-17E2-C054-5BD38F61D832}"/>
                </a:ext>
              </a:extLst>
            </p:cNvPr>
            <p:cNvSpPr/>
            <p:nvPr/>
          </p:nvSpPr>
          <p:spPr>
            <a:xfrm>
              <a:off x="6065848" y="5030690"/>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4F97E80A-D502-681E-9B6E-BA41EF86DDC7}"/>
                </a:ext>
              </a:extLst>
            </p:cNvPr>
            <p:cNvSpPr/>
            <p:nvPr/>
          </p:nvSpPr>
          <p:spPr>
            <a:xfrm>
              <a:off x="6200775" y="528370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896C9273-A69A-AF62-952C-325D9D7FA321}"/>
                </a:ext>
              </a:extLst>
            </p:cNvPr>
            <p:cNvSpPr/>
            <p:nvPr/>
          </p:nvSpPr>
          <p:spPr>
            <a:xfrm>
              <a:off x="6118860" y="5557609"/>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D37631E6-CDB9-BBD9-73E5-4440B427CAD6}"/>
                </a:ext>
              </a:extLst>
            </p:cNvPr>
            <p:cNvSpPr/>
            <p:nvPr/>
          </p:nvSpPr>
          <p:spPr>
            <a:xfrm>
              <a:off x="5961073" y="582656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1" name="TextBox 20">
            <a:extLst>
              <a:ext uri="{FF2B5EF4-FFF2-40B4-BE49-F238E27FC236}">
                <a16:creationId xmlns:a16="http://schemas.microsoft.com/office/drawing/2014/main" id="{B841F5CE-7EBE-E70A-C0EE-67FA1FAAA682}"/>
              </a:ext>
            </a:extLst>
          </p:cNvPr>
          <p:cNvSpPr txBox="1"/>
          <p:nvPr/>
        </p:nvSpPr>
        <p:spPr>
          <a:xfrm>
            <a:off x="8061080" y="4312529"/>
            <a:ext cx="4036695" cy="1169551"/>
          </a:xfrm>
          <a:prstGeom prst="rect">
            <a:avLst/>
          </a:prstGeom>
          <a:noFill/>
        </p:spPr>
        <p:txBody>
          <a:bodyPr wrap="square" rtlCol="0">
            <a:spAutoFit/>
          </a:bodyPr>
          <a:lstStyle/>
          <a:p>
            <a:r>
              <a:rPr lang="en-AU" sz="1400" dirty="0"/>
              <a:t>For mining operations that utilise Stope Extraction techniques, dangerous ground zones behind barricades are numerous, with multiples per level.  Consideration must be given to the number of zones at the operation.   </a:t>
            </a:r>
          </a:p>
        </p:txBody>
      </p:sp>
    </p:spTree>
    <p:extLst>
      <p:ext uri="{BB962C8B-B14F-4D97-AF65-F5344CB8AC3E}">
        <p14:creationId xmlns:p14="http://schemas.microsoft.com/office/powerpoint/2010/main" val="36268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grpId="0" nodeType="withEffect">
                                  <p:stCondLst>
                                    <p:cond delay="200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7"/>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8.33333E-7 3.7037E-7 L -0.24102 0.00116 " pathEditMode="relative" rAng="0" ptsTypes="AA">
                                      <p:cBhvr>
                                        <p:cTn id="42" dur="3000" fill="hold"/>
                                        <p:tgtEl>
                                          <p:spTgt spid="35"/>
                                        </p:tgtEl>
                                        <p:attrNameLst>
                                          <p:attrName>ppt_x</p:attrName>
                                          <p:attrName>ppt_y</p:attrName>
                                        </p:attrNameLst>
                                      </p:cBhvr>
                                      <p:rCtr x="-12057" y="46"/>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375E-6 4.44444E-6 L -0.05195 -0.00024 " pathEditMode="relative" rAng="0" ptsTypes="AA">
                                      <p:cBhvr>
                                        <p:cTn id="66" dur="2000" fill="hold"/>
                                        <p:tgtEl>
                                          <p:spTgt spid="39"/>
                                        </p:tgtEl>
                                        <p:attrNameLst>
                                          <p:attrName>ppt_x</p:attrName>
                                          <p:attrName>ppt_y</p:attrName>
                                        </p:attrNameLst>
                                      </p:cBhvr>
                                      <p:rCtr x="-2604" y="-23"/>
                                    </p:animMotion>
                                  </p:childTnLst>
                                </p:cTn>
                              </p:par>
                              <p:par>
                                <p:cTn id="67" presetID="42" presetClass="path" presetSubtype="0" accel="50000" decel="50000" fill="hold" grpId="1" nodeType="withEffect">
                                  <p:stCondLst>
                                    <p:cond delay="4000"/>
                                  </p:stCondLst>
                                  <p:childTnLst>
                                    <p:animMotion origin="layout" path="M 3.33333E-6 -2.59259E-6 L -0.05026 -0.00069 " pathEditMode="relative" rAng="0" ptsTypes="AA">
                                      <p:cBhvr>
                                        <p:cTn id="68" dur="2000" fill="hold"/>
                                        <p:tgtEl>
                                          <p:spTgt spid="52"/>
                                        </p:tgtEl>
                                        <p:attrNameLst>
                                          <p:attrName>ppt_x</p:attrName>
                                          <p:attrName>ppt_y</p:attrName>
                                        </p:attrNameLst>
                                      </p:cBhvr>
                                      <p:rCtr x="-2513" y="-46"/>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6"/>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57" grpId="0" animBg="1"/>
      <p:bldP spid="57" grpId="1" animBg="1"/>
      <p:bldP spid="51" grpId="0" animBg="1"/>
      <p:bldP spid="51" grpId="1" animBg="1"/>
      <p:bldP spid="51" grpId="2" animBg="1"/>
      <p:bldP spid="52" grpId="0" animBg="1"/>
      <p:bldP spid="52" grpId="1" animBg="1"/>
      <p:bldP spid="52" grpId="2" animBg="1"/>
      <p:bldP spid="56" grpId="0" animBg="1"/>
      <p:bldP spid="56"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6</a:t>
            </a:r>
          </a:p>
          <a:p>
            <a:r>
              <a:rPr lang="en-US" sz="2800" dirty="0">
                <a:solidFill>
                  <a:schemeClr val="accent2"/>
                </a:solidFill>
                <a:latin typeface="+mj-lt"/>
                <a:cs typeface="Poppins"/>
              </a:rPr>
              <a:t>Vehicle deliberately approaching hazard</a:t>
            </a:r>
            <a:endParaRPr lang="en-US" sz="2800" dirty="0">
              <a:solidFill>
                <a:schemeClr val="accent2"/>
              </a:solidFill>
              <a:latin typeface="+mj-lt"/>
              <a:ea typeface="Calibri Light"/>
              <a:cs typeface="Poppins"/>
            </a:endParaRP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Dangerous Ground">
            <a:extLst>
              <a:ext uri="{FF2B5EF4-FFF2-40B4-BE49-F238E27FC236}">
                <a16:creationId xmlns:a16="http://schemas.microsoft.com/office/drawing/2014/main" id="{BE78A1DA-1529-2343-10A8-2605037B599E}"/>
              </a:ext>
            </a:extLst>
          </p:cNvPr>
          <p:cNvGrpSpPr/>
          <p:nvPr/>
        </p:nvGrpSpPr>
        <p:grpSpPr>
          <a:xfrm>
            <a:off x="2762250" y="1060003"/>
            <a:ext cx="2445230" cy="1142811"/>
            <a:chOff x="2762250" y="1060003"/>
            <a:chExt cx="2445230" cy="1142811"/>
          </a:xfrm>
        </p:grpSpPr>
        <p:sp>
          <p:nvSpPr>
            <p:cNvPr id="30" name="Star: 32 Points 29">
              <a:extLst>
                <a:ext uri="{FF2B5EF4-FFF2-40B4-BE49-F238E27FC236}">
                  <a16:creationId xmlns:a16="http://schemas.microsoft.com/office/drawing/2014/main" id="{73707A90-1CC5-7C97-7624-E4F9B65FF21F}"/>
                </a:ext>
              </a:extLst>
            </p:cNvPr>
            <p:cNvSpPr/>
            <p:nvPr/>
          </p:nvSpPr>
          <p:spPr>
            <a:xfrm>
              <a:off x="3067538" y="1332503"/>
              <a:ext cx="1844967" cy="626409"/>
            </a:xfrm>
            <a:prstGeom prst="star3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1" name="Star: 32 Points 30">
              <a:extLst>
                <a:ext uri="{FF2B5EF4-FFF2-40B4-BE49-F238E27FC236}">
                  <a16:creationId xmlns:a16="http://schemas.microsoft.com/office/drawing/2014/main" id="{2EC6D423-6DC5-23DD-E150-65AB1EAFCF58}"/>
                </a:ext>
              </a:extLst>
            </p:cNvPr>
            <p:cNvSpPr/>
            <p:nvPr/>
          </p:nvSpPr>
          <p:spPr>
            <a:xfrm>
              <a:off x="2982996" y="1131816"/>
              <a:ext cx="2053388" cy="1017626"/>
            </a:xfrm>
            <a:prstGeom prst="star32">
              <a:avLst>
                <a:gd name="adj" fmla="val 43490"/>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4" name="Star: 32 Points 23">
              <a:extLst>
                <a:ext uri="{FF2B5EF4-FFF2-40B4-BE49-F238E27FC236}">
                  <a16:creationId xmlns:a16="http://schemas.microsoft.com/office/drawing/2014/main" id="{8652AE64-F87B-ED5C-EFEC-F653DE84BBD6}"/>
                </a:ext>
              </a:extLst>
            </p:cNvPr>
            <p:cNvSpPr/>
            <p:nvPr/>
          </p:nvSpPr>
          <p:spPr>
            <a:xfrm>
              <a:off x="2762250" y="1060003"/>
              <a:ext cx="2445230" cy="1142811"/>
            </a:xfrm>
            <a:prstGeom prst="star32">
              <a:avLst>
                <a:gd name="adj" fmla="val 46168"/>
              </a:avLst>
            </a:prstGeom>
            <a:blipFill dpi="0" rotWithShape="1">
              <a:blip r:embed="rId3">
                <a:alphaModFix amt="31000"/>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 name="Stop Log">
            <a:extLst>
              <a:ext uri="{FF2B5EF4-FFF2-40B4-BE49-F238E27FC236}">
                <a16:creationId xmlns:a16="http://schemas.microsoft.com/office/drawing/2014/main" id="{9E5977A3-FBBF-BE0B-7625-D732087AA192}"/>
              </a:ext>
            </a:extLst>
          </p:cNvPr>
          <p:cNvGrpSpPr/>
          <p:nvPr/>
        </p:nvGrpSpPr>
        <p:grpSpPr>
          <a:xfrm>
            <a:off x="5022669" y="1078237"/>
            <a:ext cx="328108" cy="1101083"/>
            <a:chOff x="6998329" y="2930108"/>
            <a:chExt cx="328108" cy="1101083"/>
          </a:xfrm>
        </p:grpSpPr>
        <p:sp>
          <p:nvSpPr>
            <p:cNvPr id="5" name="Trapezoid 4">
              <a:extLst>
                <a:ext uri="{FF2B5EF4-FFF2-40B4-BE49-F238E27FC236}">
                  <a16:creationId xmlns:a16="http://schemas.microsoft.com/office/drawing/2014/main" id="{FA731A33-C9A2-CEEC-91C0-0CA8EF3DDE17}"/>
                </a:ext>
              </a:extLst>
            </p:cNvPr>
            <p:cNvSpPr/>
            <p:nvPr/>
          </p:nvSpPr>
          <p:spPr>
            <a:xfrm rot="5400000">
              <a:off x="6737746" y="3441333"/>
              <a:ext cx="1099179" cy="78203"/>
            </a:xfrm>
            <a:prstGeom prst="trapezoid">
              <a:avLst/>
            </a:prstGeom>
            <a:solidFill>
              <a:schemeClr val="bg1">
                <a:lumMod val="5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2BF72977-D41B-52A6-F858-5F45F7062D54}"/>
                </a:ext>
              </a:extLst>
            </p:cNvPr>
            <p:cNvSpPr/>
            <p:nvPr/>
          </p:nvSpPr>
          <p:spPr>
            <a:xfrm>
              <a:off x="7000286" y="2930108"/>
              <a:ext cx="252000" cy="1099178"/>
            </a:xfrm>
            <a:prstGeom prst="rect">
              <a:avLst/>
            </a:prstGeom>
            <a:solidFill>
              <a:schemeClr val="bg1">
                <a:lumMod val="5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C3CA86A-FD5A-1B06-521C-568FE15C2226}"/>
                </a:ext>
              </a:extLst>
            </p:cNvPr>
            <p:cNvSpPr/>
            <p:nvPr/>
          </p:nvSpPr>
          <p:spPr>
            <a:xfrm>
              <a:off x="6999737" y="3977117"/>
              <a:ext cx="252000" cy="54074"/>
            </a:xfrm>
            <a:prstGeom prst="rect">
              <a:avLst/>
            </a:prstGeom>
            <a:gradFill flip="none" rotWithShape="1">
              <a:gsLst>
                <a:gs pos="0">
                  <a:schemeClr val="bg1">
                    <a:lumMod val="50000"/>
                  </a:schemeClr>
                </a:gs>
                <a:gs pos="8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579BEA5-9713-CE22-DB69-03AA3B557180}"/>
                </a:ext>
              </a:extLst>
            </p:cNvPr>
            <p:cNvSpPr/>
            <p:nvPr/>
          </p:nvSpPr>
          <p:spPr>
            <a:xfrm>
              <a:off x="6999594" y="2930108"/>
              <a:ext cx="45719" cy="10991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7C32CABE-6256-0658-983E-BDC03BA428FF}"/>
                </a:ext>
              </a:extLst>
            </p:cNvPr>
            <p:cNvSpPr/>
            <p:nvPr/>
          </p:nvSpPr>
          <p:spPr>
            <a:xfrm>
              <a:off x="6998329" y="2930791"/>
              <a:ext cx="252000" cy="54074"/>
            </a:xfrm>
            <a:prstGeom prst="rect">
              <a:avLst/>
            </a:prstGeom>
            <a:gradFill flip="none" rotWithShape="1">
              <a:gsLst>
                <a:gs pos="0">
                  <a:schemeClr val="bg1">
                    <a:lumMod val="50000"/>
                  </a:schemeClr>
                </a:gs>
                <a:gs pos="8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84969441-CD8B-45A6-6EC1-7C30C3F3FCFC}"/>
                </a:ext>
              </a:extLst>
            </p:cNvPr>
            <p:cNvSpPr/>
            <p:nvPr/>
          </p:nvSpPr>
          <p:spPr>
            <a:xfrm>
              <a:off x="7045054" y="3701415"/>
              <a:ext cx="281383" cy="119834"/>
            </a:xfrm>
            <a:prstGeom prst="rect">
              <a:avLst/>
            </a:prstGeom>
            <a:pattFill prst="wdDnDiag">
              <a:fgClr>
                <a:schemeClr val="tx1"/>
              </a:fgClr>
              <a:bgClr>
                <a:schemeClr val="bg1">
                  <a:lumMod val="8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3704A247-69F1-591A-EE0C-9E9D22621478}"/>
                </a:ext>
              </a:extLst>
            </p:cNvPr>
            <p:cNvSpPr/>
            <p:nvPr/>
          </p:nvSpPr>
          <p:spPr>
            <a:xfrm>
              <a:off x="7043233" y="3140733"/>
              <a:ext cx="281383" cy="119834"/>
            </a:xfrm>
            <a:prstGeom prst="rect">
              <a:avLst/>
            </a:prstGeom>
            <a:pattFill prst="wdUpDiag">
              <a:fgClr>
                <a:schemeClr val="tx1"/>
              </a:fgClr>
              <a:bgClr>
                <a:schemeClr val="bg1">
                  <a:lumMod val="8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3998" y="93978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4696" y="107386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4696" y="10737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88B67DA3-8D28-6C07-64A6-247D018FE267}"/>
              </a:ext>
            </a:extLst>
          </p:cNvPr>
          <p:cNvGrpSpPr/>
          <p:nvPr/>
        </p:nvGrpSpPr>
        <p:grpSpPr>
          <a:xfrm>
            <a:off x="8603634" y="944580"/>
            <a:ext cx="3224822" cy="1359323"/>
            <a:chOff x="8110057" y="2116613"/>
            <a:chExt cx="3224822" cy="1359323"/>
          </a:xfrm>
        </p:grpSpPr>
        <p:sp>
          <p:nvSpPr>
            <p:cNvPr id="14" name="A3 Envelope">
              <a:extLst>
                <a:ext uri="{FF2B5EF4-FFF2-40B4-BE49-F238E27FC236}">
                  <a16:creationId xmlns:a16="http://schemas.microsoft.com/office/drawing/2014/main" id="{BBF78B27-41D6-4BB6-6176-16C7DE7A641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F3CAD6E8-8873-3CA0-C280-4AF7C2190B3E}"/>
                </a:ext>
              </a:extLst>
            </p:cNvPr>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7" name="A2 Static Envelope">
            <a:extLst>
              <a:ext uri="{FF2B5EF4-FFF2-40B4-BE49-F238E27FC236}">
                <a16:creationId xmlns:a16="http://schemas.microsoft.com/office/drawing/2014/main" id="{40D08D29-05A9-6F16-9B55-922EE84C1D1A}"/>
              </a:ext>
            </a:extLst>
          </p:cNvPr>
          <p:cNvSpPr/>
          <p:nvPr/>
        </p:nvSpPr>
        <p:spPr>
          <a:xfrm>
            <a:off x="8312797" y="1061052"/>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5142984B-5D41-3AB8-CEBF-FED76137F069}"/>
              </a:ext>
            </a:extLst>
          </p:cNvPr>
          <p:cNvGrpSpPr/>
          <p:nvPr/>
        </p:nvGrpSpPr>
        <p:grpSpPr>
          <a:xfrm>
            <a:off x="7968405" y="938865"/>
            <a:ext cx="3865175" cy="1359323"/>
            <a:chOff x="8159209" y="2014782"/>
            <a:chExt cx="3865175" cy="1359323"/>
          </a:xfrm>
        </p:grpSpPr>
        <p:sp>
          <p:nvSpPr>
            <p:cNvPr id="36" name="A2 Envelope">
              <a:extLst>
                <a:ext uri="{FF2B5EF4-FFF2-40B4-BE49-F238E27FC236}">
                  <a16:creationId xmlns:a16="http://schemas.microsoft.com/office/drawing/2014/main" id="{8B84DD34-1EEE-7DE8-05E9-076586EF78AD}"/>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496F37DD-ECB9-8A30-9818-9B8200FE31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FB97081B-8BCA-048D-080C-01819444D50B}"/>
                </a:ext>
              </a:extLst>
            </p:cNvPr>
            <p:cNvPicPr/>
            <p:nvPr/>
          </p:nvPicPr>
          <p:blipFill rotWithShape="1">
            <a:blip r:embed="rId4" r:link="rId6">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F00AC662-2603-1794-9E01-C5EA83399DE8}"/>
              </a:ext>
            </a:extLst>
          </p:cNvPr>
          <p:cNvGrpSpPr/>
          <p:nvPr/>
        </p:nvGrpSpPr>
        <p:grpSpPr>
          <a:xfrm>
            <a:off x="5660288" y="944580"/>
            <a:ext cx="3224822" cy="1359323"/>
            <a:chOff x="1969612" y="2047931"/>
            <a:chExt cx="3224822" cy="1359323"/>
          </a:xfrm>
        </p:grpSpPr>
        <p:sp>
          <p:nvSpPr>
            <p:cNvPr id="41" name="x A3 Envelope">
              <a:extLst>
                <a:ext uri="{FF2B5EF4-FFF2-40B4-BE49-F238E27FC236}">
                  <a16:creationId xmlns:a16="http://schemas.microsoft.com/office/drawing/2014/main" id="{147FB441-6C2B-A8A4-0BD0-CE3D0945F9D4}"/>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397995A9-EA23-A552-0AF7-EEF4EA85828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E5A264D7-D7C1-7C19-58AC-B7A92C2A649A}"/>
              </a:ext>
            </a:extLst>
          </p:cNvPr>
          <p:cNvSpPr/>
          <p:nvPr/>
        </p:nvSpPr>
        <p:spPr>
          <a:xfrm>
            <a:off x="5021832" y="1165694"/>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1C91B9BA-1A14-1F14-59AB-9995BB74A816}"/>
              </a:ext>
            </a:extLst>
          </p:cNvPr>
          <p:cNvSpPr/>
          <p:nvPr/>
        </p:nvSpPr>
        <p:spPr>
          <a:xfrm>
            <a:off x="5019610" y="1163838"/>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6" name="A3 Envelope">
            <a:extLst>
              <a:ext uri="{FF2B5EF4-FFF2-40B4-BE49-F238E27FC236}">
                <a16:creationId xmlns:a16="http://schemas.microsoft.com/office/drawing/2014/main" id="{8E0F7F0D-EE17-C7FB-AF47-844660106248}"/>
              </a:ext>
            </a:extLst>
          </p:cNvPr>
          <p:cNvSpPr/>
          <p:nvPr/>
        </p:nvSpPr>
        <p:spPr>
          <a:xfrm>
            <a:off x="5037130" y="117547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211518" y="940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523220"/>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is intentionally approaching hazard to perform work</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11226" y="3380199"/>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11226" y="4056366"/>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160793"/>
            <a:ext cx="4697378"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approaching tipping point with stop log or grizzly</a:t>
            </a:r>
          </a:p>
          <a:p>
            <a:pPr marL="285750" indent="-285750">
              <a:buFont typeface="Arial" panose="020B0604020202020204" pitchFamily="34" charset="0"/>
              <a:buChar char="•"/>
            </a:pPr>
            <a:r>
              <a:rPr lang="en-AU" sz="1400" dirty="0"/>
              <a:t>LO approaching dangerous ground to park or give way to another vehicle</a:t>
            </a:r>
          </a:p>
          <a:p>
            <a:pPr marL="285750" indent="-285750">
              <a:buFont typeface="Arial" panose="020B0604020202020204" pitchFamily="34" charset="0"/>
              <a:buChar char="•"/>
            </a:pPr>
            <a:r>
              <a:rPr lang="en-AU" sz="1400" dirty="0"/>
              <a:t>LO mucking out sump</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20" name="Picture 19">
            <a:extLst>
              <a:ext uri="{FF2B5EF4-FFF2-40B4-BE49-F238E27FC236}">
                <a16:creationId xmlns:a16="http://schemas.microsoft.com/office/drawing/2014/main" id="{E70A4CBA-9FC3-1740-9FA9-2A0DED11D57E}"/>
              </a:ext>
            </a:extLst>
          </p:cNvPr>
          <p:cNvPicPr>
            <a:picLocks noChangeAspect="1"/>
          </p:cNvPicPr>
          <p:nvPr/>
        </p:nvPicPr>
        <p:blipFill>
          <a:blip r:embed="rId9"/>
          <a:stretch>
            <a:fillRect/>
          </a:stretch>
        </p:blipFill>
        <p:spPr>
          <a:xfrm>
            <a:off x="6387705" y="4539810"/>
            <a:ext cx="2215929" cy="1830793"/>
          </a:xfrm>
          <a:prstGeom prst="rect">
            <a:avLst/>
          </a:prstGeom>
        </p:spPr>
      </p:pic>
      <p:pic>
        <p:nvPicPr>
          <p:cNvPr id="22" name="Picture 21">
            <a:extLst>
              <a:ext uri="{FF2B5EF4-FFF2-40B4-BE49-F238E27FC236}">
                <a16:creationId xmlns:a16="http://schemas.microsoft.com/office/drawing/2014/main" id="{D824E235-EF20-F8B0-175B-73BE7645C179}"/>
              </a:ext>
            </a:extLst>
          </p:cNvPr>
          <p:cNvPicPr>
            <a:picLocks noChangeAspect="1"/>
          </p:cNvPicPr>
          <p:nvPr/>
        </p:nvPicPr>
        <p:blipFill>
          <a:blip r:embed="rId10"/>
          <a:stretch>
            <a:fillRect/>
          </a:stretch>
        </p:blipFill>
        <p:spPr>
          <a:xfrm>
            <a:off x="6199204" y="2527906"/>
            <a:ext cx="2771799" cy="1894223"/>
          </a:xfrm>
          <a:prstGeom prst="rect">
            <a:avLst/>
          </a:prstGeom>
        </p:spPr>
      </p:pic>
      <p:sp>
        <p:nvSpPr>
          <p:cNvPr id="25" name="TextBox 24">
            <a:extLst>
              <a:ext uri="{FF2B5EF4-FFF2-40B4-BE49-F238E27FC236}">
                <a16:creationId xmlns:a16="http://schemas.microsoft.com/office/drawing/2014/main" id="{27228A61-E170-07F0-42A2-FBF04DE68828}"/>
              </a:ext>
            </a:extLst>
          </p:cNvPr>
          <p:cNvSpPr txBox="1"/>
          <p:nvPr/>
        </p:nvSpPr>
        <p:spPr>
          <a:xfrm>
            <a:off x="9117906" y="2821691"/>
            <a:ext cx="2949285" cy="1600438"/>
          </a:xfrm>
          <a:prstGeom prst="rect">
            <a:avLst/>
          </a:prstGeom>
          <a:noFill/>
        </p:spPr>
        <p:txBody>
          <a:bodyPr wrap="square" rtlCol="0">
            <a:spAutoFit/>
          </a:bodyPr>
          <a:lstStyle/>
          <a:p>
            <a:r>
              <a:rPr lang="en-AU" sz="1400" dirty="0"/>
              <a:t>For mining operations that utilise Stope Extraction techniques, stop logs are numerous and portable, being shifted from stope to stope at the completion of backfill.  Backfill activities can have a short duration, measured in days.    </a:t>
            </a:r>
          </a:p>
        </p:txBody>
      </p:sp>
    </p:spTree>
    <p:extLst>
      <p:ext uri="{BB962C8B-B14F-4D97-AF65-F5344CB8AC3E}">
        <p14:creationId xmlns:p14="http://schemas.microsoft.com/office/powerpoint/2010/main" val="16503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grpId="0" nodeType="withEffect">
                                  <p:stCondLst>
                                    <p:cond delay="200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7"/>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8.33333E-7 3.7037E-7 L -0.24102 0.00116 " pathEditMode="relative" rAng="0" ptsTypes="AA">
                                      <p:cBhvr>
                                        <p:cTn id="42" dur="3000" fill="hold"/>
                                        <p:tgtEl>
                                          <p:spTgt spid="35"/>
                                        </p:tgtEl>
                                        <p:attrNameLst>
                                          <p:attrName>ppt_x</p:attrName>
                                          <p:attrName>ppt_y</p:attrName>
                                        </p:attrNameLst>
                                      </p:cBhvr>
                                      <p:rCtr x="-12057" y="46"/>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375E-6 4.44444E-6 L -0.05195 -0.00024 " pathEditMode="relative" rAng="0" ptsTypes="AA">
                                      <p:cBhvr>
                                        <p:cTn id="66" dur="2000" fill="hold"/>
                                        <p:tgtEl>
                                          <p:spTgt spid="39"/>
                                        </p:tgtEl>
                                        <p:attrNameLst>
                                          <p:attrName>ppt_x</p:attrName>
                                          <p:attrName>ppt_y</p:attrName>
                                        </p:attrNameLst>
                                      </p:cBhvr>
                                      <p:rCtr x="-2604" y="-23"/>
                                    </p:animMotion>
                                  </p:childTnLst>
                                </p:cTn>
                              </p:par>
                              <p:par>
                                <p:cTn id="67" presetID="42" presetClass="path" presetSubtype="0" accel="50000" decel="50000" fill="hold" grpId="1" nodeType="withEffect">
                                  <p:stCondLst>
                                    <p:cond delay="4000"/>
                                  </p:stCondLst>
                                  <p:childTnLst>
                                    <p:animMotion origin="layout" path="M 3.33333E-6 -2.59259E-6 L -0.05026 -0.00069 " pathEditMode="relative" rAng="0" ptsTypes="AA">
                                      <p:cBhvr>
                                        <p:cTn id="68" dur="2000" fill="hold"/>
                                        <p:tgtEl>
                                          <p:spTgt spid="52"/>
                                        </p:tgtEl>
                                        <p:attrNameLst>
                                          <p:attrName>ppt_x</p:attrName>
                                          <p:attrName>ppt_y</p:attrName>
                                        </p:attrNameLst>
                                      </p:cBhvr>
                                      <p:rCtr x="-2513" y="-46"/>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6"/>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57" grpId="0" animBg="1"/>
      <p:bldP spid="57" grpId="1" animBg="1"/>
      <p:bldP spid="51" grpId="0" animBg="1"/>
      <p:bldP spid="51" grpId="1" animBg="1"/>
      <p:bldP spid="51" grpId="2" animBg="1"/>
      <p:bldP spid="52" grpId="0" animBg="1"/>
      <p:bldP spid="52" grpId="1" animBg="1"/>
      <p:bldP spid="52" grpId="2" animBg="1"/>
      <p:bldP spid="56" grpId="0" animBg="1"/>
      <p:bldP spid="56" grpId="1"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4172-02D4-2AD1-0D55-9531500E1AE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63A07C-D050-2CEB-0219-1561AE5F5810}"/>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7</a:t>
            </a:r>
          </a:p>
          <a:p>
            <a:r>
              <a:rPr lang="en-US" sz="2800" dirty="0">
                <a:solidFill>
                  <a:schemeClr val="accent2"/>
                </a:solidFill>
                <a:latin typeface="+mj-lt"/>
                <a:cs typeface="Poppins"/>
              </a:rPr>
              <a:t>Infrastructure or mobile vehicle effects on sensor capabilities</a:t>
            </a:r>
          </a:p>
        </p:txBody>
      </p:sp>
      <p:sp>
        <p:nvSpPr>
          <p:cNvPr id="13" name="Main Roadway">
            <a:extLst>
              <a:ext uri="{FF2B5EF4-FFF2-40B4-BE49-F238E27FC236}">
                <a16:creationId xmlns:a16="http://schemas.microsoft.com/office/drawing/2014/main" id="{63F211D8-6205-3C52-C4AA-E46528221F96}"/>
              </a:ext>
            </a:extLst>
          </p:cNvPr>
          <p:cNvSpPr/>
          <p:nvPr/>
        </p:nvSpPr>
        <p:spPr>
          <a:xfrm>
            <a:off x="5393478" y="220281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7A704033-AA44-FBFD-9CE6-F077F174358C}"/>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emote Object" descr="Joy 22HD Hybrid Loader - Underground Hard Rock Mining - Australia | Komatsu  Mining Corp.">
            <a:extLst>
              <a:ext uri="{FF2B5EF4-FFF2-40B4-BE49-F238E27FC236}">
                <a16:creationId xmlns:a16="http://schemas.microsoft.com/office/drawing/2014/main" id="{AB129048-EEB2-5F92-743F-1527026D2C06}"/>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1808"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77205129-EB79-7C79-6820-F265F0F45C61}"/>
              </a:ext>
            </a:extLst>
          </p:cNvPr>
          <p:cNvSpPr/>
          <p:nvPr/>
        </p:nvSpPr>
        <p:spPr>
          <a:xfrm>
            <a:off x="9282506"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B48D7BDF-8534-5A78-0AE2-DD84923035C2}"/>
              </a:ext>
            </a:extLst>
          </p:cNvPr>
          <p:cNvSpPr/>
          <p:nvPr/>
        </p:nvSpPr>
        <p:spPr>
          <a:xfrm>
            <a:off x="10362506"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A2 Static Envelope">
            <a:extLst>
              <a:ext uri="{FF2B5EF4-FFF2-40B4-BE49-F238E27FC236}">
                <a16:creationId xmlns:a16="http://schemas.microsoft.com/office/drawing/2014/main" id="{E8C9FD5B-0C9E-ECC8-DE4A-82C9B902C26E}"/>
              </a:ext>
            </a:extLst>
          </p:cNvPr>
          <p:cNvSpPr/>
          <p:nvPr/>
        </p:nvSpPr>
        <p:spPr>
          <a:xfrm>
            <a:off x="8317155" y="1094896"/>
            <a:ext cx="3736554" cy="735059"/>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90" name="RO Static Unsafe">
            <a:extLst>
              <a:ext uri="{FF2B5EF4-FFF2-40B4-BE49-F238E27FC236}">
                <a16:creationId xmlns:a16="http://schemas.microsoft.com/office/drawing/2014/main" id="{4DDDA3F6-671E-52FF-6201-94EE53A11CAB}"/>
              </a:ext>
            </a:extLst>
          </p:cNvPr>
          <p:cNvGrpSpPr/>
          <p:nvPr/>
        </p:nvGrpSpPr>
        <p:grpSpPr>
          <a:xfrm>
            <a:off x="8611443" y="948314"/>
            <a:ext cx="3224822" cy="1359323"/>
            <a:chOff x="8611443" y="948314"/>
            <a:chExt cx="3224822" cy="1359323"/>
          </a:xfrm>
        </p:grpSpPr>
        <p:sp>
          <p:nvSpPr>
            <p:cNvPr id="38" name="A3 Envelope">
              <a:extLst>
                <a:ext uri="{FF2B5EF4-FFF2-40B4-BE49-F238E27FC236}">
                  <a16:creationId xmlns:a16="http://schemas.microsoft.com/office/drawing/2014/main" id="{2BEE1B57-AF2C-0D0E-84B2-550DC2764ED6}"/>
                </a:ext>
              </a:extLst>
            </p:cNvPr>
            <p:cNvSpPr/>
            <p:nvPr/>
          </p:nvSpPr>
          <p:spPr>
            <a:xfrm>
              <a:off x="8611443" y="1186450"/>
              <a:ext cx="3224822" cy="548256"/>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9" name="RO" descr="Joy 22HD Hybrid Loader - Underground Hard Rock Mining - Australia | Komatsu  Mining Corp.">
              <a:extLst>
                <a:ext uri="{FF2B5EF4-FFF2-40B4-BE49-F238E27FC236}">
                  <a16:creationId xmlns:a16="http://schemas.microsoft.com/office/drawing/2014/main" id="{4038C0BB-8C88-8EEA-97EC-9D0DDA3C2D62}"/>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2197" y="948314"/>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1" name="RO M1">
            <a:extLst>
              <a:ext uri="{FF2B5EF4-FFF2-40B4-BE49-F238E27FC236}">
                <a16:creationId xmlns:a16="http://schemas.microsoft.com/office/drawing/2014/main" id="{1A6C22F5-0DF6-8F49-4A18-26C7EC3CACD4}"/>
              </a:ext>
            </a:extLst>
          </p:cNvPr>
          <p:cNvGrpSpPr/>
          <p:nvPr/>
        </p:nvGrpSpPr>
        <p:grpSpPr>
          <a:xfrm>
            <a:off x="7975746" y="944504"/>
            <a:ext cx="3865175" cy="1359323"/>
            <a:chOff x="7975746" y="944504"/>
            <a:chExt cx="3865175" cy="1359323"/>
          </a:xfrm>
        </p:grpSpPr>
        <p:sp>
          <p:nvSpPr>
            <p:cNvPr id="31" name="A2 Envelope">
              <a:extLst>
                <a:ext uri="{FF2B5EF4-FFF2-40B4-BE49-F238E27FC236}">
                  <a16:creationId xmlns:a16="http://schemas.microsoft.com/office/drawing/2014/main" id="{B872662D-5C6D-FE1C-A20B-556740A51393}"/>
                </a:ext>
              </a:extLst>
            </p:cNvPr>
            <p:cNvSpPr/>
            <p:nvPr/>
          </p:nvSpPr>
          <p:spPr>
            <a:xfrm>
              <a:off x="7975746" y="1165019"/>
              <a:ext cx="1796572" cy="588050"/>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5" name="A3 Envelope">
              <a:extLst>
                <a:ext uri="{FF2B5EF4-FFF2-40B4-BE49-F238E27FC236}">
                  <a16:creationId xmlns:a16="http://schemas.microsoft.com/office/drawing/2014/main" id="{D59FFDB9-DC7C-4A40-CD72-9526AAE79803}"/>
                </a:ext>
              </a:extLst>
            </p:cNvPr>
            <p:cNvSpPr/>
            <p:nvPr/>
          </p:nvSpPr>
          <p:spPr>
            <a:xfrm>
              <a:off x="8616099" y="1183505"/>
              <a:ext cx="3224822" cy="558870"/>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6" name="RO" descr="Joy 22HD Hybrid Loader - Underground Hard Rock Mining - Australia | Komatsu  Mining Corp.">
              <a:extLst>
                <a:ext uri="{FF2B5EF4-FFF2-40B4-BE49-F238E27FC236}">
                  <a16:creationId xmlns:a16="http://schemas.microsoft.com/office/drawing/2014/main" id="{68C739B1-18EF-361F-52D7-4B2FC8A70377}"/>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8307" y="944504"/>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A1 Awareness">
            <a:extLst>
              <a:ext uri="{FF2B5EF4-FFF2-40B4-BE49-F238E27FC236}">
                <a16:creationId xmlns:a16="http://schemas.microsoft.com/office/drawing/2014/main" id="{17013677-B92E-F30A-86D6-59A91E6EAF45}"/>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No Alarm</a:t>
            </a:r>
          </a:p>
        </p:txBody>
      </p:sp>
      <p:sp>
        <p:nvSpPr>
          <p:cNvPr id="47" name="TB A1 Actions">
            <a:extLst>
              <a:ext uri="{FF2B5EF4-FFF2-40B4-BE49-F238E27FC236}">
                <a16:creationId xmlns:a16="http://schemas.microsoft.com/office/drawing/2014/main" id="{6989C8C8-C923-2332-3D4E-BB12649A9E41}"/>
              </a:ext>
            </a:extLst>
          </p:cNvPr>
          <p:cNvSpPr txBox="1"/>
          <p:nvPr/>
        </p:nvSpPr>
        <p:spPr>
          <a:xfrm>
            <a:off x="221292" y="2712837"/>
            <a:ext cx="5702300" cy="1384995"/>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is in close proximity to infrastructure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Infrastructure influences sensor systems on LO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does not receive A1 Awareness on approach</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or A3 Alarm are not triggered</a:t>
            </a:r>
          </a:p>
        </p:txBody>
      </p:sp>
      <p:sp>
        <p:nvSpPr>
          <p:cNvPr id="50" name="TB Common Variations">
            <a:extLst>
              <a:ext uri="{FF2B5EF4-FFF2-40B4-BE49-F238E27FC236}">
                <a16:creationId xmlns:a16="http://schemas.microsoft.com/office/drawing/2014/main" id="{7E9D30F0-D558-142D-C95F-E864B1D8B5BD}"/>
              </a:ext>
            </a:extLst>
          </p:cNvPr>
          <p:cNvSpPr txBox="1"/>
          <p:nvPr/>
        </p:nvSpPr>
        <p:spPr>
          <a:xfrm>
            <a:off x="221292" y="4313534"/>
            <a:ext cx="5278769" cy="1169551"/>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operating near electrical infrastructure</a:t>
            </a:r>
          </a:p>
          <a:p>
            <a:pPr marL="285750" indent="-285750">
              <a:buFont typeface="Arial" panose="020B0604020202020204" pitchFamily="34" charset="0"/>
              <a:buChar char="•"/>
            </a:pPr>
            <a:r>
              <a:rPr lang="en-AU" sz="1400" dirty="0"/>
              <a:t>LO operating near significant steel structure</a:t>
            </a:r>
          </a:p>
          <a:p>
            <a:pPr marL="285750" indent="-285750">
              <a:buFont typeface="Arial" panose="020B0604020202020204" pitchFamily="34" charset="0"/>
              <a:buChar char="•"/>
            </a:pPr>
            <a:r>
              <a:rPr lang="en-AU" sz="1400" dirty="0"/>
              <a:t>LO operating in ore body with high levels of metals</a:t>
            </a:r>
          </a:p>
          <a:p>
            <a:endParaRPr lang="en-AU" sz="1400" dirty="0"/>
          </a:p>
        </p:txBody>
      </p:sp>
      <p:sp>
        <p:nvSpPr>
          <p:cNvPr id="9" name="Box Start Animation">
            <a:extLst>
              <a:ext uri="{FF2B5EF4-FFF2-40B4-BE49-F238E27FC236}">
                <a16:creationId xmlns:a16="http://schemas.microsoft.com/office/drawing/2014/main" id="{C2922E5F-398E-2A6F-4AD4-6364AD51A2E2}"/>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BE252510-4E17-F1DD-2678-A6B462B17EA7}"/>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F63BDAEE-23D9-CB64-34B4-DA8B76BBEA0E}"/>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18" name="Pedestrian">
            <a:extLst>
              <a:ext uri="{FF2B5EF4-FFF2-40B4-BE49-F238E27FC236}">
                <a16:creationId xmlns:a16="http://schemas.microsoft.com/office/drawing/2014/main" id="{A1298FE9-BF0D-A3CC-47F6-3CD728EA78C9}"/>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5525013" y="1668854"/>
            <a:ext cx="361315" cy="506889"/>
          </a:xfrm>
          <a:prstGeom prst="rect">
            <a:avLst/>
          </a:prstGeom>
        </p:spPr>
      </p:pic>
      <p:sp>
        <p:nvSpPr>
          <p:cNvPr id="26" name="TextBox 25">
            <a:extLst>
              <a:ext uri="{FF2B5EF4-FFF2-40B4-BE49-F238E27FC236}">
                <a16:creationId xmlns:a16="http://schemas.microsoft.com/office/drawing/2014/main" id="{55D92404-6462-3C55-5B19-7254290FA5D5}"/>
              </a:ext>
            </a:extLst>
          </p:cNvPr>
          <p:cNvSpPr txBox="1"/>
          <p:nvPr/>
        </p:nvSpPr>
        <p:spPr>
          <a:xfrm>
            <a:off x="1161266" y="5698788"/>
            <a:ext cx="4036695" cy="738664"/>
          </a:xfrm>
          <a:prstGeom prst="rect">
            <a:avLst/>
          </a:prstGeom>
          <a:noFill/>
        </p:spPr>
        <p:txBody>
          <a:bodyPr wrap="square" rtlCol="0">
            <a:spAutoFit/>
          </a:bodyPr>
          <a:lstStyle/>
          <a:p>
            <a:r>
              <a:rPr lang="en-AU" sz="1400" dirty="0"/>
              <a:t>Consideration should be made for the types of infrastructure underground that may affect certain sensor types.</a:t>
            </a:r>
          </a:p>
        </p:txBody>
      </p:sp>
      <p:pic>
        <p:nvPicPr>
          <p:cNvPr id="8" name="Picture 7">
            <a:extLst>
              <a:ext uri="{FF2B5EF4-FFF2-40B4-BE49-F238E27FC236}">
                <a16:creationId xmlns:a16="http://schemas.microsoft.com/office/drawing/2014/main" id="{6D24B030-5E61-0051-3E37-206CC2B26E0D}"/>
              </a:ext>
            </a:extLst>
          </p:cNvPr>
          <p:cNvPicPr>
            <a:picLocks noChangeAspect="1"/>
          </p:cNvPicPr>
          <p:nvPr/>
        </p:nvPicPr>
        <p:blipFill>
          <a:blip r:embed="rId10"/>
          <a:stretch>
            <a:fillRect/>
          </a:stretch>
        </p:blipFill>
        <p:spPr>
          <a:xfrm>
            <a:off x="7710247" y="2784473"/>
            <a:ext cx="2237025" cy="1643579"/>
          </a:xfrm>
          <a:prstGeom prst="rect">
            <a:avLst/>
          </a:prstGeom>
        </p:spPr>
      </p:pic>
      <p:pic>
        <p:nvPicPr>
          <p:cNvPr id="17" name="Picture 16">
            <a:extLst>
              <a:ext uri="{FF2B5EF4-FFF2-40B4-BE49-F238E27FC236}">
                <a16:creationId xmlns:a16="http://schemas.microsoft.com/office/drawing/2014/main" id="{7D15375D-713E-B295-8766-C4EC2FBEAB6B}"/>
              </a:ext>
            </a:extLst>
          </p:cNvPr>
          <p:cNvPicPr>
            <a:picLocks noChangeAspect="1"/>
          </p:cNvPicPr>
          <p:nvPr/>
        </p:nvPicPr>
        <p:blipFill>
          <a:blip r:embed="rId11"/>
          <a:stretch>
            <a:fillRect/>
          </a:stretch>
        </p:blipFill>
        <p:spPr>
          <a:xfrm>
            <a:off x="9947272" y="2796796"/>
            <a:ext cx="2094449" cy="1643579"/>
          </a:xfrm>
          <a:prstGeom prst="rect">
            <a:avLst/>
          </a:prstGeom>
        </p:spPr>
      </p:pic>
      <p:grpSp>
        <p:nvGrpSpPr>
          <p:cNvPr id="76" name="Group 75">
            <a:extLst>
              <a:ext uri="{FF2B5EF4-FFF2-40B4-BE49-F238E27FC236}">
                <a16:creationId xmlns:a16="http://schemas.microsoft.com/office/drawing/2014/main" id="{63724820-8343-5BD0-4D65-2C5F0A490DF6}"/>
              </a:ext>
            </a:extLst>
          </p:cNvPr>
          <p:cNvGrpSpPr/>
          <p:nvPr/>
        </p:nvGrpSpPr>
        <p:grpSpPr>
          <a:xfrm rot="16200000">
            <a:off x="6390620" y="2693009"/>
            <a:ext cx="1028700" cy="730829"/>
            <a:chOff x="5905500" y="4263390"/>
            <a:chExt cx="1028700" cy="730829"/>
          </a:xfrm>
        </p:grpSpPr>
        <p:sp>
          <p:nvSpPr>
            <p:cNvPr id="22" name="Rectangle 21">
              <a:extLst>
                <a:ext uri="{FF2B5EF4-FFF2-40B4-BE49-F238E27FC236}">
                  <a16:creationId xmlns:a16="http://schemas.microsoft.com/office/drawing/2014/main" id="{24A64B68-0FAF-78FB-50E9-9AF85561772E}"/>
                </a:ext>
              </a:extLst>
            </p:cNvPr>
            <p:cNvSpPr/>
            <p:nvPr/>
          </p:nvSpPr>
          <p:spPr>
            <a:xfrm>
              <a:off x="6096000" y="4335236"/>
              <a:ext cx="647700" cy="587137"/>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6" name="Rectangle 65">
              <a:extLst>
                <a:ext uri="{FF2B5EF4-FFF2-40B4-BE49-F238E27FC236}">
                  <a16:creationId xmlns:a16="http://schemas.microsoft.com/office/drawing/2014/main" id="{4E12CECD-8F9C-0FB2-B7FC-92D5C24E55E1}"/>
                </a:ext>
              </a:extLst>
            </p:cNvPr>
            <p:cNvSpPr/>
            <p:nvPr/>
          </p:nvSpPr>
          <p:spPr>
            <a:xfrm>
              <a:off x="6743700"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id="{929AFD55-A27C-54AF-C1BD-BA44EC7D6C26}"/>
                </a:ext>
              </a:extLst>
            </p:cNvPr>
            <p:cNvSpPr/>
            <p:nvPr/>
          </p:nvSpPr>
          <p:spPr>
            <a:xfrm>
              <a:off x="6791325"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id="{953454FB-24A8-97C2-916B-9737422F3B0E}"/>
                </a:ext>
              </a:extLst>
            </p:cNvPr>
            <p:cNvSpPr/>
            <p:nvPr/>
          </p:nvSpPr>
          <p:spPr>
            <a:xfrm>
              <a:off x="6838950"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Rectangle 68">
              <a:extLst>
                <a:ext uri="{FF2B5EF4-FFF2-40B4-BE49-F238E27FC236}">
                  <a16:creationId xmlns:a16="http://schemas.microsoft.com/office/drawing/2014/main" id="{5051E728-FD9F-15C5-CD0E-6F0F90443DC4}"/>
                </a:ext>
              </a:extLst>
            </p:cNvPr>
            <p:cNvSpPr/>
            <p:nvPr/>
          </p:nvSpPr>
          <p:spPr>
            <a:xfrm>
              <a:off x="6886575"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Rectangle 69">
              <a:extLst>
                <a:ext uri="{FF2B5EF4-FFF2-40B4-BE49-F238E27FC236}">
                  <a16:creationId xmlns:a16="http://schemas.microsoft.com/office/drawing/2014/main" id="{6C03C92C-CF72-62AC-CB58-23BC649D512A}"/>
                </a:ext>
              </a:extLst>
            </p:cNvPr>
            <p:cNvSpPr/>
            <p:nvPr/>
          </p:nvSpPr>
          <p:spPr>
            <a:xfrm>
              <a:off x="5905500"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Rectangle 70">
              <a:extLst>
                <a:ext uri="{FF2B5EF4-FFF2-40B4-BE49-F238E27FC236}">
                  <a16:creationId xmlns:a16="http://schemas.microsoft.com/office/drawing/2014/main" id="{ECECBA7F-8080-8F6A-288A-9FB7D2107E4B}"/>
                </a:ext>
              </a:extLst>
            </p:cNvPr>
            <p:cNvSpPr/>
            <p:nvPr/>
          </p:nvSpPr>
          <p:spPr>
            <a:xfrm>
              <a:off x="5953125"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Rectangle 71">
              <a:extLst>
                <a:ext uri="{FF2B5EF4-FFF2-40B4-BE49-F238E27FC236}">
                  <a16:creationId xmlns:a16="http://schemas.microsoft.com/office/drawing/2014/main" id="{89A3CB2E-25B6-5F6B-5AB7-4225794F1F08}"/>
                </a:ext>
              </a:extLst>
            </p:cNvPr>
            <p:cNvSpPr/>
            <p:nvPr/>
          </p:nvSpPr>
          <p:spPr>
            <a:xfrm>
              <a:off x="6000750"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3" name="Rectangle 72">
              <a:extLst>
                <a:ext uri="{FF2B5EF4-FFF2-40B4-BE49-F238E27FC236}">
                  <a16:creationId xmlns:a16="http://schemas.microsoft.com/office/drawing/2014/main" id="{9BC41BC6-F72B-30CE-41E6-65F4743604AA}"/>
                </a:ext>
              </a:extLst>
            </p:cNvPr>
            <p:cNvSpPr/>
            <p:nvPr/>
          </p:nvSpPr>
          <p:spPr>
            <a:xfrm>
              <a:off x="6048375"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E8EF9666-A762-AF46-A16C-3CA4E0B9FC85}"/>
                </a:ext>
              </a:extLst>
            </p:cNvPr>
            <p:cNvSpPr/>
            <p:nvPr/>
          </p:nvSpPr>
          <p:spPr>
            <a:xfrm>
              <a:off x="6327887" y="4263390"/>
              <a:ext cx="183925" cy="73536"/>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Rectangle 74">
              <a:extLst>
                <a:ext uri="{FF2B5EF4-FFF2-40B4-BE49-F238E27FC236}">
                  <a16:creationId xmlns:a16="http://schemas.microsoft.com/office/drawing/2014/main" id="{6AC4A727-B070-8323-7930-6F14B1F88D04}"/>
                </a:ext>
              </a:extLst>
            </p:cNvPr>
            <p:cNvSpPr/>
            <p:nvPr/>
          </p:nvSpPr>
          <p:spPr>
            <a:xfrm>
              <a:off x="6327887" y="4920683"/>
              <a:ext cx="183925" cy="73536"/>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9" name="Freeform: Shape 78">
            <a:extLst>
              <a:ext uri="{FF2B5EF4-FFF2-40B4-BE49-F238E27FC236}">
                <a16:creationId xmlns:a16="http://schemas.microsoft.com/office/drawing/2014/main" id="{9E6BA6D1-98C2-3BD0-6577-FF8A0CE773EF}"/>
              </a:ext>
            </a:extLst>
          </p:cNvPr>
          <p:cNvSpPr/>
          <p:nvPr/>
        </p:nvSpPr>
        <p:spPr>
          <a:xfrm>
            <a:off x="7232074" y="3148965"/>
            <a:ext cx="250971" cy="628650"/>
          </a:xfrm>
          <a:custGeom>
            <a:avLst/>
            <a:gdLst>
              <a:gd name="connsiteX0" fmla="*/ 3116 w 250971"/>
              <a:gd name="connsiteY0" fmla="*/ 0 h 628650"/>
              <a:gd name="connsiteX1" fmla="*/ 3116 w 250971"/>
              <a:gd name="connsiteY1" fmla="*/ 59055 h 628650"/>
              <a:gd name="connsiteX2" fmla="*/ 35501 w 250971"/>
              <a:gd name="connsiteY2" fmla="*/ 95250 h 628650"/>
              <a:gd name="connsiteX3" fmla="*/ 90746 w 250971"/>
              <a:gd name="connsiteY3" fmla="*/ 116205 h 628650"/>
              <a:gd name="connsiteX4" fmla="*/ 159326 w 250971"/>
              <a:gd name="connsiteY4" fmla="*/ 118110 h 628650"/>
              <a:gd name="connsiteX5" fmla="*/ 210761 w 250971"/>
              <a:gd name="connsiteY5" fmla="*/ 112395 h 628650"/>
              <a:gd name="connsiteX6" fmla="*/ 241241 w 250971"/>
              <a:gd name="connsiteY6" fmla="*/ 137160 h 628650"/>
              <a:gd name="connsiteX7" fmla="*/ 250766 w 250971"/>
              <a:gd name="connsiteY7" fmla="*/ 190500 h 628650"/>
              <a:gd name="connsiteX8" fmla="*/ 246956 w 250971"/>
              <a:gd name="connsiteY8" fmla="*/ 6286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71" h="628650">
                <a:moveTo>
                  <a:pt x="3116" y="0"/>
                </a:moveTo>
                <a:cubicBezTo>
                  <a:pt x="417" y="21590"/>
                  <a:pt x="-2281" y="43180"/>
                  <a:pt x="3116" y="59055"/>
                </a:cubicBezTo>
                <a:cubicBezTo>
                  <a:pt x="8513" y="74930"/>
                  <a:pt x="20896" y="85725"/>
                  <a:pt x="35501" y="95250"/>
                </a:cubicBezTo>
                <a:cubicBezTo>
                  <a:pt x="50106" y="104775"/>
                  <a:pt x="70109" y="112395"/>
                  <a:pt x="90746" y="116205"/>
                </a:cubicBezTo>
                <a:cubicBezTo>
                  <a:pt x="111384" y="120015"/>
                  <a:pt x="139324" y="118745"/>
                  <a:pt x="159326" y="118110"/>
                </a:cubicBezTo>
                <a:cubicBezTo>
                  <a:pt x="179328" y="117475"/>
                  <a:pt x="197109" y="109220"/>
                  <a:pt x="210761" y="112395"/>
                </a:cubicBezTo>
                <a:cubicBezTo>
                  <a:pt x="224413" y="115570"/>
                  <a:pt x="234574" y="124143"/>
                  <a:pt x="241241" y="137160"/>
                </a:cubicBezTo>
                <a:cubicBezTo>
                  <a:pt x="247908" y="150177"/>
                  <a:pt x="249814" y="108585"/>
                  <a:pt x="250766" y="190500"/>
                </a:cubicBezTo>
                <a:cubicBezTo>
                  <a:pt x="251718" y="272415"/>
                  <a:pt x="249178" y="556578"/>
                  <a:pt x="246956" y="62865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Freeform: Shape 81">
            <a:extLst>
              <a:ext uri="{FF2B5EF4-FFF2-40B4-BE49-F238E27FC236}">
                <a16:creationId xmlns:a16="http://schemas.microsoft.com/office/drawing/2014/main" id="{8837416E-C016-454E-976B-DD5B686D7D71}"/>
              </a:ext>
            </a:extLst>
          </p:cNvPr>
          <p:cNvSpPr/>
          <p:nvPr/>
        </p:nvSpPr>
        <p:spPr>
          <a:xfrm>
            <a:off x="6560733" y="2128520"/>
            <a:ext cx="5174067" cy="843280"/>
          </a:xfrm>
          <a:custGeom>
            <a:avLst/>
            <a:gdLst>
              <a:gd name="connsiteX0" fmla="*/ 17867 w 5174067"/>
              <a:gd name="connsiteY0" fmla="*/ 843280 h 843280"/>
              <a:gd name="connsiteX1" fmla="*/ 7707 w 5174067"/>
              <a:gd name="connsiteY1" fmla="*/ 218440 h 843280"/>
              <a:gd name="connsiteX2" fmla="*/ 17867 w 5174067"/>
              <a:gd name="connsiteY2" fmla="*/ 50800 h 843280"/>
              <a:gd name="connsiteX3" fmla="*/ 205827 w 5174067"/>
              <a:gd name="connsiteY3" fmla="*/ 15240 h 843280"/>
              <a:gd name="connsiteX4" fmla="*/ 5174067 w 5174067"/>
              <a:gd name="connsiteY4" fmla="*/ 0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4067" h="843280">
                <a:moveTo>
                  <a:pt x="17867" y="843280"/>
                </a:moveTo>
                <a:cubicBezTo>
                  <a:pt x="12787" y="596900"/>
                  <a:pt x="7707" y="350520"/>
                  <a:pt x="7707" y="218440"/>
                </a:cubicBezTo>
                <a:cubicBezTo>
                  <a:pt x="7707" y="86360"/>
                  <a:pt x="-15153" y="84667"/>
                  <a:pt x="17867" y="50800"/>
                </a:cubicBezTo>
                <a:cubicBezTo>
                  <a:pt x="50887" y="16933"/>
                  <a:pt x="205827" y="15240"/>
                  <a:pt x="205827" y="15240"/>
                </a:cubicBezTo>
                <a:lnTo>
                  <a:pt x="5174067" y="0"/>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3" name="Picture 92">
            <a:extLst>
              <a:ext uri="{FF2B5EF4-FFF2-40B4-BE49-F238E27FC236}">
                <a16:creationId xmlns:a16="http://schemas.microsoft.com/office/drawing/2014/main" id="{51849A8B-8EBF-28EC-433C-E86A90AE54AA}"/>
              </a:ext>
            </a:extLst>
          </p:cNvPr>
          <p:cNvPicPr>
            <a:picLocks noChangeAspect="1"/>
          </p:cNvPicPr>
          <p:nvPr/>
        </p:nvPicPr>
        <p:blipFill>
          <a:blip r:embed="rId12"/>
          <a:stretch>
            <a:fillRect/>
          </a:stretch>
        </p:blipFill>
        <p:spPr>
          <a:xfrm>
            <a:off x="5006804" y="4571275"/>
            <a:ext cx="2567421" cy="1955665"/>
          </a:xfrm>
          <a:prstGeom prst="rect">
            <a:avLst/>
          </a:prstGeom>
        </p:spPr>
      </p:pic>
      <p:sp>
        <p:nvSpPr>
          <p:cNvPr id="4" name="TextBox 3">
            <a:extLst>
              <a:ext uri="{FF2B5EF4-FFF2-40B4-BE49-F238E27FC236}">
                <a16:creationId xmlns:a16="http://schemas.microsoft.com/office/drawing/2014/main" id="{D7AC4557-5D86-FAEC-FEE7-379A36DDF608}"/>
              </a:ext>
            </a:extLst>
          </p:cNvPr>
          <p:cNvSpPr txBox="1"/>
          <p:nvPr/>
        </p:nvSpPr>
        <p:spPr>
          <a:xfrm>
            <a:off x="7669794" y="4814650"/>
            <a:ext cx="2237026" cy="1169551"/>
          </a:xfrm>
          <a:prstGeom prst="rect">
            <a:avLst/>
          </a:prstGeom>
          <a:noFill/>
        </p:spPr>
        <p:txBody>
          <a:bodyPr wrap="square" rtlCol="0">
            <a:spAutoFit/>
          </a:bodyPr>
          <a:lstStyle/>
          <a:p>
            <a:r>
              <a:rPr lang="en-AU" sz="1400" dirty="0"/>
              <a:t>Consideration should be made for the effects that battery electric or hybrid vehicles may have on  certain sensor types.</a:t>
            </a:r>
          </a:p>
        </p:txBody>
      </p:sp>
      <p:pic>
        <p:nvPicPr>
          <p:cNvPr id="5" name="Picture 4">
            <a:extLst>
              <a:ext uri="{FF2B5EF4-FFF2-40B4-BE49-F238E27FC236}">
                <a16:creationId xmlns:a16="http://schemas.microsoft.com/office/drawing/2014/main" id="{C63900A0-91C1-29AF-0479-6CEDB0B62549}"/>
              </a:ext>
            </a:extLst>
          </p:cNvPr>
          <p:cNvPicPr>
            <a:picLocks noChangeAspect="1"/>
          </p:cNvPicPr>
          <p:nvPr/>
        </p:nvPicPr>
        <p:blipFill>
          <a:blip r:embed="rId13"/>
          <a:stretch>
            <a:fillRect/>
          </a:stretch>
        </p:blipFill>
        <p:spPr>
          <a:xfrm>
            <a:off x="9772318" y="4484521"/>
            <a:ext cx="1887021" cy="1887021"/>
          </a:xfrm>
          <a:prstGeom prst="rect">
            <a:avLst/>
          </a:prstGeom>
        </p:spPr>
      </p:pic>
    </p:spTree>
    <p:extLst>
      <p:ext uri="{BB962C8B-B14F-4D97-AF65-F5344CB8AC3E}">
        <p14:creationId xmlns:p14="http://schemas.microsoft.com/office/powerpoint/2010/main" val="26732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ntr" presetSubtype="0" fill="hold" nodeType="withEffect">
                                  <p:stCondLst>
                                    <p:cond delay="2000"/>
                                  </p:stCondLst>
                                  <p:childTnLst>
                                    <p:set>
                                      <p:cBhvr>
                                        <p:cTn id="25" dur="1" fill="hold">
                                          <p:stCondLst>
                                            <p:cond delay="0"/>
                                          </p:stCondLst>
                                        </p:cTn>
                                        <p:tgtEl>
                                          <p:spTgt spid="90"/>
                                        </p:tgtEl>
                                        <p:attrNameLst>
                                          <p:attrName>style.visibility</p:attrName>
                                        </p:attrNameLst>
                                      </p:cBhvr>
                                      <p:to>
                                        <p:strVal val="visible"/>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grpId="0" nodeType="withEffect">
                                  <p:stCondLst>
                                    <p:cond delay="200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2000"/>
                                  </p:stCondLst>
                                  <p:childTnLst>
                                    <p:set>
                                      <p:cBhvr>
                                        <p:cTn id="34" dur="1" fill="hold">
                                          <p:stCondLst>
                                            <p:cond delay="0"/>
                                          </p:stCondLst>
                                        </p:cTn>
                                        <p:tgtEl>
                                          <p:spTgt spid="90"/>
                                        </p:tgtEl>
                                        <p:attrNameLst>
                                          <p:attrName>style.visibility</p:attrName>
                                        </p:attrNameLst>
                                      </p:cBhvr>
                                      <p:to>
                                        <p:strVal val="hidden"/>
                                      </p:to>
                                    </p:set>
                                  </p:childTnLst>
                                </p:cTn>
                              </p:par>
                              <p:par>
                                <p:cTn id="35" presetID="1" presetClass="exit" presetSubtype="0" fill="hold" grpId="1" nodeType="withEffect">
                                  <p:stCondLst>
                                    <p:cond delay="200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ntr" presetSubtype="0" fill="hold" nodeType="withEffect">
                                  <p:stCondLst>
                                    <p:cond delay="2000"/>
                                  </p:stCondLst>
                                  <p:childTnLst>
                                    <p:set>
                                      <p:cBhvr>
                                        <p:cTn id="38" dur="1" fill="hold">
                                          <p:stCondLst>
                                            <p:cond delay="0"/>
                                          </p:stCondLst>
                                        </p:cTn>
                                        <p:tgtEl>
                                          <p:spTgt spid="91"/>
                                        </p:tgtEl>
                                        <p:attrNameLst>
                                          <p:attrName>style.visibility</p:attrName>
                                        </p:attrNameLst>
                                      </p:cBhvr>
                                      <p:to>
                                        <p:strVal val="visible"/>
                                      </p:to>
                                    </p:set>
                                  </p:childTnLst>
                                </p:cTn>
                              </p:par>
                              <p:par>
                                <p:cTn id="39" presetID="42" presetClass="path" presetSubtype="0" accel="50000" decel="50000" fill="hold" nodeType="withEffect">
                                  <p:stCondLst>
                                    <p:cond delay="2000"/>
                                  </p:stCondLst>
                                  <p:childTnLst>
                                    <p:animMotion origin="layout" path="M -2.08333E-7 4.44444E-6 L -0.25612 -0.00394 " pathEditMode="relative" rAng="0" ptsTypes="AA">
                                      <p:cBhvr>
                                        <p:cTn id="40" dur="2000" fill="hold"/>
                                        <p:tgtEl>
                                          <p:spTgt spid="91"/>
                                        </p:tgtEl>
                                        <p:attrNameLst>
                                          <p:attrName>ppt_x</p:attrName>
                                          <p:attrName>ppt_y</p:attrName>
                                        </p:attrNameLst>
                                      </p:cBhvr>
                                      <p:rCtr x="-12812" y="-208"/>
                                    </p:animMotion>
                                  </p:childTnLst>
                                </p:cTn>
                              </p:par>
                            </p:childTnLst>
                          </p:cTn>
                        </p:par>
                        <p:par>
                          <p:cTn id="41" fill="hold">
                            <p:stCondLst>
                              <p:cond delay="6000"/>
                            </p:stCondLst>
                            <p:childTnLst>
                              <p:par>
                                <p:cTn id="42" presetID="1" presetClass="exit" presetSubtype="0" fill="hold" grpId="1" nodeType="afterEffect">
                                  <p:stCondLst>
                                    <p:cond delay="0"/>
                                  </p:stCondLst>
                                  <p:childTnLst>
                                    <p:set>
                                      <p:cBhvr>
                                        <p:cTn id="43" dur="1" fill="hold">
                                          <p:stCondLst>
                                            <p:cond delay="0"/>
                                          </p:stCondLst>
                                        </p:cTn>
                                        <p:tgtEl>
                                          <p:spTgt spid="40"/>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51" grpId="0" animBg="1"/>
      <p:bldP spid="51" grpId="1" animBg="1"/>
      <p:bldP spid="40" grpId="0" animBg="1"/>
      <p:bldP spid="40" grpId="1" animBg="1"/>
      <p:bldP spid="50" grpId="0"/>
      <p:bldP spid="9" grpId="0" animBg="1"/>
      <p:bldP spid="10" grpId="0" animBg="1"/>
      <p:bldP spid="10" grpId="1" animBg="1"/>
      <p:bldP spid="10" grpId="2" animBg="1"/>
      <p:bldP spid="11" grpId="0" animBg="1"/>
      <p:bldP spid="2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01E50-533A-F2DC-0668-34BBCC9BFE3A}"/>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64BCCD9-8B62-C54D-2DC7-FBAA20C781CE}"/>
              </a:ext>
            </a:extLst>
          </p:cNvPr>
          <p:cNvSpPr txBox="1">
            <a:spLocks/>
          </p:cNvSpPr>
          <p:nvPr/>
        </p:nvSpPr>
        <p:spPr>
          <a:xfrm>
            <a:off x="783973" y="2096876"/>
            <a:ext cx="4811282" cy="142904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b="1" i="0" u="none" strike="noStrike" dirty="0">
                <a:solidFill>
                  <a:schemeClr val="bg1"/>
                </a:solidFill>
                <a:effectLst/>
                <a:latin typeface="Montserrat" pitchFamily="2" charset="77"/>
              </a:rPr>
              <a:t>End.</a:t>
            </a:r>
            <a:endParaRPr lang="en-US" sz="3600" b="0" i="0" dirty="0">
              <a:solidFill>
                <a:schemeClr val="bg1"/>
              </a:solidFill>
              <a:effectLst/>
              <a:latin typeface="Montserrat" pitchFamily="2" charset="77"/>
            </a:endParaRPr>
          </a:p>
        </p:txBody>
      </p:sp>
      <p:grpSp>
        <p:nvGrpSpPr>
          <p:cNvPr id="8" name="Group 7">
            <a:extLst>
              <a:ext uri="{FF2B5EF4-FFF2-40B4-BE49-F238E27FC236}">
                <a16:creationId xmlns:a16="http://schemas.microsoft.com/office/drawing/2014/main" id="{F5AAF6DA-0EB1-7D0E-A3D1-93D21D3B475F}"/>
              </a:ext>
            </a:extLst>
          </p:cNvPr>
          <p:cNvGrpSpPr/>
          <p:nvPr/>
        </p:nvGrpSpPr>
        <p:grpSpPr>
          <a:xfrm>
            <a:off x="7209552" y="3226368"/>
            <a:ext cx="2086850" cy="1070619"/>
            <a:chOff x="634579" y="2949820"/>
            <a:chExt cx="2086850" cy="1070619"/>
          </a:xfrm>
        </p:grpSpPr>
        <p:sp>
          <p:nvSpPr>
            <p:cNvPr id="4" name="Freeform 109">
              <a:extLst>
                <a:ext uri="{FF2B5EF4-FFF2-40B4-BE49-F238E27FC236}">
                  <a16:creationId xmlns:a16="http://schemas.microsoft.com/office/drawing/2014/main" id="{214E40E9-C191-0A63-797F-F6EBB7FAEADD}"/>
                </a:ext>
              </a:extLst>
            </p:cNvPr>
            <p:cNvSpPr>
              <a:spLocks noChangeAspect="1" noChangeArrowheads="1"/>
            </p:cNvSpPr>
            <p:nvPr/>
          </p:nvSpPr>
          <p:spPr bwMode="auto">
            <a:xfrm>
              <a:off x="634580" y="3624439"/>
              <a:ext cx="396000" cy="396000"/>
            </a:xfrm>
            <a:custGeom>
              <a:avLst/>
              <a:gdLst>
                <a:gd name="T0" fmla="*/ 116824 w 634"/>
                <a:gd name="T1" fmla="*/ 0 h 634"/>
                <a:gd name="T2" fmla="*/ 116824 w 634"/>
                <a:gd name="T3" fmla="*/ 228239 h 634"/>
                <a:gd name="T4" fmla="*/ 116824 w 634"/>
                <a:gd name="T5" fmla="*/ 0 h 634"/>
                <a:gd name="T6" fmla="*/ 196509 w 634"/>
                <a:gd name="T7" fmla="*/ 58412 h 634"/>
                <a:gd name="T8" fmla="*/ 159371 w 634"/>
                <a:gd name="T9" fmla="*/ 106007 h 634"/>
                <a:gd name="T10" fmla="*/ 196509 w 634"/>
                <a:gd name="T11" fmla="*/ 58412 h 634"/>
                <a:gd name="T12" fmla="*/ 186053 w 634"/>
                <a:gd name="T13" fmla="*/ 47956 h 634"/>
                <a:gd name="T14" fmla="*/ 138097 w 634"/>
                <a:gd name="T15" fmla="*/ 21274 h 634"/>
                <a:gd name="T16" fmla="*/ 85094 w 634"/>
                <a:gd name="T17" fmla="*/ 106007 h 634"/>
                <a:gd name="T18" fmla="*/ 90503 w 634"/>
                <a:gd name="T19" fmla="*/ 69229 h 634"/>
                <a:gd name="T20" fmla="*/ 138097 w 634"/>
                <a:gd name="T21" fmla="*/ 69229 h 634"/>
                <a:gd name="T22" fmla="*/ 85094 w 634"/>
                <a:gd name="T23" fmla="*/ 106007 h 634"/>
                <a:gd name="T24" fmla="*/ 143506 w 634"/>
                <a:gd name="T25" fmla="*/ 122232 h 634"/>
                <a:gd name="T26" fmla="*/ 116824 w 634"/>
                <a:gd name="T27" fmla="*/ 159371 h 634"/>
                <a:gd name="T28" fmla="*/ 85094 w 634"/>
                <a:gd name="T29" fmla="*/ 122232 h 634"/>
                <a:gd name="T30" fmla="*/ 106368 w 634"/>
                <a:gd name="T31" fmla="*/ 15865 h 634"/>
                <a:gd name="T32" fmla="*/ 116824 w 634"/>
                <a:gd name="T33" fmla="*/ 15865 h 634"/>
                <a:gd name="T34" fmla="*/ 138097 w 634"/>
                <a:gd name="T35" fmla="*/ 58412 h 634"/>
                <a:gd name="T36" fmla="*/ 95550 w 634"/>
                <a:gd name="T37" fmla="*/ 58412 h 634"/>
                <a:gd name="T38" fmla="*/ 90503 w 634"/>
                <a:gd name="T39" fmla="*/ 21274 h 634"/>
                <a:gd name="T40" fmla="*/ 79685 w 634"/>
                <a:gd name="T41" fmla="*/ 53003 h 634"/>
                <a:gd name="T42" fmla="*/ 90503 w 634"/>
                <a:gd name="T43" fmla="*/ 21274 h 634"/>
                <a:gd name="T44" fmla="*/ 32091 w 634"/>
                <a:gd name="T45" fmla="*/ 58412 h 634"/>
                <a:gd name="T46" fmla="*/ 74638 w 634"/>
                <a:gd name="T47" fmla="*/ 106007 h 634"/>
                <a:gd name="T48" fmla="*/ 32091 w 634"/>
                <a:gd name="T49" fmla="*/ 58412 h 634"/>
                <a:gd name="T50" fmla="*/ 32091 w 634"/>
                <a:gd name="T51" fmla="*/ 169827 h 634"/>
                <a:gd name="T52" fmla="*/ 74638 w 634"/>
                <a:gd name="T53" fmla="*/ 122232 h 634"/>
                <a:gd name="T54" fmla="*/ 32091 w 634"/>
                <a:gd name="T55" fmla="*/ 169827 h 634"/>
                <a:gd name="T56" fmla="*/ 42547 w 634"/>
                <a:gd name="T57" fmla="*/ 180644 h 634"/>
                <a:gd name="T58" fmla="*/ 90503 w 634"/>
                <a:gd name="T59" fmla="*/ 212374 h 634"/>
                <a:gd name="T60" fmla="*/ 122232 w 634"/>
                <a:gd name="T61" fmla="*/ 212374 h 634"/>
                <a:gd name="T62" fmla="*/ 116824 w 634"/>
                <a:gd name="T63" fmla="*/ 212374 h 634"/>
                <a:gd name="T64" fmla="*/ 95550 w 634"/>
                <a:gd name="T65" fmla="*/ 169827 h 634"/>
                <a:gd name="T66" fmla="*/ 138097 w 634"/>
                <a:gd name="T67" fmla="*/ 169827 h 634"/>
                <a:gd name="T68" fmla="*/ 138097 w 634"/>
                <a:gd name="T69" fmla="*/ 212374 h 634"/>
                <a:gd name="T70" fmla="*/ 148554 w 634"/>
                <a:gd name="T71" fmla="*/ 175236 h 634"/>
                <a:gd name="T72" fmla="*/ 138097 w 634"/>
                <a:gd name="T73" fmla="*/ 212374 h 634"/>
                <a:gd name="T74" fmla="*/ 196509 w 634"/>
                <a:gd name="T75" fmla="*/ 169827 h 634"/>
                <a:gd name="T76" fmla="*/ 159371 w 634"/>
                <a:gd name="T77" fmla="*/ 122232 h 634"/>
                <a:gd name="T78" fmla="*/ 196509 w 634"/>
                <a:gd name="T79" fmla="*/ 16982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5" name="TextBox 4">
              <a:extLst>
                <a:ext uri="{FF2B5EF4-FFF2-40B4-BE49-F238E27FC236}">
                  <a16:creationId xmlns:a16="http://schemas.microsoft.com/office/drawing/2014/main" id="{1C158E50-9091-6ED4-A373-72002713D586}"/>
                </a:ext>
              </a:extLst>
            </p:cNvPr>
            <p:cNvSpPr txBox="1"/>
            <p:nvPr/>
          </p:nvSpPr>
          <p:spPr>
            <a:xfrm>
              <a:off x="1117600" y="3646210"/>
              <a:ext cx="1603829" cy="338554"/>
            </a:xfrm>
            <a:prstGeom prst="rect">
              <a:avLst/>
            </a:prstGeom>
            <a:noFill/>
          </p:spPr>
          <p:txBody>
            <a:bodyPr wrap="square" rtlCol="0">
              <a:spAutoFit/>
            </a:bodyPr>
            <a:lstStyle/>
            <a:p>
              <a:r>
                <a:rPr lang="en-US" sz="1600" dirty="0">
                  <a:solidFill>
                    <a:schemeClr val="bg1"/>
                  </a:solidFill>
                </a:rPr>
                <a:t>emesrt.org</a:t>
              </a:r>
            </a:p>
          </p:txBody>
        </p:sp>
        <p:sp>
          <p:nvSpPr>
            <p:cNvPr id="6" name="Freeform 185">
              <a:extLst>
                <a:ext uri="{FF2B5EF4-FFF2-40B4-BE49-F238E27FC236}">
                  <a16:creationId xmlns:a16="http://schemas.microsoft.com/office/drawing/2014/main" id="{F92EBC86-0D9B-2A6A-FC89-F5771BBAFDC8}"/>
                </a:ext>
              </a:extLst>
            </p:cNvPr>
            <p:cNvSpPr>
              <a:spLocks noChangeAspect="1" noChangeArrowheads="1"/>
            </p:cNvSpPr>
            <p:nvPr/>
          </p:nvSpPr>
          <p:spPr bwMode="auto">
            <a:xfrm>
              <a:off x="634579" y="2990486"/>
              <a:ext cx="376810" cy="288000"/>
            </a:xfrm>
            <a:custGeom>
              <a:avLst/>
              <a:gdLst>
                <a:gd name="T0" fmla="*/ 195681 w 619"/>
                <a:gd name="T1" fmla="*/ 0 h 472"/>
                <a:gd name="T2" fmla="*/ 195681 w 619"/>
                <a:gd name="T3" fmla="*/ 0 h 472"/>
                <a:gd name="T4" fmla="*/ 26210 w 619"/>
                <a:gd name="T5" fmla="*/ 0 h 472"/>
                <a:gd name="T6" fmla="*/ 0 w 619"/>
                <a:gd name="T7" fmla="*/ 26271 h 472"/>
                <a:gd name="T8" fmla="*/ 0 w 619"/>
                <a:gd name="T9" fmla="*/ 142871 h 472"/>
                <a:gd name="T10" fmla="*/ 26210 w 619"/>
                <a:gd name="T11" fmla="*/ 169502 h 472"/>
                <a:gd name="T12" fmla="*/ 195681 w 619"/>
                <a:gd name="T13" fmla="*/ 169502 h 472"/>
                <a:gd name="T14" fmla="*/ 221891 w 619"/>
                <a:gd name="T15" fmla="*/ 142871 h 472"/>
                <a:gd name="T16" fmla="*/ 221891 w 619"/>
                <a:gd name="T17" fmla="*/ 26271 h 472"/>
                <a:gd name="T18" fmla="*/ 195681 w 619"/>
                <a:gd name="T19" fmla="*/ 0 h 472"/>
                <a:gd name="T20" fmla="*/ 200707 w 619"/>
                <a:gd name="T21" fmla="*/ 15835 h 472"/>
                <a:gd name="T22" fmla="*/ 200707 w 619"/>
                <a:gd name="T23" fmla="*/ 15835 h 472"/>
                <a:gd name="T24" fmla="*/ 110945 w 619"/>
                <a:gd name="T25" fmla="*/ 84571 h 472"/>
                <a:gd name="T26" fmla="*/ 21184 w 619"/>
                <a:gd name="T27" fmla="*/ 15835 h 472"/>
                <a:gd name="T28" fmla="*/ 200707 w 619"/>
                <a:gd name="T29" fmla="*/ 15835 h 472"/>
                <a:gd name="T30" fmla="*/ 10412 w 619"/>
                <a:gd name="T31" fmla="*/ 142871 h 472"/>
                <a:gd name="T32" fmla="*/ 10412 w 619"/>
                <a:gd name="T33" fmla="*/ 142871 h 472"/>
                <a:gd name="T34" fmla="*/ 10412 w 619"/>
                <a:gd name="T35" fmla="*/ 26271 h 472"/>
                <a:gd name="T36" fmla="*/ 73964 w 619"/>
                <a:gd name="T37" fmla="*/ 79533 h 472"/>
                <a:gd name="T38" fmla="*/ 10412 w 619"/>
                <a:gd name="T39" fmla="*/ 142871 h 472"/>
                <a:gd name="T40" fmla="*/ 21184 w 619"/>
                <a:gd name="T41" fmla="*/ 153668 h 472"/>
                <a:gd name="T42" fmla="*/ 21184 w 619"/>
                <a:gd name="T43" fmla="*/ 153668 h 472"/>
                <a:gd name="T44" fmla="*/ 84735 w 619"/>
                <a:gd name="T45" fmla="*/ 84571 h 472"/>
                <a:gd name="T46" fmla="*/ 110945 w 619"/>
                <a:gd name="T47" fmla="*/ 105804 h 472"/>
                <a:gd name="T48" fmla="*/ 132129 w 619"/>
                <a:gd name="T49" fmla="*/ 84571 h 472"/>
                <a:gd name="T50" fmla="*/ 200707 w 619"/>
                <a:gd name="T51" fmla="*/ 153668 h 472"/>
                <a:gd name="T52" fmla="*/ 21184 w 619"/>
                <a:gd name="T53" fmla="*/ 153668 h 472"/>
                <a:gd name="T54" fmla="*/ 211479 w 619"/>
                <a:gd name="T55" fmla="*/ 142871 h 472"/>
                <a:gd name="T56" fmla="*/ 211479 w 619"/>
                <a:gd name="T57" fmla="*/ 142871 h 472"/>
                <a:gd name="T58" fmla="*/ 211479 w 619"/>
                <a:gd name="T59" fmla="*/ 142871 h 472"/>
                <a:gd name="T60" fmla="*/ 147927 w 619"/>
                <a:gd name="T61" fmla="*/ 79533 h 472"/>
                <a:gd name="T62" fmla="*/ 211479 w 619"/>
                <a:gd name="T63" fmla="*/ 26271 h 472"/>
                <a:gd name="T64" fmla="*/ 211479 w 619"/>
                <a:gd name="T65" fmla="*/ 14287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7" name="TextBox 6">
              <a:extLst>
                <a:ext uri="{FF2B5EF4-FFF2-40B4-BE49-F238E27FC236}">
                  <a16:creationId xmlns:a16="http://schemas.microsoft.com/office/drawing/2014/main" id="{DAD544B3-8265-FD7C-A65F-437DBEE1BEFC}"/>
                </a:ext>
              </a:extLst>
            </p:cNvPr>
            <p:cNvSpPr txBox="1"/>
            <p:nvPr/>
          </p:nvSpPr>
          <p:spPr>
            <a:xfrm>
              <a:off x="1117600" y="2949820"/>
              <a:ext cx="1603829" cy="338554"/>
            </a:xfrm>
            <a:prstGeom prst="rect">
              <a:avLst/>
            </a:prstGeom>
            <a:noFill/>
          </p:spPr>
          <p:txBody>
            <a:bodyPr wrap="square" rtlCol="0">
              <a:spAutoFit/>
            </a:bodyPr>
            <a:lstStyle/>
            <a:p>
              <a:r>
                <a:rPr lang="en-US" sz="1600" dirty="0">
                  <a:solidFill>
                    <a:schemeClr val="bg1"/>
                  </a:solidFill>
                </a:rPr>
                <a:t>enquiries.org</a:t>
              </a:r>
            </a:p>
          </p:txBody>
        </p:sp>
      </p:grpSp>
      <p:pic>
        <p:nvPicPr>
          <p:cNvPr id="10" name="Picture 9" descr="A black and white logo&#10;&#10;Description automatically generated">
            <a:extLst>
              <a:ext uri="{FF2B5EF4-FFF2-40B4-BE49-F238E27FC236}">
                <a16:creationId xmlns:a16="http://schemas.microsoft.com/office/drawing/2014/main" id="{0033D24F-3A93-55E8-AD76-3AA64927EFC2}"/>
              </a:ext>
            </a:extLst>
          </p:cNvPr>
          <p:cNvPicPr>
            <a:picLocks noChangeAspect="1"/>
          </p:cNvPicPr>
          <p:nvPr/>
        </p:nvPicPr>
        <p:blipFill>
          <a:blip r:embed="rId2"/>
          <a:stretch>
            <a:fillRect/>
          </a:stretch>
        </p:blipFill>
        <p:spPr>
          <a:xfrm>
            <a:off x="7024914" y="1968702"/>
            <a:ext cx="4093028" cy="1257666"/>
          </a:xfrm>
          <a:prstGeom prst="rect">
            <a:avLst/>
          </a:prstGeom>
        </p:spPr>
      </p:pic>
      <p:cxnSp>
        <p:nvCxnSpPr>
          <p:cNvPr id="13" name="Straight Connector 12">
            <a:extLst>
              <a:ext uri="{FF2B5EF4-FFF2-40B4-BE49-F238E27FC236}">
                <a16:creationId xmlns:a16="http://schemas.microsoft.com/office/drawing/2014/main" id="{301E2F8C-7DE1-606D-988F-1C3E19764946}"/>
              </a:ext>
            </a:extLst>
          </p:cNvPr>
          <p:cNvCxnSpPr>
            <a:cxnSpLocks/>
          </p:cNvCxnSpPr>
          <p:nvPr/>
        </p:nvCxnSpPr>
        <p:spPr>
          <a:xfrm>
            <a:off x="6125028" y="2096875"/>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dro Theme">
  <a:themeElements>
    <a:clrScheme name="ICMM">
      <a:dk1>
        <a:srgbClr val="000000"/>
      </a:dk1>
      <a:lt1>
        <a:srgbClr val="FFFFFF"/>
      </a:lt1>
      <a:dk2>
        <a:srgbClr val="003C3C"/>
      </a:dk2>
      <a:lt2>
        <a:srgbClr val="B9C8C3"/>
      </a:lt2>
      <a:accent1>
        <a:srgbClr val="00C8AA"/>
      </a:accent1>
      <a:accent2>
        <a:srgbClr val="003C3C"/>
      </a:accent2>
      <a:accent3>
        <a:srgbClr val="B4E1D7"/>
      </a:accent3>
      <a:accent4>
        <a:srgbClr val="EBE623"/>
      </a:accent4>
      <a:accent5>
        <a:srgbClr val="FF5A5A"/>
      </a:accent5>
      <a:accent6>
        <a:srgbClr val="5F7878"/>
      </a:accent6>
      <a:hlink>
        <a:srgbClr val="003C3C"/>
      </a:hlink>
      <a:folHlink>
        <a:srgbClr val="5F7878"/>
      </a:folHlink>
    </a:clrScheme>
    <a:fontScheme name="ICMM">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solidFill>
              <a:schemeClr val="tx2"/>
            </a:solidFill>
          </a:defRPr>
        </a:defPPr>
      </a:lstStyle>
    </a:txDef>
  </a:objectDefaults>
  <a:extraClrSchemeLst/>
  <a:extLst>
    <a:ext uri="{05A4C25C-085E-4340-85A3-A5531E510DB2}">
      <thm15:themeFamily xmlns:thm15="http://schemas.microsoft.com/office/thememl/2012/main" name="PPT.pptx" id="{51D56A91-C787-43AF-8184-51A6FFB0D06E}" vid="{00FA3DBC-A62C-4CA8-B86D-98CB22527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a5bce02d-2058-40a1-a6ff-0a112af09d9f" xsi:nil="true"/>
    <lcf76f155ced4ddcb4097134ff3c332f xmlns="a5bce02d-2058-40a1-a6ff-0a112af09d9f">
      <Terms xmlns="http://schemas.microsoft.com/office/infopath/2007/PartnerControls"/>
    </lcf76f155ced4ddcb4097134ff3c332f>
    <TaxCatchAll xmlns="72697c1a-bd28-4733-a57b-b00ad0f486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BD54F-2605-453B-8175-AD07CC555325}">
  <ds:schemaRefs>
    <ds:schemaRef ds:uri="http://purl.org/dc/elements/1.1/"/>
    <ds:schemaRef ds:uri="72697c1a-bd28-4733-a57b-b00ad0f48605"/>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a5bce02d-2058-40a1-a6ff-0a112af09d9f"/>
    <ds:schemaRef ds:uri="http://schemas.microsoft.com/office/2006/metadata/properties"/>
  </ds:schemaRefs>
</ds:datastoreItem>
</file>

<file path=customXml/itemProps2.xml><?xml version="1.0" encoding="utf-8"?>
<ds:datastoreItem xmlns:ds="http://schemas.openxmlformats.org/officeDocument/2006/customXml" ds:itemID="{D4B5076F-7005-41D1-B819-E58A820E4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ce02d-2058-40a1-a6ff-0a112af09d9f"/>
    <ds:schemaRef ds:uri="72697c1a-bd28-4733-a57b-b00ad0f48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E6F1B-D00B-474A-B72B-23BBCCFF1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TotalTime>
  <Words>435</Words>
  <Application>Microsoft Macintosh PowerPoint</Application>
  <PresentationFormat>Widescreen</PresentationFormat>
  <Paragraphs>74</Paragraphs>
  <Slides>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Montserrat</vt:lpstr>
      <vt:lpstr>Montserrat Light</vt:lpstr>
      <vt:lpstr>Roboto</vt:lpstr>
      <vt:lpstr>Office Theme</vt:lpstr>
      <vt:lpstr>Hydro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McDonald</dc:creator>
  <cp:lastModifiedBy>Eve McDonald</cp:lastModifiedBy>
  <cp:revision>42</cp:revision>
  <dcterms:created xsi:type="dcterms:W3CDTF">2023-12-07T02:27:51Z</dcterms:created>
  <dcterms:modified xsi:type="dcterms:W3CDTF">2024-05-14T06:42:51Z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0x010100055D11B3BF8F004CAD0AB8E5D727FBEA</vt:lpwstr>
  </property>
  <property fmtid="{D5CDD505-2E9C-101B-9397-08002B2CF9AE}" pid="3" name="MediaServiceImageTags">
    <vt:lpwstr/>
  </property>
</Properties>
</file>