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57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2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7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13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10/05/2024 08:57:03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9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39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5/10/24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5/10/24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7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5/10/24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2032" y="4089250"/>
            <a:ext cx="8253800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lang="en-US" altLang="en-US" sz="2800">
                <a:solidFill>
                  <a:srgbClr val="3F3F3F"/>
                </a:solidFill>
                <a:latin typeface="Calibri" panose="020F0502020204030204" pitchFamily="34" charset="0"/>
              </a:rPr>
              <a:t>Scenario 2: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Speed Zones General (also applies to ramps)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Version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449" y="1651518"/>
            <a:ext cx="9619861" cy="45532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AC65D12-F693-D944-9A75-FA8F7EFBC586}"/>
              </a:ext>
            </a:extLst>
          </p:cNvPr>
          <p:cNvSpPr/>
          <p:nvPr/>
        </p:nvSpPr>
        <p:spPr>
          <a:xfrm rot="5400000">
            <a:off x="5167593" y="-105624"/>
            <a:ext cx="2040144" cy="1145502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834E7F-53CA-EB4E-9A2B-FC94DDE2F640}"/>
              </a:ext>
            </a:extLst>
          </p:cNvPr>
          <p:cNvSpPr/>
          <p:nvPr/>
        </p:nvSpPr>
        <p:spPr>
          <a:xfrm rot="5400000">
            <a:off x="916728" y="4245044"/>
            <a:ext cx="1860415" cy="2773570"/>
          </a:xfrm>
          <a:prstGeom prst="rect">
            <a:avLst/>
          </a:prstGeom>
          <a:solidFill>
            <a:schemeClr val="lt1">
              <a:alpha val="16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60 Kph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FD5EEB-B960-2548-959C-C9F689AC29BD}"/>
              </a:ext>
            </a:extLst>
          </p:cNvPr>
          <p:cNvSpPr/>
          <p:nvPr/>
        </p:nvSpPr>
        <p:spPr>
          <a:xfrm rot="5400000">
            <a:off x="9458092" y="4299306"/>
            <a:ext cx="1860415" cy="2687098"/>
          </a:xfrm>
          <a:prstGeom prst="rect">
            <a:avLst/>
          </a:prstGeom>
          <a:solidFill>
            <a:schemeClr val="lt1">
              <a:alpha val="16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60 Kph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99A3E-9732-0C40-B24F-B1FB4D21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6" y="216039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en-US" dirty="0"/>
              <a:t>Speed Zones – General (also applies to ramps)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8C3E13-DB57-E748-BE0A-CFA9002D4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1252" y="846842"/>
            <a:ext cx="8991040" cy="36555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Awareness – not required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Alert – If the LO’s speed is above X% (i.e. 10%) when the inner beam breaches the speed zone/geofence the screen will brighten, and an in-cab verbal prompt will be triggered </a:t>
            </a:r>
            <a:r>
              <a:rPr lang="en-US" sz="1800" i="1" dirty="0"/>
              <a:t>”Speed Zone Ahead”.  </a:t>
            </a:r>
            <a:r>
              <a:rPr lang="en-US" sz="1800" dirty="0"/>
              <a:t>If the vehicle is travelling below the required speed no prompts will occur</a:t>
            </a:r>
            <a:endParaRPr lang="en-US" sz="1000" dirty="0"/>
          </a:p>
          <a:p>
            <a:pPr>
              <a:lnSpc>
                <a:spcPct val="100000"/>
              </a:lnSpc>
            </a:pPr>
            <a:r>
              <a:rPr lang="en-US" sz="1800" dirty="0"/>
              <a:t>Alarm - If the LO’s speed is still above X% (i.e. 10%) when the body of the LO breaches the speed zone/geofence an in-cab verbal prompt will be triggered </a:t>
            </a:r>
            <a:r>
              <a:rPr lang="en-US" sz="1800" i="1" dirty="0"/>
              <a:t>“Reduce Speed or Check Speed”</a:t>
            </a:r>
          </a:p>
          <a:p>
            <a:pPr lvl="1"/>
            <a:r>
              <a:rPr lang="en-US" sz="1400" dirty="0"/>
              <a:t>Prompt will continue until speed is within tolerance</a:t>
            </a:r>
          </a:p>
          <a:p>
            <a:pPr lvl="1"/>
            <a:r>
              <a:rPr lang="en-US" sz="1400" dirty="0"/>
              <a:t>Grace period of X seconds (i.e. 5-10 secs) will be given to operator to get speed within tolerance prior to speeding fine issued </a:t>
            </a:r>
          </a:p>
          <a:p>
            <a:pPr marL="0" lvl="0" indent="0" algn="r">
              <a:buNone/>
            </a:pPr>
            <a:r>
              <a:rPr lang="en-US" sz="1200" b="1" dirty="0">
                <a:solidFill>
                  <a:prstClr val="black"/>
                </a:solidFill>
              </a:rPr>
              <a:t>Not applicable for dozers, drills, graders, scrapers, LVs and tracked loading units</a:t>
            </a:r>
            <a:endParaRPr lang="en-US" sz="1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11" name="Picture 10" descr="A screen shot of a computer&#10;&#10;Description automatically generated">
            <a:extLst>
              <a:ext uri="{FF2B5EF4-FFF2-40B4-BE49-F238E27FC236}">
                <a16:creationId xmlns:a16="http://schemas.microsoft.com/office/drawing/2014/main" id="{ACB1DC99-98A1-0B49-8E46-6AEA6EE7A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98" y="768378"/>
            <a:ext cx="1854589" cy="309383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B3AE1A2-E013-7E42-AE0D-D6A79FE0BB3A}"/>
              </a:ext>
            </a:extLst>
          </p:cNvPr>
          <p:cNvGrpSpPr/>
          <p:nvPr/>
        </p:nvGrpSpPr>
        <p:grpSpPr>
          <a:xfrm rot="5400000">
            <a:off x="1087463" y="3947555"/>
            <a:ext cx="806346" cy="2452143"/>
            <a:chOff x="7747266" y="3493337"/>
            <a:chExt cx="608235" cy="2452143"/>
          </a:xfrm>
        </p:grpSpPr>
        <p:sp>
          <p:nvSpPr>
            <p:cNvPr id="15" name="Isosceles Triangle 90">
              <a:extLst>
                <a:ext uri="{FF2B5EF4-FFF2-40B4-BE49-F238E27FC236}">
                  <a16:creationId xmlns:a16="http://schemas.microsoft.com/office/drawing/2014/main" id="{87FA49E8-8E56-0A45-B594-C77297A8ADF9}"/>
                </a:ext>
              </a:extLst>
            </p:cNvPr>
            <p:cNvSpPr/>
            <p:nvPr/>
          </p:nvSpPr>
          <p:spPr>
            <a:xfrm flipV="1">
              <a:off x="7835382" y="3493337"/>
              <a:ext cx="432000" cy="1627386"/>
            </a:xfrm>
            <a:prstGeom prst="triangle">
              <a:avLst/>
            </a:prstGeom>
            <a:solidFill>
              <a:srgbClr val="FFFF00">
                <a:alpha val="3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Isosceles Triangle 109">
              <a:extLst>
                <a:ext uri="{FF2B5EF4-FFF2-40B4-BE49-F238E27FC236}">
                  <a16:creationId xmlns:a16="http://schemas.microsoft.com/office/drawing/2014/main" id="{C55A9CC2-22DA-BF47-A5A3-812002E463C8}"/>
                </a:ext>
              </a:extLst>
            </p:cNvPr>
            <p:cNvSpPr/>
            <p:nvPr/>
          </p:nvSpPr>
          <p:spPr>
            <a:xfrm flipV="1">
              <a:off x="7889382" y="3920720"/>
              <a:ext cx="324000" cy="1085911"/>
            </a:xfrm>
            <a:prstGeom prst="triangle">
              <a:avLst/>
            </a:prstGeom>
            <a:solidFill>
              <a:srgbClr val="FF0000">
                <a:alpha val="4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05254AE1-745B-1E4E-A921-71B41BE652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266" y="5006631"/>
              <a:ext cx="608235" cy="938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D863FB1-16D5-754B-ACC8-C540E5562E26}"/>
              </a:ext>
            </a:extLst>
          </p:cNvPr>
          <p:cNvGrpSpPr/>
          <p:nvPr/>
        </p:nvGrpSpPr>
        <p:grpSpPr>
          <a:xfrm rot="16200000">
            <a:off x="10237828" y="4880849"/>
            <a:ext cx="806346" cy="2452143"/>
            <a:chOff x="7747266" y="3493337"/>
            <a:chExt cx="608235" cy="2452143"/>
          </a:xfrm>
        </p:grpSpPr>
        <p:sp>
          <p:nvSpPr>
            <p:cNvPr id="19" name="Isosceles Triangle 90">
              <a:extLst>
                <a:ext uri="{FF2B5EF4-FFF2-40B4-BE49-F238E27FC236}">
                  <a16:creationId xmlns:a16="http://schemas.microsoft.com/office/drawing/2014/main" id="{03F24088-5B5C-ED4F-B737-98F950208BEC}"/>
                </a:ext>
              </a:extLst>
            </p:cNvPr>
            <p:cNvSpPr/>
            <p:nvPr/>
          </p:nvSpPr>
          <p:spPr>
            <a:xfrm flipV="1">
              <a:off x="7835382" y="3493337"/>
              <a:ext cx="432000" cy="1627386"/>
            </a:xfrm>
            <a:prstGeom prst="triangle">
              <a:avLst/>
            </a:prstGeom>
            <a:solidFill>
              <a:srgbClr val="FFFF00">
                <a:alpha val="3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Isosceles Triangle 109">
              <a:extLst>
                <a:ext uri="{FF2B5EF4-FFF2-40B4-BE49-F238E27FC236}">
                  <a16:creationId xmlns:a16="http://schemas.microsoft.com/office/drawing/2014/main" id="{FD62923F-DE99-2342-AAA8-3A016729BC8F}"/>
                </a:ext>
              </a:extLst>
            </p:cNvPr>
            <p:cNvSpPr/>
            <p:nvPr/>
          </p:nvSpPr>
          <p:spPr>
            <a:xfrm flipV="1">
              <a:off x="7889382" y="3920720"/>
              <a:ext cx="324000" cy="1085911"/>
            </a:xfrm>
            <a:prstGeom prst="triangle">
              <a:avLst/>
            </a:prstGeom>
            <a:solidFill>
              <a:srgbClr val="FF0000">
                <a:alpha val="4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21" name="Picture 43">
              <a:extLst>
                <a:ext uri="{FF2B5EF4-FFF2-40B4-BE49-F238E27FC236}">
                  <a16:creationId xmlns:a16="http://schemas.microsoft.com/office/drawing/2014/main" id="{99A7459F-74EC-FF45-BD27-DE1D6CE923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266" y="5006631"/>
              <a:ext cx="608235" cy="938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AE89929-FFE2-C24A-9971-C9DE959BDC0C}"/>
              </a:ext>
            </a:extLst>
          </p:cNvPr>
          <p:cNvSpPr/>
          <p:nvPr/>
        </p:nvSpPr>
        <p:spPr>
          <a:xfrm rot="5400000">
            <a:off x="5209028" y="2790094"/>
            <a:ext cx="1860415" cy="5690273"/>
          </a:xfrm>
          <a:prstGeom prst="rect">
            <a:avLst/>
          </a:prstGeom>
          <a:solidFill>
            <a:schemeClr val="lt1">
              <a:alpha val="16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40 Kph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0D7FAF9-49DD-6842-80B4-B3E650A0C199}"/>
              </a:ext>
            </a:extLst>
          </p:cNvPr>
          <p:cNvGrpSpPr/>
          <p:nvPr/>
        </p:nvGrpSpPr>
        <p:grpSpPr>
          <a:xfrm rot="2249208">
            <a:off x="638233" y="3809195"/>
            <a:ext cx="1506867" cy="1083105"/>
            <a:chOff x="4551062" y="4164748"/>
            <a:chExt cx="1506867" cy="1083105"/>
          </a:xfrm>
        </p:grpSpPr>
        <p:pic>
          <p:nvPicPr>
            <p:cNvPr id="24" name="Graphic 23" descr="Marketing">
              <a:extLst>
                <a:ext uri="{FF2B5EF4-FFF2-40B4-BE49-F238E27FC236}">
                  <a16:creationId xmlns:a16="http://schemas.microsoft.com/office/drawing/2014/main" id="{096125D4-68CA-024E-9135-92DB1723A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551062" y="4333453"/>
              <a:ext cx="914400" cy="914400"/>
            </a:xfrm>
            <a:prstGeom prst="rect">
              <a:avLst/>
            </a:prstGeom>
          </p:spPr>
        </p:pic>
        <p:pic>
          <p:nvPicPr>
            <p:cNvPr id="25" name="Graphic 24" descr="Wi-Fi">
              <a:extLst>
                <a:ext uri="{FF2B5EF4-FFF2-40B4-BE49-F238E27FC236}">
                  <a16:creationId xmlns:a16="http://schemas.microsoft.com/office/drawing/2014/main" id="{14FD3038-AEE9-A648-B875-FB7B6549C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5400000">
              <a:off x="5143529" y="4164748"/>
              <a:ext cx="914400" cy="91440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5597C0-DC4A-AD43-AF92-1BFCA19EB827}"/>
              </a:ext>
            </a:extLst>
          </p:cNvPr>
          <p:cNvGrpSpPr/>
          <p:nvPr/>
        </p:nvGrpSpPr>
        <p:grpSpPr>
          <a:xfrm rot="18869623" flipH="1">
            <a:off x="9508794" y="4479879"/>
            <a:ext cx="1506867" cy="1083105"/>
            <a:chOff x="4551062" y="4164748"/>
            <a:chExt cx="1506867" cy="1083105"/>
          </a:xfrm>
        </p:grpSpPr>
        <p:pic>
          <p:nvPicPr>
            <p:cNvPr id="27" name="Graphic 26" descr="Marketing">
              <a:extLst>
                <a:ext uri="{FF2B5EF4-FFF2-40B4-BE49-F238E27FC236}">
                  <a16:creationId xmlns:a16="http://schemas.microsoft.com/office/drawing/2014/main" id="{0EAC29F5-CCDE-FD45-A7F6-A95F4A6345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551062" y="4333453"/>
              <a:ext cx="914400" cy="914400"/>
            </a:xfrm>
            <a:prstGeom prst="rect">
              <a:avLst/>
            </a:prstGeom>
          </p:spPr>
        </p:pic>
        <p:pic>
          <p:nvPicPr>
            <p:cNvPr id="28" name="Graphic 27" descr="Wi-Fi">
              <a:extLst>
                <a:ext uri="{FF2B5EF4-FFF2-40B4-BE49-F238E27FC236}">
                  <a16:creationId xmlns:a16="http://schemas.microsoft.com/office/drawing/2014/main" id="{1724FB02-17B3-AD4A-8D2F-F8106043A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5400000">
              <a:off x="5143529" y="4164748"/>
              <a:ext cx="914400" cy="9144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D5A3DDE-6116-FC4D-A6D0-29DB5CB1C14B}"/>
              </a:ext>
            </a:extLst>
          </p:cNvPr>
          <p:cNvGrpSpPr/>
          <p:nvPr/>
        </p:nvGrpSpPr>
        <p:grpSpPr>
          <a:xfrm>
            <a:off x="1699495" y="5436089"/>
            <a:ext cx="1627387" cy="524000"/>
            <a:chOff x="536713" y="5512860"/>
            <a:chExt cx="1627387" cy="52400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8D3E608-53A9-0643-B559-D23D87EEBDD3}"/>
                </a:ext>
              </a:extLst>
            </p:cNvPr>
            <p:cNvSpPr txBox="1"/>
            <p:nvPr/>
          </p:nvSpPr>
          <p:spPr>
            <a:xfrm>
              <a:off x="536713" y="5759861"/>
              <a:ext cx="1627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“SPEED ZONE AHEAD”</a:t>
              </a:r>
            </a:p>
          </p:txBody>
        </p:sp>
        <p:pic>
          <p:nvPicPr>
            <p:cNvPr id="35" name="Graphic 34" descr="Wi-Fi">
              <a:extLst>
                <a:ext uri="{FF2B5EF4-FFF2-40B4-BE49-F238E27FC236}">
                  <a16:creationId xmlns:a16="http://schemas.microsoft.com/office/drawing/2014/main" id="{3B5F6635-B900-BD46-9479-5F2307B15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20278001">
              <a:off x="1024205" y="5512860"/>
              <a:ext cx="380999" cy="380999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0BADC1D-B017-9D4B-857D-8C4D67DDE848}"/>
              </a:ext>
            </a:extLst>
          </p:cNvPr>
          <p:cNvGrpSpPr/>
          <p:nvPr/>
        </p:nvGrpSpPr>
        <p:grpSpPr>
          <a:xfrm>
            <a:off x="9373437" y="5337075"/>
            <a:ext cx="1627387" cy="530016"/>
            <a:chOff x="10228622" y="5275926"/>
            <a:chExt cx="1627387" cy="53001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D9082E9-C005-8C47-B41F-93CF99D57F81}"/>
                </a:ext>
              </a:extLst>
            </p:cNvPr>
            <p:cNvSpPr txBox="1"/>
            <p:nvPr/>
          </p:nvSpPr>
          <p:spPr>
            <a:xfrm>
              <a:off x="10228622" y="5275926"/>
              <a:ext cx="1627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“SPEED ZONE AHEAD”</a:t>
              </a:r>
            </a:p>
          </p:txBody>
        </p:sp>
        <p:pic>
          <p:nvPicPr>
            <p:cNvPr id="36" name="Graphic 35" descr="Wi-Fi">
              <a:extLst>
                <a:ext uri="{FF2B5EF4-FFF2-40B4-BE49-F238E27FC236}">
                  <a16:creationId xmlns:a16="http://schemas.microsoft.com/office/drawing/2014/main" id="{54710BB0-6DD8-4E41-A06C-889DF32BA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9851415">
              <a:off x="10739534" y="5402770"/>
              <a:ext cx="403172" cy="403172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91A04BE-D0CD-074E-A5D8-58D9F960CA3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606" t="9012" r="22709" b="8184"/>
          <a:stretch/>
        </p:blipFill>
        <p:spPr>
          <a:xfrm>
            <a:off x="460150" y="2730487"/>
            <a:ext cx="448052" cy="44617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2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0.05846 0.000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2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7.40741E-7 L -0.04453 0.0025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7" y="11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ntr" presetSubtype="16" repeatCount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0.08906 0.00046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3" y="2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7.40741E-7 L -0.07487 0.00255 " pathEditMode="relative" rAng="0" ptsTypes="AA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11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11 1.85185E-6 L 0.18789 1.85185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 -0.00093 L -0.178 -0.0009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320</Words>
  <Application>Microsoft Macintosh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1_Office Theme</vt:lpstr>
      <vt:lpstr>2_Office Theme</vt:lpstr>
      <vt:lpstr>PowerPoint Presentation</vt:lpstr>
      <vt:lpstr>Adapting and Using EMESRT Story Boards</vt:lpstr>
      <vt:lpstr>Speed Zones – General (also applies to ramps)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Eve McDonald</cp:lastModifiedBy>
  <cp:revision>9</cp:revision>
  <dcterms:created xsi:type="dcterms:W3CDTF">2020-10-07T22:58:51Z</dcterms:created>
  <dcterms:modified xsi:type="dcterms:W3CDTF">2024-05-09T22:57:16Z</dcterms:modified>
</cp:coreProperties>
</file>