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1" r:id="rId3"/>
    <p:sldId id="257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0A19-EB33-5B47-AA38-0724F7129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EEC55-9275-0548-9BDE-A98618C8D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E7F-3749-4341-AA8A-86F6F0D3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9425-2234-4337-83A8-2BCA40686C90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2AEC-86A5-D844-BBED-C577974E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4A7D-F3CF-F443-AC80-C2EAE056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1153-6726-0643-A043-2379E41D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514D3-0EDA-8B4F-93DE-4A1789A55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7B16-C154-A64D-8F29-1FE70B4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DEF0-E09C-4EC7-ACEF-B7D58F73B4E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2370-BEFC-A340-83BD-5AFE146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BE8A2-2A7B-D942-A2C2-2E85ADD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2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92095-49C0-734E-A247-DEEEE415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13638-6A13-094C-B635-32CA53272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58F3-4768-7D46-B545-8C092D70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4B5F-141C-4CB0-8325-F048CE0EF8F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1982D-6AE7-D349-B8A3-FCE2B7A9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5246B-AD71-FD40-89B0-DB46C13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7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E10061B-789A-42FF-8E62-511FEFCF9B06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2AFFF-F2C7-4A37-9B11-BCED3052A8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50CC9E-4E8B-411D-952E-1634E9AC07A8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4F084-BD6E-4CC3-9B52-611415964C7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78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349A7676-8466-46D4-9FFC-7FD6E3131BF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58C418D-956F-4AF1-A6A9-7E4C99048F0B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58A304-E741-4720-8523-B207E95758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69173B-1148-4D80-B303-C318F6FD8CB1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554FCF65-3F91-426F-8B40-D14449BC4D1E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DD1C0B-FF7F-42EA-82AD-85D6071933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9A8563-2B0C-4FB2-89E3-D45F086E8AEF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0FDB6D7F-7078-4E29-BFE4-67F6B1B8B543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268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2A9BDC-F2C2-4267-829C-A309AA2F61DC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73C9363E-A254-4F77-A0E0-69999E2B6A15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6DDF9A-C58D-42CF-AB8B-11B0BDEC57A9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96E40C6-261A-45B3-826E-E4278438D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AEFDF6-5134-4962-A4BA-D82F25731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9A5C-AA68-4965-B373-3734E9DE7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1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B474F-A7F3-4EB7-853B-56B286453377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47637C30-FCDA-4071-B661-900A99BEF6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EFC5E06-9E83-45A5-899A-38844A81FF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6332-11CD-4B0D-8E61-97F05DD00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25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809E07-9438-493B-84DC-9A3D52C5632F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E8A741BE-D973-462A-B31F-D1119410DD74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E562DF-D932-444A-891D-E1B5988E6A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0C9219B-F30F-4D94-AF5D-7299FE990275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7718AF8-03E4-4E11-BA70-060AB602B755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2E00C1A-7F45-4B84-84C4-D661FE2283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4B7D399-B7E4-4631-9F17-DDA042F319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2BC4F-1CA7-41F0-9E90-DAF11B3BD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8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4F8CC69-6E79-4D54-AC3C-6D5A31C585A4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53101BE0-1560-4741-B5DE-0A265398C6B5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EB59D7-551D-4C17-9DC6-286C9E4A6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283C0A34-849E-4E11-99AF-456853FA8920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CBAAC6D-5C29-48D7-85BE-981BAEF2C133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D983BA3-455C-424A-A78D-0676A7567CA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7B40409-9726-4941-BBE6-35EEA4756CF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A046-9AE0-4777-A9FB-A17C25C3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875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5BA3DBB-C8E3-4563-9224-B54539726D33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BB4DEC6F-E40C-4ACB-A05E-6971CA60F229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EB62C46-8E6C-4DFF-867E-2269594BB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A7F6E8C-4378-49F6-923A-E6F4DD9BC14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AC03FA4F-714E-4DC2-A142-67931D44E5EB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43A8D108-CAA5-4662-903C-8055B80EEB9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679B1CB-81A4-4356-BE47-C9C7C3669C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4081-CD93-4EAC-AFA6-C7C60174F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8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E0EFE75-2EF4-460E-ACE8-B524801CC739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76F060-E2EE-446B-A919-D16FA988942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69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E44E-DE65-BD4A-AD6A-912E70E6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7F1C-78E6-4C46-8379-0AF7269CE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5B83-6083-F748-9509-BFA4FB22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DCA7-D6C9-4108-9674-CE34EAF39A5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D984-C170-364A-8061-1622AB2C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B1B0-0BD6-454C-9764-2708FD2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13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AF235C6A-29ED-4073-B106-C3E1F76DECDE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644C4386-1E8C-466E-8DAF-2906658ECD0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5B1521C3-EF31-4250-A334-B11D8C371C86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1CA615DE-5DF8-48C3-81F3-6E1F11167B25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160F2B3-A959-4ACD-952B-D0630BBF9F01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8588D5-A129-41D2-8D59-2491405053A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F8AE294-7FFA-458A-B625-5527BB4A488A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32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43042A-AEEC-4A5A-804F-0C212591B475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D7486-A58C-4B2E-B245-C1DA6F8F5D6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6054C3-A5E1-45D4-BF37-50B48BE1C97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ED6397-C8AB-4B9C-814C-4F1FE5D3338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51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0EDDF2-7F07-4362-BCDC-29EF63C227E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8D7EB24-D87E-4326-A831-55B51C1EBC59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CF0165-5236-4A18-AFD7-E2C15E37FA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34650-C8A5-49AB-9277-08052C1F266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FF066B7-2BCD-4B3E-BC0D-937C40CC6A4D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6D4B88-A094-46D6-AEAD-6084D1039CE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A7FCD-24FA-4AAF-A522-67AFB44DB48A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6BAB701-8338-47D9-A1B3-EB6A11213F0A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211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D7ABD3-AE33-4C2A-A4F1-57C1CC063394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5E5059D5-83B6-4E3C-8691-B21BD8C73A0D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C33A8C-3829-4B9A-ABB1-72E6CB77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441124E0-5849-4CD3-82EB-7318847FF89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A08C98F5-9F69-4ED8-850E-9FFE01FDCC1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3F3D1AB-1A77-4E7E-BE43-FE8B2E8C7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C99E6CA-102C-4B88-8A06-61E8998E5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00FB-2745-4F6B-997A-F5BF54631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47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5AAAEBDC-CE2D-4406-B476-C082B31EBD2C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A300503-FE8B-4BD7-8820-70D0EE051AE9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2D1BB40-A57B-4093-9BB3-EFE1854DB18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D8F7BCC-EDE8-445A-8560-17B42A88AAF8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B4A864A-17B8-4B65-AA03-2B3141C0A732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B1C8CA3-31F0-4D73-9AB7-C5BD80D4E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F92F4D2-D714-4730-9136-76869B1BCF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A095-9D4E-46E5-881E-7F9EBAE57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99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2C20DE-FD33-4A6E-810D-EB78A869E6B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C405C02D-9CCF-403D-8044-831EA3B8FCCB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9380B31-E741-45ED-89EC-0C314DA0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A7536251-D387-4E19-9405-80D402F21899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0B7B713A-74FC-49DE-A8B6-369B37060273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5C7404A-B9BE-403B-9CCB-7AA8A18A7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67BCF27-B6C1-4053-A6D4-158AE8672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4AAF-F9BB-4F03-B3B7-8607AFA5C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31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09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50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6"/>
          </p:nvPr>
        </p:nvSpPr>
        <p:spPr>
          <a:xfrm>
            <a:off x="339106" y="1661686"/>
            <a:ext cx="11517932" cy="4438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9B37A18F-4E11-4279-B7B6-3C64CCF37CB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463213" y="6623050"/>
            <a:ext cx="357187" cy="1381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C8AEF2-83C7-4DCA-92F1-322B2EBA0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5CF06810-D0E0-4693-AB99-DFF9195CB0B1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16913" y="6621463"/>
            <a:ext cx="1620837" cy="139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290F4-3857-4872-8AE4-DA58ED8B3950}" type="datetime9">
              <a:rPr lang="en-GB"/>
              <a:pPr>
                <a:defRPr/>
              </a:pPr>
              <a:t>10/05/2024 08:57:03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80672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5236" y="241300"/>
            <a:ext cx="11040533" cy="719138"/>
          </a:xfrm>
        </p:spPr>
        <p:txBody>
          <a:bodyPr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GB" sz="1600" b="0" i="0" kern="1200" spc="-50" baseline="0" dirty="0" smtClean="0">
                <a:solidFill>
                  <a:schemeClr val="tx1"/>
                </a:solidFill>
                <a:effectLst/>
                <a:latin typeface="Montserrat Medium" pitchFamily="2" charset="77"/>
                <a:ea typeface="+mj-ea"/>
                <a:cs typeface="+mj-cs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tabLst/>
              <a:defRPr sz="1600"/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673" y="1143000"/>
            <a:ext cx="11406792" cy="5072558"/>
          </a:xfrm>
        </p:spPr>
        <p:txBody>
          <a:bodyPr/>
          <a:lstStyle>
            <a:lvl1pPr marL="0" indent="0">
              <a:lnSpc>
                <a:spcPts val="3001"/>
              </a:lnSpc>
              <a:buNone/>
              <a:defRPr lang="en-GB" smtClean="0">
                <a:effectLst/>
              </a:defRPr>
            </a:lvl1pPr>
            <a:lvl2pPr marL="0" marR="0" indent="0" algn="l" defTabSz="914344" rtl="0" eaLnBrk="1" fontAlgn="auto" latinLnBrk="0" hangingPunct="1">
              <a:lnSpc>
                <a:spcPts val="3001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tserrat"/>
              <a:buNone/>
              <a:tabLst/>
              <a:defRPr lang="en-GB" smtClean="0">
                <a:effectLst/>
              </a:defRPr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34CCEB1-9E5F-4799-BCB7-3FD6E442A7B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85763" y="6408738"/>
            <a:ext cx="4800600" cy="287337"/>
          </a:xfrm>
        </p:spPr>
        <p:txBody>
          <a:bodyPr/>
          <a:lstStyle>
            <a:lvl1pPr algn="ctr" defTabSz="914400">
              <a:defRPr dirty="0">
                <a:solidFill>
                  <a:prstClr val="black">
                    <a:tint val="75000"/>
                  </a:prstClr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GB"/>
              <a:t>VI Technology Implementation Project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FE9635E-723B-40F5-84FA-33B9D35188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C1162DF-D67B-4DAE-A5A7-EA1BF038C2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72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ECE3-3AB9-8549-BFAC-7BDEC261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810F-D8D2-9345-B4D8-67FD4EC4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C31-310B-F44D-B241-92F0C6DB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CD11-B72E-45D9-9452-B04AC712C96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9BBB-78D6-2148-AE92-1626A9D7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03E9-398A-584B-A36E-DB5F0FF4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9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106AAE72-FFE0-4F8D-B8F3-7E7AC8D65A2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50CF92-BF78-4C7C-884D-E2A390DE8F8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210398-FEA1-444C-BF67-54AC6818AAD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EBF04E-E119-4281-904A-AE67788017C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01897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74D8F20-B067-4FED-9998-DE0E7704E37A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1BA0C9A-2D66-4022-AF17-30EB15488A6C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6BCC5C-9CDA-4E8F-BBF9-E7666142F0D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3769D-5123-4228-81DB-AEE452CA3AC6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1CB3DA9-A9AC-42C1-8052-2E26DDC4FE08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FD6BC1-E11B-4EF1-9973-FF11B169CAB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58B46A-320D-4D3B-9F48-4F043C0ECC1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9D63716-CA6F-475B-967A-74175FDF169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94483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E7F98-C0D4-4069-845C-6DA3BA04FC50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AC7FE499-58F7-4215-BBE3-1BA78A1F62F1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9100BC-E622-446C-9C90-E6BC06BB95E3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FAA6BC4-C0D1-4596-BC96-FAB4854333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41C117-254B-4421-A2D6-438C73AA0C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BB010-E4EF-473C-ACD7-7674AE36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4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095A9-7E3F-4D3B-A2EB-2D3A9B79627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3237BB4-92A6-42D5-B23B-461C9A5516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C34F241-F6C2-4ADC-9047-829FA85C09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C62A6-3FC2-4608-9E86-BBE75C4F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79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4B7501E-83E9-4104-B808-B866A1FC3821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C4F69358-C244-4104-9F9E-517656F86D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FDCB46-C01B-44AD-BF6B-4A28E6FB51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A97987F-1DC7-4F47-8D92-E5ED5956E4F1}"/>
              </a:ext>
            </a:extLst>
          </p:cNvPr>
          <p:cNvSpPr/>
          <p:nvPr userDrawn="1"/>
        </p:nvSpPr>
        <p:spPr>
          <a:xfrm flipH="1">
            <a:off x="6680200" y="0"/>
            <a:ext cx="1282700" cy="476250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5DC9D98A-F830-482D-A8B6-585C180AA7A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A4FE1809-5C5A-4ED5-9E1A-7EE19232F3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87A3BA65-0659-4C1D-8788-233B041C26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8DCCE-A851-4B3A-8CB1-04F2F09E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9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1E39775-5158-4314-B8B1-C566CB7C2450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499F1F42-5117-46D1-85C7-3F5583CA63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5D0BB3-F680-4C00-B96D-7C4D163BBE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0C42D7A-3B17-4E68-8537-52D5F1FEDF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9974A1C7-3491-4E03-A89F-26D41088274E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3ADE43BE-3683-4D20-9482-51BF202766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682918DA-4CEF-45E3-A475-AFE9CD48F4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36D89F-BC88-40F3-BBA2-1BDAADF6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46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8E82EFA-1817-4EE4-A615-1E50B96B3F09}"/>
              </a:ext>
            </a:extLst>
          </p:cNvPr>
          <p:cNvGrpSpPr/>
          <p:nvPr userDrawn="1"/>
        </p:nvGrpSpPr>
        <p:grpSpPr>
          <a:xfrm flipH="1">
            <a:off x="8056985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93B44480-900D-407B-9ECC-64D9E6A070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0360C0-BF78-49FA-9342-207784974F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CA999C14-079E-4BDF-9D44-378CCBD27596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F124080-EFE1-4B5B-9DBC-AD50E31CDB0E}"/>
              </a:ext>
            </a:extLst>
          </p:cNvPr>
          <p:cNvSpPr/>
          <p:nvPr userDrawn="1"/>
        </p:nvSpPr>
        <p:spPr>
          <a:xfrm flipH="1">
            <a:off x="71755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20F29ED2-B42B-4B22-BB7C-BD133BDCAC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37806661-2AB7-4CED-9153-C13AD03E61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CD9A6-F6C8-44AD-B84D-F4356493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61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30CF550-C460-40A7-B672-53E6A87F674D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282C31-99D1-4FA3-AEBD-FD54954D5D7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7094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7C8C5592-E1F1-4874-B328-A72485D34ABA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738AF00F-E6DB-4FE3-82F6-85B2E7AF681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42305002-85EF-4FBB-BBEA-C24897AB78F3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BFFA57F4-B46A-468E-8510-D34D5CA4C838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EA6EC03-3240-4BFE-903B-9086AD70165B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81876B-557E-4354-8218-FCBE24F0779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BB499B-4497-4065-B84B-F9EE5CE40848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90891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29739E2-7CDD-40D9-96A6-417CEDE8F6C7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ECA666-B8C5-4AEF-93E3-545D268BAA0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035CC-66C9-46CB-B021-D95C80A56570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BC90A-5FB6-4B5A-99D9-86323AC16DC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98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F1B4-6A5B-EE48-A161-B7D7317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B09-4B25-C941-B651-BAEB79125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0C27-E88A-6344-A1BC-C38CA00FE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066F6-CD65-7C4E-9BE9-DD2E6A2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FF9-0FA4-4C1C-8F36-081020902CF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B48E9-270D-174B-B7D7-1B942194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7802-4307-024D-84FE-8EC7B33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239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C6F4D39-5A42-4613-A440-F7E76DAA9F2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D44A1E9-BFAA-440C-99ED-7C7C0A81406D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F793B2-2196-4E73-B5B0-943A768AE8C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5C86CD-3EDB-48B4-A50A-ADC3571F36C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585AA3C-A2DA-4664-B361-57779E76DFCA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51F49B-F3B8-4B9D-8977-F105C885E79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4A716-1F6E-45C3-830A-4792A7184B44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3E87D367-D3BD-49B4-98C3-062967494D8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4565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F22C077-F5C2-4BEC-A858-7D28FA408A78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0E00A484-E419-4B69-A11F-B251804785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48CCF5B-F8B3-4E4A-BC40-A3CC9B76CB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A21F7697-41FB-40DC-973D-DE1BC18AA11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7693084-24CE-4F75-B6D7-EB3A32FE70C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C264062-7966-4C14-A272-07B899E90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3998777-8C19-4A65-B4DB-E012E96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2BB20-774F-4B8D-8D40-E82AE2F27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4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5A78023-6584-4480-9D72-45D44D87B01A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F2318C7-CD15-43FA-8752-3330B5563A2D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9DBA7B-CF6F-4922-9FFA-B3B8B3AC9AA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88F356E-7062-4D24-9BEB-23D0E53AF854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05DC664-756B-40CB-BB91-613CC5BD61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5B750CCD-2DE4-4B46-A657-B2B04E96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33A136-33A2-4C58-B80F-A79CC0849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65023-AE77-46E6-B553-DBB992C5C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04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CC4BF7-E260-4343-94B9-3A4807FD286B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B5172F52-1B08-4F13-8B13-53C3DD46384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765506-E6B4-4423-893C-1E855C8A2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CFD0E567-0DC7-47D6-8BFC-EA0C9D6A2710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6B79687-4727-4249-AF60-8D11D5DCEB58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C797181-F8E0-4868-BCDC-2F86B6686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948DCC1-4550-4431-B213-F9205137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FD5826-C55D-41B1-812A-A1B17D089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DFF8-4F5D-0447-9530-6945A7DF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76C8C-1DF1-F940-8AC4-ED273538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D699E-594C-C84D-B1FE-6D15A3DF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F75B4-8002-B748-849E-914832A05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17E6E-B0A7-AF40-8211-B7854AF00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CFC29-7D31-BF4F-B05B-75DC874E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0A7B-F58A-4119-9DB7-BF10F0C3745A}" type="datetime1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1A41D-F441-9646-A2BD-86C236BA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1AC4-4D21-344C-8EC5-98CD2B52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520-F605-7843-A767-9F3C0BFA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447BB-FC85-8445-8068-138DD5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7734-399F-41D2-953C-DC1C65624066}" type="datetime1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91AB-F8AE-824B-825B-FF2C6E9E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09246-C5E1-164F-8E35-36AE58C7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7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98ACA-C8CA-1341-8A52-DC61CFF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C3DD-91A9-4EC3-934B-3458A79E087C}" type="datetime1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1C092-BACC-8740-B71A-D664C2C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64C1-568A-0048-96B9-FA74C211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3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20CA-9716-E34E-B24F-6F3C15E6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D6DB-B85B-4949-A7A4-33BE0EB0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E38D8-00CD-E942-8B7B-103E7FDB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A6466-FF03-6543-B9F5-70724B11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D45-DDB9-45F7-A7CC-2B572801A2E2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300DE-4E71-754A-A0A2-94BE94B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D482F-1BFC-7F4C-8AE9-5FE4658F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088F-BBEC-0F4C-BB4A-AC617F02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7FD3-E518-7A43-8FE1-A4CADAF74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EE87-0C25-2E40-AC2E-0E78A0AFD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0C433-0542-1342-AC73-7EAEC7D9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AE04-174D-46D3-9D33-F6399E3E6BC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37A2-D0E2-0B45-882F-46F2FC06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C0748-F7C5-1543-BF4B-EE26F30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2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2CAA2-0EFA-4F4A-8AC1-8524C68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BAAF8-6423-7F42-BE4B-D78180EB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C6DB-502C-F442-984F-952AC163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72DE-0E22-48E5-8A00-D268608FD87F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00755-CEAA-CA43-9FB4-D13CAB0FD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95F0-BA3B-864C-96C3-F7C5D7501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42DE-ECE9-486A-8780-F04A9C997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1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5BC7-FC64-4E9A-A9BB-533D4E04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425" y="6356350"/>
            <a:ext cx="739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530178-0652-427E-A8A3-856E4450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0" name="Title Placeholder 8">
            <a:extLst>
              <a:ext uri="{FF2B5EF4-FFF2-40B4-BE49-F238E27FC236}">
                <a16:creationId xmlns:a16="http://schemas.microsoft.com/office/drawing/2014/main" id="{1A88BE4F-E373-44DE-AA19-99F734F2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09550"/>
            <a:ext cx="10834687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13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>
            <a:extLst>
              <a:ext uri="{FF2B5EF4-FFF2-40B4-BE49-F238E27FC236}">
                <a16:creationId xmlns:a16="http://schemas.microsoft.com/office/drawing/2014/main" id="{96575726-AB8D-477B-925E-64A6B439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1103313"/>
            <a:ext cx="4122738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Text Placeholder 5">
            <a:extLst>
              <a:ext uri="{FF2B5EF4-FFF2-40B4-BE49-F238E27FC236}">
                <a16:creationId xmlns:a16="http://schemas.microsoft.com/office/drawing/2014/main" id="{91DC8B7A-0AAE-4FA8-9FD4-DC997142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2032" y="4089250"/>
            <a:ext cx="8253800" cy="109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lang="en-US" altLang="en-US" sz="2800">
                <a:solidFill>
                  <a:srgbClr val="3F3F3F"/>
                </a:solidFill>
                <a:latin typeface="Calibri" panose="020F0502020204030204" pitchFamily="34" charset="0"/>
              </a:rPr>
              <a:t>Scenario 2: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Speed Zones General (also applies to ramps)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Version October 2020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96260" name="Picture 19">
            <a:extLst>
              <a:ext uri="{FF2B5EF4-FFF2-40B4-BE49-F238E27FC236}">
                <a16:creationId xmlns:a16="http://schemas.microsoft.com/office/drawing/2014/main" id="{FA3DD556-8C06-4FDE-86A1-37870B7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44743" r="7394" b="38982"/>
          <a:stretch>
            <a:fillRect/>
          </a:stretch>
        </p:blipFill>
        <p:spPr bwMode="auto">
          <a:xfrm>
            <a:off x="6452075" y="6273502"/>
            <a:ext cx="167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16">
            <a:extLst>
              <a:ext uri="{FF2B5EF4-FFF2-40B4-BE49-F238E27FC236}">
                <a16:creationId xmlns:a16="http://schemas.microsoft.com/office/drawing/2014/main" id="{F4510B1D-3E19-4924-A455-F57C8A77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118" y="6278265"/>
            <a:ext cx="8112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12">
            <a:extLst>
              <a:ext uri="{FF2B5EF4-FFF2-40B4-BE49-F238E27FC236}">
                <a16:creationId xmlns:a16="http://schemas.microsoft.com/office/drawing/2014/main" id="{E9107983-AEB7-4105-AF55-43DF2814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46" y="6271914"/>
            <a:ext cx="15049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0F427-DAAA-458C-8F91-BB376DD8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896" y="6156027"/>
            <a:ext cx="1990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4" name="Picture 15">
            <a:extLst>
              <a:ext uri="{FF2B5EF4-FFF2-40B4-BE49-F238E27FC236}">
                <a16:creationId xmlns:a16="http://schemas.microsoft.com/office/drawing/2014/main" id="{CBD8023F-3D9B-4D6C-90EA-0BA073DC4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079827"/>
            <a:ext cx="1541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10" descr="A picture containing clock, sign&#10;&#10;Description automatically generated">
            <a:extLst>
              <a:ext uri="{FF2B5EF4-FFF2-40B4-BE49-F238E27FC236}">
                <a16:creationId xmlns:a16="http://schemas.microsoft.com/office/drawing/2014/main" id="{73ADDEBA-4735-4802-A4A7-0E60B68D1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42" y="6305252"/>
            <a:ext cx="7604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0C2C7FC1-0259-4290-B89E-6BB8A52FE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2319189"/>
            <a:ext cx="9774237" cy="125382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Control Improvement Project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Knowledge Hub Resource - </a:t>
            </a:r>
            <a:r>
              <a:rPr kumimoji="0" lang="en-AU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Story Board Series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43328-5B38-4A53-B55D-7FCC053C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1" y="209028"/>
            <a:ext cx="9101183" cy="1215566"/>
          </a:xfrm>
        </p:spPr>
        <p:txBody>
          <a:bodyPr>
            <a:normAutofit fontScale="90000"/>
          </a:bodyPr>
          <a:lstStyle/>
          <a:p>
            <a:r>
              <a:rPr lang="en-AU" dirty="0"/>
              <a:t>Adapting and Using EMESRT Story Boards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AD79E0-86DD-485A-B0CB-35369107F4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46449" y="1651518"/>
            <a:ext cx="9619861" cy="4553239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tIns="0" rIns="36000" bIns="36000"/>
          <a:lstStyle/>
          <a:p>
            <a:pPr defTabSz="9144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AU" sz="2000" b="1" kern="0" dirty="0">
                <a:latin typeface="Calibri" pitchFamily="34" charset="0"/>
                <a:cs typeface="Calibri" pitchFamily="34" charset="0"/>
              </a:rPr>
              <a:t>What are they? 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 Story Board approach was developed by an EMESRT Member Company to assist with the specification and installation of Proximity Detection Systems (PDS) on mobile equipment at surface mines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They provide a visual and dynamic reference for equipment operators, PDS suppliers VI Control Improvement project managers as they implement VI intervention controls (EMESRT Levels 8–9)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I use them?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Review each Story Board </a:t>
            </a: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in presentation mode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As required, adapt the resource to your circumstances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Use the Story Boards as a resource during </a:t>
            </a:r>
            <a:r>
              <a:rPr lang="en-US" sz="2000" i="1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Phase 4 - New Technology Implementation </a:t>
            </a:r>
            <a:endParaRPr lang="en-US" sz="2000" i="1" kern="0" dirty="0">
              <a:solidFill>
                <a:srgbClr val="0011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3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AC65D12-F693-D944-9A75-FA8F7EFBC586}"/>
              </a:ext>
            </a:extLst>
          </p:cNvPr>
          <p:cNvSpPr/>
          <p:nvPr/>
        </p:nvSpPr>
        <p:spPr>
          <a:xfrm rot="5400000">
            <a:off x="5167593" y="-105624"/>
            <a:ext cx="2040144" cy="1145502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2834E7F-53CA-EB4E-9A2B-FC94DDE2F640}"/>
              </a:ext>
            </a:extLst>
          </p:cNvPr>
          <p:cNvSpPr/>
          <p:nvPr/>
        </p:nvSpPr>
        <p:spPr>
          <a:xfrm rot="5400000">
            <a:off x="916728" y="4245044"/>
            <a:ext cx="1860415" cy="2773570"/>
          </a:xfrm>
          <a:prstGeom prst="rect">
            <a:avLst/>
          </a:prstGeom>
          <a:solidFill>
            <a:schemeClr val="lt1">
              <a:alpha val="16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60 Kph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0FD5EEB-B960-2548-959C-C9F689AC29BD}"/>
              </a:ext>
            </a:extLst>
          </p:cNvPr>
          <p:cNvSpPr/>
          <p:nvPr/>
        </p:nvSpPr>
        <p:spPr>
          <a:xfrm rot="5400000">
            <a:off x="9458092" y="4299306"/>
            <a:ext cx="1860415" cy="2687098"/>
          </a:xfrm>
          <a:prstGeom prst="rect">
            <a:avLst/>
          </a:prstGeom>
          <a:solidFill>
            <a:schemeClr val="lt1">
              <a:alpha val="16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60 Kph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399A3E-9732-0C40-B24F-B1FB4D21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366" y="216039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en-US" dirty="0"/>
              <a:t>Speed Zones – General (also applies to ramps)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88C3E13-DB57-E748-BE0A-CFA9002D4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1252" y="846842"/>
            <a:ext cx="8991040" cy="36555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Awareness – not required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Alert – If the LO’s speed is above X% (i.e. 10%) when the inner beam breaches the speed zone/geofence the screen will brighten, and an in-cab verbal prompt will be triggered </a:t>
            </a:r>
            <a:r>
              <a:rPr lang="en-US" sz="1800" i="1" dirty="0"/>
              <a:t>”Speed Zone Ahead”.  </a:t>
            </a:r>
            <a:r>
              <a:rPr lang="en-US" sz="1800" dirty="0"/>
              <a:t>If the vehicle is travelling below the required speed no prompts will occur</a:t>
            </a:r>
            <a:endParaRPr lang="en-US" sz="1000" dirty="0"/>
          </a:p>
          <a:p>
            <a:pPr>
              <a:lnSpc>
                <a:spcPct val="100000"/>
              </a:lnSpc>
            </a:pPr>
            <a:r>
              <a:rPr lang="en-US" sz="1800" dirty="0"/>
              <a:t>Alarm - If the LO’s speed is still above X% (i.e. 10%) when the body of the LO breaches the speed zone/geofence an in-cab verbal prompt will be triggered </a:t>
            </a:r>
            <a:r>
              <a:rPr lang="en-US" sz="1800" i="1" dirty="0"/>
              <a:t>“Reduce Speed or Check Speed”</a:t>
            </a:r>
          </a:p>
          <a:p>
            <a:pPr lvl="1"/>
            <a:r>
              <a:rPr lang="en-US" sz="1400" dirty="0"/>
              <a:t>Prompt will continue until speed is within tolerance</a:t>
            </a:r>
          </a:p>
          <a:p>
            <a:pPr lvl="1"/>
            <a:r>
              <a:rPr lang="en-US" sz="1400" dirty="0"/>
              <a:t>Grace period of X seconds (i.e. 5-10 secs) will be given to operator to get speed within tolerance prior to speeding fine issued </a:t>
            </a:r>
          </a:p>
          <a:p>
            <a:pPr marL="0" lvl="0" indent="0" algn="r">
              <a:buNone/>
            </a:pPr>
            <a:r>
              <a:rPr lang="en-US" sz="1200" b="1" dirty="0">
                <a:solidFill>
                  <a:prstClr val="black"/>
                </a:solidFill>
              </a:rPr>
              <a:t>Not applicable for dozers, drills, graders, scrapers, LVs and tracked loading units</a:t>
            </a:r>
            <a:endParaRPr lang="en-US" sz="18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pic>
        <p:nvPicPr>
          <p:cNvPr id="11" name="Picture 10" descr="A screen shot of a computer&#10;&#10;Description automatically generated">
            <a:extLst>
              <a:ext uri="{FF2B5EF4-FFF2-40B4-BE49-F238E27FC236}">
                <a16:creationId xmlns:a16="http://schemas.microsoft.com/office/drawing/2014/main" id="{ACB1DC99-98A1-0B49-8E46-6AEA6EE7A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298" y="768378"/>
            <a:ext cx="1854589" cy="309383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B3AE1A2-E013-7E42-AE0D-D6A79FE0BB3A}"/>
              </a:ext>
            </a:extLst>
          </p:cNvPr>
          <p:cNvGrpSpPr/>
          <p:nvPr/>
        </p:nvGrpSpPr>
        <p:grpSpPr>
          <a:xfrm rot="5400000">
            <a:off x="1087463" y="3947555"/>
            <a:ext cx="806346" cy="2452143"/>
            <a:chOff x="7747266" y="3493337"/>
            <a:chExt cx="608235" cy="2452143"/>
          </a:xfrm>
        </p:grpSpPr>
        <p:sp>
          <p:nvSpPr>
            <p:cNvPr id="15" name="Isosceles Triangle 90">
              <a:extLst>
                <a:ext uri="{FF2B5EF4-FFF2-40B4-BE49-F238E27FC236}">
                  <a16:creationId xmlns:a16="http://schemas.microsoft.com/office/drawing/2014/main" id="{87FA49E8-8E56-0A45-B594-C77297A8ADF9}"/>
                </a:ext>
              </a:extLst>
            </p:cNvPr>
            <p:cNvSpPr/>
            <p:nvPr/>
          </p:nvSpPr>
          <p:spPr>
            <a:xfrm flipV="1">
              <a:off x="7835382" y="3493337"/>
              <a:ext cx="432000" cy="1627386"/>
            </a:xfrm>
            <a:prstGeom prst="triangle">
              <a:avLst/>
            </a:prstGeom>
            <a:solidFill>
              <a:srgbClr val="FFFF00">
                <a:alpha val="3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Isosceles Triangle 109">
              <a:extLst>
                <a:ext uri="{FF2B5EF4-FFF2-40B4-BE49-F238E27FC236}">
                  <a16:creationId xmlns:a16="http://schemas.microsoft.com/office/drawing/2014/main" id="{C55A9CC2-22DA-BF47-A5A3-812002E463C8}"/>
                </a:ext>
              </a:extLst>
            </p:cNvPr>
            <p:cNvSpPr/>
            <p:nvPr/>
          </p:nvSpPr>
          <p:spPr>
            <a:xfrm flipV="1">
              <a:off x="7889382" y="3920720"/>
              <a:ext cx="324000" cy="1085911"/>
            </a:xfrm>
            <a:prstGeom prst="triangle">
              <a:avLst/>
            </a:prstGeom>
            <a:solidFill>
              <a:srgbClr val="FF0000">
                <a:alpha val="4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17" name="Picture 43">
              <a:extLst>
                <a:ext uri="{FF2B5EF4-FFF2-40B4-BE49-F238E27FC236}">
                  <a16:creationId xmlns:a16="http://schemas.microsoft.com/office/drawing/2014/main" id="{05254AE1-745B-1E4E-A921-71B41BE652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7266" y="5006631"/>
              <a:ext cx="608235" cy="938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D863FB1-16D5-754B-ACC8-C540E5562E26}"/>
              </a:ext>
            </a:extLst>
          </p:cNvPr>
          <p:cNvGrpSpPr/>
          <p:nvPr/>
        </p:nvGrpSpPr>
        <p:grpSpPr>
          <a:xfrm rot="16200000">
            <a:off x="10237828" y="4880849"/>
            <a:ext cx="806346" cy="2452143"/>
            <a:chOff x="7747266" y="3493337"/>
            <a:chExt cx="608235" cy="2452143"/>
          </a:xfrm>
        </p:grpSpPr>
        <p:sp>
          <p:nvSpPr>
            <p:cNvPr id="19" name="Isosceles Triangle 90">
              <a:extLst>
                <a:ext uri="{FF2B5EF4-FFF2-40B4-BE49-F238E27FC236}">
                  <a16:creationId xmlns:a16="http://schemas.microsoft.com/office/drawing/2014/main" id="{03F24088-5B5C-ED4F-B737-98F950208BEC}"/>
                </a:ext>
              </a:extLst>
            </p:cNvPr>
            <p:cNvSpPr/>
            <p:nvPr/>
          </p:nvSpPr>
          <p:spPr>
            <a:xfrm flipV="1">
              <a:off x="7835382" y="3493337"/>
              <a:ext cx="432000" cy="1627386"/>
            </a:xfrm>
            <a:prstGeom prst="triangle">
              <a:avLst/>
            </a:prstGeom>
            <a:solidFill>
              <a:srgbClr val="FFFF00">
                <a:alpha val="3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" name="Isosceles Triangle 109">
              <a:extLst>
                <a:ext uri="{FF2B5EF4-FFF2-40B4-BE49-F238E27FC236}">
                  <a16:creationId xmlns:a16="http://schemas.microsoft.com/office/drawing/2014/main" id="{FD62923F-DE99-2342-AAA8-3A016729BC8F}"/>
                </a:ext>
              </a:extLst>
            </p:cNvPr>
            <p:cNvSpPr/>
            <p:nvPr/>
          </p:nvSpPr>
          <p:spPr>
            <a:xfrm flipV="1">
              <a:off x="7889382" y="3920720"/>
              <a:ext cx="324000" cy="1085911"/>
            </a:xfrm>
            <a:prstGeom prst="triangle">
              <a:avLst/>
            </a:prstGeom>
            <a:solidFill>
              <a:srgbClr val="FF0000">
                <a:alpha val="4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21" name="Picture 43">
              <a:extLst>
                <a:ext uri="{FF2B5EF4-FFF2-40B4-BE49-F238E27FC236}">
                  <a16:creationId xmlns:a16="http://schemas.microsoft.com/office/drawing/2014/main" id="{99A7459F-74EC-FF45-BD27-DE1D6CE923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7266" y="5006631"/>
              <a:ext cx="608235" cy="938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AE89929-FFE2-C24A-9971-C9DE959BDC0C}"/>
              </a:ext>
            </a:extLst>
          </p:cNvPr>
          <p:cNvSpPr/>
          <p:nvPr/>
        </p:nvSpPr>
        <p:spPr>
          <a:xfrm rot="5400000">
            <a:off x="5209028" y="2790094"/>
            <a:ext cx="1860415" cy="5690273"/>
          </a:xfrm>
          <a:prstGeom prst="rect">
            <a:avLst/>
          </a:prstGeom>
          <a:solidFill>
            <a:schemeClr val="lt1">
              <a:alpha val="16000"/>
            </a:schemeClr>
          </a:solidFill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dirty="0"/>
              <a:t>40 Kph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0D7FAF9-49DD-6842-80B4-B3E650A0C199}"/>
              </a:ext>
            </a:extLst>
          </p:cNvPr>
          <p:cNvGrpSpPr/>
          <p:nvPr/>
        </p:nvGrpSpPr>
        <p:grpSpPr>
          <a:xfrm rot="2249208">
            <a:off x="638233" y="3809195"/>
            <a:ext cx="1506867" cy="1083105"/>
            <a:chOff x="4551062" y="4164748"/>
            <a:chExt cx="1506867" cy="1083105"/>
          </a:xfrm>
        </p:grpSpPr>
        <p:pic>
          <p:nvPicPr>
            <p:cNvPr id="24" name="Graphic 23" descr="Marketing">
              <a:extLst>
                <a:ext uri="{FF2B5EF4-FFF2-40B4-BE49-F238E27FC236}">
                  <a16:creationId xmlns:a16="http://schemas.microsoft.com/office/drawing/2014/main" id="{096125D4-68CA-024E-9135-92DB1723A7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551062" y="4333453"/>
              <a:ext cx="914400" cy="914400"/>
            </a:xfrm>
            <a:prstGeom prst="rect">
              <a:avLst/>
            </a:prstGeom>
          </p:spPr>
        </p:pic>
        <p:pic>
          <p:nvPicPr>
            <p:cNvPr id="25" name="Graphic 24" descr="Wi-Fi">
              <a:extLst>
                <a:ext uri="{FF2B5EF4-FFF2-40B4-BE49-F238E27FC236}">
                  <a16:creationId xmlns:a16="http://schemas.microsoft.com/office/drawing/2014/main" id="{14FD3038-AEE9-A648-B875-FB7B6549C53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5400000">
              <a:off x="5143529" y="4164748"/>
              <a:ext cx="914400" cy="914400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55597C0-DC4A-AD43-AF92-1BFCA19EB827}"/>
              </a:ext>
            </a:extLst>
          </p:cNvPr>
          <p:cNvGrpSpPr/>
          <p:nvPr/>
        </p:nvGrpSpPr>
        <p:grpSpPr>
          <a:xfrm rot="18869623" flipH="1">
            <a:off x="9508794" y="4479879"/>
            <a:ext cx="1506867" cy="1083105"/>
            <a:chOff x="4551062" y="4164748"/>
            <a:chExt cx="1506867" cy="1083105"/>
          </a:xfrm>
        </p:grpSpPr>
        <p:pic>
          <p:nvPicPr>
            <p:cNvPr id="27" name="Graphic 26" descr="Marketing">
              <a:extLst>
                <a:ext uri="{FF2B5EF4-FFF2-40B4-BE49-F238E27FC236}">
                  <a16:creationId xmlns:a16="http://schemas.microsoft.com/office/drawing/2014/main" id="{0EAC29F5-CCDE-FD45-A7F6-A95F4A63456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551062" y="4333453"/>
              <a:ext cx="914400" cy="914400"/>
            </a:xfrm>
            <a:prstGeom prst="rect">
              <a:avLst/>
            </a:prstGeom>
          </p:spPr>
        </p:pic>
        <p:pic>
          <p:nvPicPr>
            <p:cNvPr id="28" name="Graphic 27" descr="Wi-Fi">
              <a:extLst>
                <a:ext uri="{FF2B5EF4-FFF2-40B4-BE49-F238E27FC236}">
                  <a16:creationId xmlns:a16="http://schemas.microsoft.com/office/drawing/2014/main" id="{1724FB02-17B3-AD4A-8D2F-F8106043A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5400000">
              <a:off x="5143529" y="4164748"/>
              <a:ext cx="914400" cy="9144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D5A3DDE-6116-FC4D-A6D0-29DB5CB1C14B}"/>
              </a:ext>
            </a:extLst>
          </p:cNvPr>
          <p:cNvGrpSpPr/>
          <p:nvPr/>
        </p:nvGrpSpPr>
        <p:grpSpPr>
          <a:xfrm>
            <a:off x="1699495" y="5436089"/>
            <a:ext cx="1627387" cy="524000"/>
            <a:chOff x="536713" y="5512860"/>
            <a:chExt cx="1627387" cy="52400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8D3E608-53A9-0643-B559-D23D87EEBDD3}"/>
                </a:ext>
              </a:extLst>
            </p:cNvPr>
            <p:cNvSpPr txBox="1"/>
            <p:nvPr/>
          </p:nvSpPr>
          <p:spPr>
            <a:xfrm>
              <a:off x="536713" y="5759861"/>
              <a:ext cx="1627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“SPEED ZONE AHEAD”</a:t>
              </a:r>
            </a:p>
          </p:txBody>
        </p:sp>
        <p:pic>
          <p:nvPicPr>
            <p:cNvPr id="35" name="Graphic 34" descr="Wi-Fi">
              <a:extLst>
                <a:ext uri="{FF2B5EF4-FFF2-40B4-BE49-F238E27FC236}">
                  <a16:creationId xmlns:a16="http://schemas.microsoft.com/office/drawing/2014/main" id="{3B5F6635-B900-BD46-9479-5F2307B15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20278001">
              <a:off x="1024205" y="5512860"/>
              <a:ext cx="380999" cy="380999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0BADC1D-B017-9D4B-857D-8C4D67DDE848}"/>
              </a:ext>
            </a:extLst>
          </p:cNvPr>
          <p:cNvGrpSpPr/>
          <p:nvPr/>
        </p:nvGrpSpPr>
        <p:grpSpPr>
          <a:xfrm>
            <a:off x="9373437" y="5337075"/>
            <a:ext cx="1627387" cy="530016"/>
            <a:chOff x="10228622" y="5275926"/>
            <a:chExt cx="1627387" cy="530016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D9082E9-C005-8C47-B41F-93CF99D57F81}"/>
                </a:ext>
              </a:extLst>
            </p:cNvPr>
            <p:cNvSpPr txBox="1"/>
            <p:nvPr/>
          </p:nvSpPr>
          <p:spPr>
            <a:xfrm>
              <a:off x="10228622" y="5275926"/>
              <a:ext cx="1627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“SPEED ZONE AHEAD”</a:t>
              </a:r>
            </a:p>
          </p:txBody>
        </p:sp>
        <p:pic>
          <p:nvPicPr>
            <p:cNvPr id="36" name="Graphic 35" descr="Wi-Fi">
              <a:extLst>
                <a:ext uri="{FF2B5EF4-FFF2-40B4-BE49-F238E27FC236}">
                  <a16:creationId xmlns:a16="http://schemas.microsoft.com/office/drawing/2014/main" id="{54710BB0-6DD8-4E41-A06C-889DF32BA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9851415">
              <a:off x="10739534" y="5402770"/>
              <a:ext cx="403172" cy="403172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691A04BE-D0CD-074E-A5D8-58D9F960CA30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2606" t="9012" r="22709" b="8184"/>
          <a:stretch/>
        </p:blipFill>
        <p:spPr>
          <a:xfrm>
            <a:off x="460150" y="2730487"/>
            <a:ext cx="448052" cy="44617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2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85185E-6 L 0.05846 0.0004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7" y="2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7.40741E-7 L -0.04453 0.0025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7" y="116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ntr" presetSubtype="16" repeatCount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85185E-6 L 0.08906 0.00046 " pathEditMode="relative" rAng="0" ptsTypes="AA">
                                      <p:cBhvr>
                                        <p:cTn id="2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3" y="2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7.40741E-7 L -0.07487 0.00255 " pathEditMode="relative" rAng="0" ptsTypes="AA">
                                      <p:cBhvr>
                                        <p:cTn id="3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50" y="116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11 1.85185E-6 L 0.18789 1.85185E-6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 -0.00093 L -0.178 -0.00093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7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u6Ris9mECUQjQ8ppo5SQ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320</Words>
  <Application>Microsoft Macintosh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Gill Sans SemiBold</vt:lpstr>
      <vt:lpstr>Montserrat</vt:lpstr>
      <vt:lpstr>Montserrat Medium</vt:lpstr>
      <vt:lpstr>Times New Roman</vt:lpstr>
      <vt:lpstr>1_Office Theme</vt:lpstr>
      <vt:lpstr>2_Office Theme</vt:lpstr>
      <vt:lpstr>PowerPoint Presentation</vt:lpstr>
      <vt:lpstr>Adapting and Using EMESRT Story Boards</vt:lpstr>
      <vt:lpstr>Speed Zones – General (also applies to ramps)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EMESRT</dc:creator>
  <cp:lastModifiedBy>Eve McDonald</cp:lastModifiedBy>
  <cp:revision>9</cp:revision>
  <dcterms:created xsi:type="dcterms:W3CDTF">2020-10-07T22:58:51Z</dcterms:created>
  <dcterms:modified xsi:type="dcterms:W3CDTF">2024-05-09T22:57:16Z</dcterms:modified>
</cp:coreProperties>
</file>