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71" r:id="rId3"/>
    <p:sldId id="257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20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ABEE7-1C1F-4634-8494-5632AB1726C3}" type="datetimeFigureOut">
              <a:rPr lang="en-AU" smtClean="0"/>
              <a:t>10/5/2024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D44-783E-4EA3-93F3-7B6DE17BC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434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2931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60A19-EB33-5B47-AA38-0724F7129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2EEC55-9275-0548-9BDE-A98618C8D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82E7F-3749-4341-AA8A-86F6F0D31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9425-2234-4337-83A8-2BCA40686C90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82AEC-86A5-D844-BBED-C577974EC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74A7D-F3CF-F443-AC80-C2EAE0561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8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E1153-6726-0643-A043-2379E41D3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514D3-0EDA-8B4F-93DE-4A1789A55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67B16-C154-A64D-8F29-1FE70B42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DEF0-E09C-4EC7-ACEF-B7D58F73B4E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E2370-BEFC-A340-83BD-5AFE1462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BE8A2-2A7B-D942-A2C2-2E85ADDA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2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092095-49C0-734E-A247-DEEEE415C4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13638-6A13-094C-B635-32CA53272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558F3-4768-7D46-B545-8C092D70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4B5F-141C-4CB0-8325-F048CE0EF8F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1982D-6AE7-D349-B8A3-FCE2B7A9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5246B-AD71-FD40-89B0-DB46C13D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73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0E10061B-789A-42FF-8E62-511FEFCF9B06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DB2AFFF-F2C7-4A37-9B11-BCED3052A8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50CC9E-4E8B-411D-952E-1634E9AC07A8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64F084-BD6E-4CC3-9B52-611415964C7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2780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349A7676-8466-46D4-9FFC-7FD6E3131BF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58C418D-956F-4AF1-A6A9-7E4C99048F0B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58A304-E741-4720-8523-B207E95758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69173B-1148-4D80-B303-C318F6FD8CB1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554FCF65-3F91-426F-8B40-D14449BC4D1E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DD1C0B-FF7F-42EA-82AD-85D6071933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9A8563-2B0C-4FB2-89E3-D45F086E8AEF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0FDB6D7F-7078-4E29-BFE4-67F6B1B8B543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6268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2A9BDC-F2C2-4267-829C-A309AA2F61DC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73C9363E-A254-4F77-A0E0-69999E2B6A15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6DDF9A-C58D-42CF-AB8B-11B0BDEC57A9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C96E40C6-261A-45B3-826E-E4278438DE7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DAEFDF6-5134-4962-A4BA-D82F2573102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29A5C-AA68-4965-B373-3734E9DE7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0731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62B474F-A7F3-4EB7-853B-56B286453377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47637C30-FCDA-4071-B661-900A99BEF65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EFC5E06-9E83-45A5-899A-38844A81FF5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D6332-11CD-4B0D-8E61-97F05DD00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25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F809E07-9438-493B-84DC-9A3D52C5632F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E8A741BE-D973-462A-B31F-D1119410DD74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EE562DF-D932-444A-891D-E1B5988E6A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F0C9219B-F30F-4D94-AF5D-7299FE990275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F7718AF8-03E4-4E11-BA70-060AB602B755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52E00C1A-7F45-4B84-84C4-D661FE2283D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74B7D399-B7E4-4631-9F17-DDA042F3198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2BC4F-1CA7-41F0-9E90-DAF11B3BD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486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4F8CC69-6E79-4D54-AC3C-6D5A31C585A4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53101BE0-1560-4741-B5DE-0A265398C6B5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4EB59D7-551D-4C17-9DC6-286C9E4A6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283C0A34-849E-4E11-99AF-456853FA8920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CCBAAC6D-5C29-48D7-85BE-981BAEF2C133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DD983BA3-455C-424A-A78D-0676A7567CA3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97B40409-9726-4941-BBE6-35EEA4756CF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5A046-9AE0-4777-A9FB-A17C25C310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8753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5BA3DBB-C8E3-4563-9224-B54539726D33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BB4DEC6F-E40C-4ACB-A05E-6971CA60F229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EB62C46-8E6C-4DFF-867E-2269594BBF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FA7F6E8C-4378-49F6-923A-E6F4DD9BC14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AC03FA4F-714E-4DC2-A142-67931D44E5EB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43A8D108-CAA5-4662-903C-8055B80EEB9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1679B1CB-81A4-4356-BE47-C9C7C3669C0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B4081-CD93-4EAC-AFA6-C7C60174FC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84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E0EFE75-2EF4-460E-ACE8-B524801CC739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176F060-E2EE-446B-A919-D16FA988942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69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5E44E-DE65-BD4A-AD6A-912E70E6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87F1C-78E6-4C46-8379-0AF7269CE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A5B83-6083-F748-9509-BFA4FB22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DCA7-D6C9-4108-9674-CE34EAF39A5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CD984-C170-364A-8061-1622AB2C6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4B1B0-0BD6-454C-9764-2708FD27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13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AF235C6A-29ED-4073-B106-C3E1F76DECDE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644C4386-1E8C-466E-8DAF-2906658ECD0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5B1521C3-EF31-4250-A334-B11D8C371C86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1CA615DE-5DF8-48C3-81F3-6E1F11167B25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D160F2B3-A959-4ACD-952B-D0630BBF9F01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8588D5-A129-41D2-8D59-2491405053A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F8AE294-7FFA-458A-B625-5527BB4A488A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15320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43042A-AEEC-4A5A-804F-0C212591B475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DFD7486-A58C-4B2E-B245-C1DA6F8F5D6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6054C3-A5E1-45D4-BF37-50B48BE1C97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ED6397-C8AB-4B9C-814C-4F1FE5D3338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24514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0EDDF2-7F07-4362-BCDC-29EF63C227E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B8D7EB24-D87E-4326-A831-55B51C1EBC59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CF0165-5236-4A18-AFD7-E2C15E37FA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834650-C8A5-49AB-9277-08052C1F266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4FF066B7-2BCD-4B3E-BC0D-937C40CC6A4D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6D4B88-A094-46D6-AEAD-6084D1039CE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9A7FCD-24FA-4AAF-A522-67AFB44DB48A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06BAB701-8338-47D9-A1B3-EB6A11213F0A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52116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9D7ABD3-AE33-4C2A-A4F1-57C1CC063394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5E5059D5-83B6-4E3C-8691-B21BD8C73A0D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5C33A8C-3829-4B9A-ABB1-72E6CB77EA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441124E0-5849-4CD3-82EB-7318847FF89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A08C98F5-9F69-4ED8-850E-9FFE01FDCC1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83F3D1AB-1A77-4E7E-BE43-FE8B2E8C7B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AC99E6CA-102C-4B88-8A06-61E8998E5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200FB-2745-4F6B-997A-F5BF546314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09477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5AAAEBDC-CE2D-4406-B476-C082B31EBD2C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A300503-FE8B-4BD7-8820-70D0EE051AE9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2D1BB40-A57B-4093-9BB3-EFE1854DB18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D8F7BCC-EDE8-445A-8560-17B42A88AAF8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9B4A864A-17B8-4B65-AA03-2B3141C0A732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FB1C8CA3-31F0-4D73-9AB7-C5BD80D4E4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F92F4D2-D714-4730-9136-76869B1BCF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4A095-9D4E-46E5-881E-7F9EBAE573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9998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C2C20DE-FD33-4A6E-810D-EB78A869E6B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C405C02D-9CCF-403D-8044-831EA3B8FCCB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9380B31-E741-45ED-89EC-0C314DA0D8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A7536251-D387-4E19-9405-80D402F21899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0B7B713A-74FC-49DE-A8B6-369B37060273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65C7404A-B9BE-403B-9CCB-7AA8A18A74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67BCF27-B6C1-4053-A6D4-158AE8672C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4AAF-F9BB-4F03-B3B7-8607AFA5C1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6316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093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1504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6"/>
          </p:nvPr>
        </p:nvSpPr>
        <p:spPr>
          <a:xfrm>
            <a:off x="339106" y="1661686"/>
            <a:ext cx="11517932" cy="44386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Slide Number Placeholder 7">
            <a:extLst>
              <a:ext uri="{FF2B5EF4-FFF2-40B4-BE49-F238E27FC236}">
                <a16:creationId xmlns:a16="http://schemas.microsoft.com/office/drawing/2014/main" id="{9B37A18F-4E11-4279-B7B6-3C64CCF37CB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463213" y="6623050"/>
            <a:ext cx="357187" cy="13811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C8AEF2-83C7-4DCA-92F1-322B2EBA01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5CF06810-D0E0-4693-AB99-DFF9195CB0B1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8316913" y="6621463"/>
            <a:ext cx="1620837" cy="139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290F4-3857-4872-8AE4-DA58ED8B3950}" type="datetime9">
              <a:rPr lang="en-GB"/>
              <a:pPr>
                <a:defRPr/>
              </a:pPr>
              <a:t>10/05/2024 08:57:46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806726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slide -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85236" y="241300"/>
            <a:ext cx="11040533" cy="719138"/>
          </a:xfrm>
        </p:spPr>
        <p:txBody>
          <a:bodyPr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lang="en-GB" sz="1600" b="0" i="0" kern="1200" spc="-50" baseline="0" dirty="0" smtClean="0">
                <a:solidFill>
                  <a:schemeClr val="tx1"/>
                </a:solidFill>
                <a:effectLst/>
                <a:latin typeface="Montserrat Medium" pitchFamily="2" charset="77"/>
                <a:ea typeface="+mj-ea"/>
                <a:cs typeface="+mj-cs"/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buNone/>
              <a:tabLst/>
              <a:defRPr sz="1600"/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5673" y="1143000"/>
            <a:ext cx="11406792" cy="5072558"/>
          </a:xfrm>
        </p:spPr>
        <p:txBody>
          <a:bodyPr/>
          <a:lstStyle>
            <a:lvl1pPr marL="0" indent="0">
              <a:lnSpc>
                <a:spcPts val="3001"/>
              </a:lnSpc>
              <a:buNone/>
              <a:defRPr lang="en-GB" smtClean="0">
                <a:effectLst/>
              </a:defRPr>
            </a:lvl1pPr>
            <a:lvl2pPr marL="0" marR="0" indent="0" algn="l" defTabSz="914344" rtl="0" eaLnBrk="1" fontAlgn="auto" latinLnBrk="0" hangingPunct="1">
              <a:lnSpc>
                <a:spcPts val="3001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Montserrat"/>
              <a:buNone/>
              <a:tabLst/>
              <a:defRPr lang="en-GB" smtClean="0">
                <a:effectLst/>
              </a:defRPr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634CCEB1-9E5F-4799-BCB7-3FD6E442A7B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85763" y="6408738"/>
            <a:ext cx="4800600" cy="287337"/>
          </a:xfrm>
        </p:spPr>
        <p:txBody>
          <a:bodyPr/>
          <a:lstStyle>
            <a:lvl1pPr algn="ctr" defTabSz="914400">
              <a:defRPr dirty="0">
                <a:solidFill>
                  <a:prstClr val="black">
                    <a:tint val="75000"/>
                  </a:prstClr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GB"/>
              <a:t>VI Technology Implementation Project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EFE9635E-723B-40F5-84FA-33B9D351887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fld id="{7C1162DF-D67B-4DAE-A5A7-EA1BF038C27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72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8ECE3-3AB9-8549-BFAC-7BDEC261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3810F-D8D2-9345-B4D8-67FD4EC4D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F8C31-310B-F44D-B241-92F0C6DB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CD11-B72E-45D9-9452-B04AC712C96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39BBB-78D6-2148-AE92-1626A9D78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03E9-398A-584B-A36E-DB5F0FF4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999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106AAE72-FFE0-4F8D-B8F3-7E7AC8D65A2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450CF92-BF78-4C7C-884D-E2A390DE8F8F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210398-FEA1-444C-BF67-54AC6818AAD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AEBF04E-E119-4281-904A-AE67788017C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901897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974D8F20-B067-4FED-9998-DE0E7704E37A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1BA0C9A-2D66-4022-AF17-30EB15488A6C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26BCC5C-9CDA-4E8F-BBF9-E7666142F0D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83769D-5123-4228-81DB-AEE452CA3AC6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F1CB3DA9-A9AC-42C1-8052-2E26DDC4FE08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8FD6BC1-E11B-4EF1-9973-FF11B169CAB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C58B46A-320D-4D3B-9F48-4F043C0ECC1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D9D63716-CA6F-475B-967A-74175FDF169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494483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1DBE7F98-C0D4-4069-845C-6DA3BA04FC50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AC7FE499-58F7-4215-BBE3-1BA78A1F62F1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89100BC-E622-446C-9C90-E6BC06BB95E3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5FAA6BC4-C0D1-4596-BC96-FAB4854333B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241C117-254B-4421-A2D6-438C73AA0C3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0BB010-E4EF-473C-ACD7-7674AE368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041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2095A9-7E3F-4D3B-A2EB-2D3A9B79627D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3237BB4-92A6-42D5-B23B-461C9A55165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C34F241-F6C2-4ADC-9047-829FA85C09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8C62A6-3FC2-4608-9E86-BBE75C4FB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479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4B7501E-83E9-4104-B808-B866A1FC3821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C4F69358-C244-4104-9F9E-517656F86D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DFDCB46-C01B-44AD-BF6B-4A28E6FB51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4A97987F-1DC7-4F47-8D92-E5ED5956E4F1}"/>
              </a:ext>
            </a:extLst>
          </p:cNvPr>
          <p:cNvSpPr/>
          <p:nvPr userDrawn="1"/>
        </p:nvSpPr>
        <p:spPr>
          <a:xfrm flipH="1">
            <a:off x="6680200" y="0"/>
            <a:ext cx="1282700" cy="476250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5DC9D98A-F830-482D-A8B6-585C180AA7A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A4FE1809-5C5A-4ED5-9E1A-7EE19232F3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87A3BA65-0659-4C1D-8788-233B041C260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38DCCE-A851-4B3A-8CB1-04F2F09E1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798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D1E39775-5158-4314-B8B1-C566CB7C2450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499F1F42-5117-46D1-85C7-3F5583CA63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E5D0BB3-F680-4C00-B96D-7C4D163BBE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0C42D7A-3B17-4E68-8537-52D5F1FEDF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9974A1C7-3491-4E03-A89F-26D41088274E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3ADE43BE-3683-4D20-9482-51BF202766B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682918DA-4CEF-45E3-A475-AFE9CD48F4E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36D89F-BC88-40F3-BBA2-1BDAADF63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946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8E82EFA-1817-4EE4-A615-1E50B96B3F09}"/>
              </a:ext>
            </a:extLst>
          </p:cNvPr>
          <p:cNvGrpSpPr/>
          <p:nvPr userDrawn="1"/>
        </p:nvGrpSpPr>
        <p:grpSpPr>
          <a:xfrm flipH="1">
            <a:off x="8056985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93B44480-900D-407B-9ECC-64D9E6A070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30360C0-BF78-49FA-9342-207784974F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CA999C14-079E-4BDF-9D44-378CCBD27596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F124080-EFE1-4B5B-9DBC-AD50E31CDB0E}"/>
              </a:ext>
            </a:extLst>
          </p:cNvPr>
          <p:cNvSpPr/>
          <p:nvPr userDrawn="1"/>
        </p:nvSpPr>
        <p:spPr>
          <a:xfrm flipH="1">
            <a:off x="71755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20F29ED2-B42B-4B22-BB7C-BD133BDCACC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37806661-2AB7-4CED-9153-C13AD03E619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9CD9A6-F6C8-44AD-B84D-F43564939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961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30CF550-C460-40A7-B672-53E6A87F674D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282C31-99D1-4FA3-AEBD-FD54954D5D7B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7094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7C8C5592-E1F1-4874-B328-A72485D34ABA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738AF00F-E6DB-4FE3-82F6-85B2E7AF681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42305002-85EF-4FBB-BBEA-C24897AB78F3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BFFA57F4-B46A-468E-8510-D34D5CA4C838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9EA6EC03-3240-4BFE-903B-9086AD70165B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81876B-557E-4354-8218-FCBE24F07794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BB499B-4497-4065-B84B-F9EE5CE40848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790891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29739E2-7CDD-40D9-96A6-417CEDE8F6C7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CECA666-B8C5-4AEF-93E3-545D268BAA01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1A035CC-66C9-46CB-B021-D95C80A56570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DBC90A-5FB6-4B5A-99D9-86323AC16DC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598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DF1B4-6A5B-EE48-A161-B7D7317D4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B5B09-4B25-C941-B651-BAEB79125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D0C27-E88A-6344-A1BC-C38CA00FE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066F6-CD65-7C4E-9BE9-DD2E6A2D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0FF9-0FA4-4C1C-8F36-081020902CF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B48E9-270D-174B-B7D7-1B942194D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57802-4307-024D-84FE-8EC7B33F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239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C6F4D39-5A42-4613-A440-F7E76DAA9F2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3D44A1E9-BFAA-440C-99ED-7C7C0A81406D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4F793B2-2196-4E73-B5B0-943A768AE8C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5C86CD-3EDB-48B4-A50A-ADC3571F36C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585AA3C-A2DA-4664-B361-57779E76DFCA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51F49B-F3B8-4B9D-8977-F105C885E79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44A716-1F6E-45C3-830A-4792A7184B44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3E87D367-D3BD-49B4-98C3-062967494D8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14565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F22C077-F5C2-4BEC-A858-7D28FA408A78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0E00A484-E419-4B69-A11F-B251804785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48CCF5B-F8B3-4E4A-BC40-A3CC9B76CB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A21F7697-41FB-40DC-973D-DE1BC18AA11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7693084-24CE-4F75-B6D7-EB3A32FE70C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7C264062-7966-4C14-A272-07B899E90F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03998777-8C19-4A65-B4DB-E012E96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C2BB20-774F-4B8D-8D40-E82AE2F27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74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15A78023-6584-4480-9D72-45D44D87B01A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F2318C7-CD15-43FA-8752-3330B5563A2D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D9DBA7B-CF6F-4922-9FFA-B3B8B3AC9AA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88F356E-7062-4D24-9BEB-23D0E53AF854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205DC664-756B-40CB-BB91-613CC5BD61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5B750CCD-2DE4-4B46-A657-B2B04E9641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DF33A136-33A2-4C58-B80F-A79CC0849F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665023-AE77-46E6-B553-DBB992C5C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604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BCC4BF7-E260-4343-94B9-3A4807FD286B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B5172F52-1B08-4F13-8B13-53C3DD46384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2765506-E6B4-4423-893C-1E855C8A2A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CFD0E567-0DC7-47D6-8BFC-EA0C9D6A2710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F6B79687-4727-4249-AF60-8D11D5DCEB58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CC797181-F8E0-4868-BCDC-2F86B66869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948DCC1-4550-4431-B213-F9205137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FD5826-C55D-41B1-812A-A1B17D089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7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6DFF8-4F5D-0447-9530-6945A7DF1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76C8C-1DF1-F940-8AC4-ED2735383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D699E-594C-C84D-B1FE-6D15A3DFC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EF75B4-8002-B748-849E-914832A05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817E6E-B0A7-AF40-8211-B7854AF00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7CFC29-7D31-BF4F-B05B-75DC874E2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50A7B-F58A-4119-9DB7-BF10F0C3745A}" type="datetime1">
              <a:rPr lang="en-US" smtClean="0"/>
              <a:t>5/10/24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1A41D-F441-9646-A2BD-86C236BAC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371AC4-4D21-344C-8EC5-98CD2B526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2520-F605-7843-A767-9F3C0BFAE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8447BB-FC85-8445-8068-138DD5634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7734-399F-41D2-953C-DC1C65624066}" type="datetime1">
              <a:rPr lang="en-US" smtClean="0"/>
              <a:t>5/10/24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691AB-F8AE-824B-825B-FF2C6E9EF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09246-C5E1-164F-8E35-36AE58C74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7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C98ACA-C8CA-1341-8A52-DC61CFF87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C3DD-91A9-4EC3-934B-3458A79E087C}" type="datetime1">
              <a:rPr lang="en-US" smtClean="0"/>
              <a:t>5/10/24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91C092-BACC-8740-B71A-D664C2C4D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464C1-568A-0048-96B9-FA74C2117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3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620CA-9716-E34E-B24F-6F3C15E64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FD6DB-B85B-4949-A7A4-33BE0EB09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5E38D8-00CD-E942-8B7B-103E7FDBA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A6466-FF03-6543-B9F5-70724B11C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D45-DDB9-45F7-A7CC-2B572801A2E2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300DE-4E71-754A-A0A2-94BE94B7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0D482F-1BFC-7F4C-8AE9-5FE4658F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0088F-BBEC-0F4C-BB4A-AC617F023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D37FD3-E518-7A43-8FE1-A4CADAF74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DEE87-0C25-2E40-AC2E-0E78A0AFD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0C433-0542-1342-AC73-7EAEC7D96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AE04-174D-46D3-9D33-F6399E3E6BC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637A2-D0E2-0B45-882F-46F2FC06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C0748-F7C5-1543-BF4B-EE26F3087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2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02CAA2-0EFA-4F4A-8AC1-8524C680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BAAF8-6423-7F42-BE4B-D78180EBB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BC6DB-502C-F442-984F-952AC1632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872DE-0E22-48E5-8A00-D268608FD87F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00755-CEAA-CA43-9FB4-D13CAB0FD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C95F0-BA3B-864C-96C3-F7C5D7501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9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B42DE-ECE9-486A-8780-F04A9C997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1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55BC7-FC64-4E9A-A9BB-533D4E045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7425" y="6356350"/>
            <a:ext cx="7397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6530178-0652-427E-A8A3-856E44505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0" name="Title Placeholder 8">
            <a:extLst>
              <a:ext uri="{FF2B5EF4-FFF2-40B4-BE49-F238E27FC236}">
                <a16:creationId xmlns:a16="http://schemas.microsoft.com/office/drawing/2014/main" id="{1A88BE4F-E373-44DE-AA19-99F734F22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209550"/>
            <a:ext cx="10834687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132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  <p:sldLayoutId id="2147483704" r:id="rId32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3" Type="http://schemas.openxmlformats.org/officeDocument/2006/relationships/image" Target="../media/image8.pn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5">
            <a:extLst>
              <a:ext uri="{FF2B5EF4-FFF2-40B4-BE49-F238E27FC236}">
                <a16:creationId xmlns:a16="http://schemas.microsoft.com/office/drawing/2014/main" id="{96575726-AB8D-477B-925E-64A6B439C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1103313"/>
            <a:ext cx="4122738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9" name="Text Placeholder 5">
            <a:extLst>
              <a:ext uri="{FF2B5EF4-FFF2-40B4-BE49-F238E27FC236}">
                <a16:creationId xmlns:a16="http://schemas.microsoft.com/office/drawing/2014/main" id="{91DC8B7A-0AAE-4FA8-9FD4-DC9971428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821" y="4122588"/>
            <a:ext cx="8253800" cy="109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58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Scenario 5: 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Wet Roads due to Overwatering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Version October 2020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96260" name="Picture 19">
            <a:extLst>
              <a:ext uri="{FF2B5EF4-FFF2-40B4-BE49-F238E27FC236}">
                <a16:creationId xmlns:a16="http://schemas.microsoft.com/office/drawing/2014/main" id="{FA3DD556-8C06-4FDE-86A1-37870B7BF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39" t="44743" r="7394" b="38982"/>
          <a:stretch>
            <a:fillRect/>
          </a:stretch>
        </p:blipFill>
        <p:spPr bwMode="auto">
          <a:xfrm>
            <a:off x="6452075" y="6273502"/>
            <a:ext cx="16700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1" name="Picture 16">
            <a:extLst>
              <a:ext uri="{FF2B5EF4-FFF2-40B4-BE49-F238E27FC236}">
                <a16:creationId xmlns:a16="http://schemas.microsoft.com/office/drawing/2014/main" id="{F4510B1D-3E19-4924-A455-F57C8A770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3118" y="6278265"/>
            <a:ext cx="8112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2" name="Picture 12">
            <a:extLst>
              <a:ext uri="{FF2B5EF4-FFF2-40B4-BE49-F238E27FC236}">
                <a16:creationId xmlns:a16="http://schemas.microsoft.com/office/drawing/2014/main" id="{E9107983-AEB7-4105-AF55-43DF2814A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146" y="6271914"/>
            <a:ext cx="15049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3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80F427-DAAA-458C-8F91-BB376DD86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896" y="6156027"/>
            <a:ext cx="19907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4" name="Picture 15">
            <a:extLst>
              <a:ext uri="{FF2B5EF4-FFF2-40B4-BE49-F238E27FC236}">
                <a16:creationId xmlns:a16="http://schemas.microsoft.com/office/drawing/2014/main" id="{CBD8023F-3D9B-4D6C-90EA-0BA073DC4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079827"/>
            <a:ext cx="15414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5" name="Picture 10" descr="A picture containing clock, sign&#10;&#10;Description automatically generated">
            <a:extLst>
              <a:ext uri="{FF2B5EF4-FFF2-40B4-BE49-F238E27FC236}">
                <a16:creationId xmlns:a16="http://schemas.microsoft.com/office/drawing/2014/main" id="{73ADDEBA-4735-4802-A4A7-0E60B68D1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642" y="6305252"/>
            <a:ext cx="7604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">
            <a:extLst>
              <a:ext uri="{FF2B5EF4-FFF2-40B4-BE49-F238E27FC236}">
                <a16:creationId xmlns:a16="http://schemas.microsoft.com/office/drawing/2014/main" id="{0C2C7FC1-0259-4290-B89E-6BB8A52FE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881" y="2319189"/>
            <a:ext cx="9774237" cy="125382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Control Improvement Project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Knowledge Hub Resource - </a:t>
            </a:r>
            <a:r>
              <a:rPr kumimoji="0" lang="en-AU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Story Board Series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343328-5B38-4A53-B55D-7FCC053CF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401" y="209028"/>
            <a:ext cx="9101183" cy="1215566"/>
          </a:xfrm>
        </p:spPr>
        <p:txBody>
          <a:bodyPr>
            <a:normAutofit fontScale="90000"/>
          </a:bodyPr>
          <a:lstStyle/>
          <a:p>
            <a:r>
              <a:rPr lang="en-AU" dirty="0"/>
              <a:t>Adapting and Using EMESRT Story Boards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5AD79E0-86DD-485A-B0CB-35369107F4D8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46449" y="1651518"/>
            <a:ext cx="9619861" cy="4553239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72000" tIns="0" rIns="36000" bIns="36000"/>
          <a:lstStyle/>
          <a:p>
            <a:pPr defTabSz="914400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AU" sz="2000" b="1" kern="0" dirty="0">
                <a:latin typeface="Calibri" pitchFamily="34" charset="0"/>
                <a:cs typeface="Calibri" pitchFamily="34" charset="0"/>
              </a:rPr>
              <a:t>What are they? 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 Story Board approach was developed by an EMESRT Member Company to assist with the specification and installation of Proximity Detection Systems (PDS) on mobile equipment at surface mines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They provide a visual and dynamic reference for equipment operators, PDS suppliers VI Control Improvement project managers as they implement VI intervention controls (EMESRT Levels 8–9)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1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How can I use them?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Review each Story Board </a:t>
            </a: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in presentation mode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As required, adapt the resource to your circumstances 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Use the Story Boards as a resource during </a:t>
            </a:r>
            <a:r>
              <a:rPr lang="en-US" sz="2000" i="1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Phase 4 - New Technology Implementation </a:t>
            </a:r>
            <a:endParaRPr lang="en-US" sz="2000" i="1" kern="0" dirty="0">
              <a:solidFill>
                <a:srgbClr val="0011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33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1E92D1C-F046-594F-A9D9-193870BA93A2}"/>
              </a:ext>
            </a:extLst>
          </p:cNvPr>
          <p:cNvSpPr/>
          <p:nvPr/>
        </p:nvSpPr>
        <p:spPr>
          <a:xfrm>
            <a:off x="1355034" y="723721"/>
            <a:ext cx="2623931" cy="613427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DD63B3B-45F5-9F4A-8375-A3BA1EC80EC2}"/>
              </a:ext>
            </a:extLst>
          </p:cNvPr>
          <p:cNvSpPr/>
          <p:nvPr/>
        </p:nvSpPr>
        <p:spPr>
          <a:xfrm>
            <a:off x="1421296" y="1292028"/>
            <a:ext cx="1351721" cy="3384534"/>
          </a:xfrm>
          <a:prstGeom prst="rect">
            <a:avLst/>
          </a:prstGeom>
          <a:solidFill>
            <a:schemeClr val="lt1">
              <a:alpha val="16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Picture 18" descr="A screen shot of a computer&#10;&#10;Description automatically generated">
            <a:extLst>
              <a:ext uri="{FF2B5EF4-FFF2-40B4-BE49-F238E27FC236}">
                <a16:creationId xmlns:a16="http://schemas.microsoft.com/office/drawing/2014/main" id="{2509E830-B37F-6040-8CDB-C91D0DC4BB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0479" y="954157"/>
            <a:ext cx="1881234" cy="31382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780C5F-701C-CC4D-A193-37F33391B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16" y="76366"/>
            <a:ext cx="6224897" cy="637252"/>
          </a:xfrm>
        </p:spPr>
        <p:txBody>
          <a:bodyPr>
            <a:normAutofit/>
          </a:bodyPr>
          <a:lstStyle/>
          <a:p>
            <a:r>
              <a:rPr lang="en-US" sz="3600" dirty="0"/>
              <a:t>Wet Roads Due to Overwatering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CB39255-1405-BB4C-94AA-42751F2BE628}"/>
              </a:ext>
            </a:extLst>
          </p:cNvPr>
          <p:cNvSpPr txBox="1">
            <a:spLocks/>
          </p:cNvSpPr>
          <p:nvPr/>
        </p:nvSpPr>
        <p:spPr>
          <a:xfrm>
            <a:off x="7270010" y="1331844"/>
            <a:ext cx="4833730" cy="56878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CB482B-7408-8F4D-8477-0E9866D6479A}"/>
              </a:ext>
            </a:extLst>
          </p:cNvPr>
          <p:cNvSpPr/>
          <p:nvPr/>
        </p:nvSpPr>
        <p:spPr>
          <a:xfrm rot="10800000">
            <a:off x="1510747" y="2484784"/>
            <a:ext cx="1152939" cy="2050196"/>
          </a:xfrm>
          <a:custGeom>
            <a:avLst/>
            <a:gdLst>
              <a:gd name="connsiteX0" fmla="*/ 0 w 1152939"/>
              <a:gd name="connsiteY0" fmla="*/ 0 h 2050196"/>
              <a:gd name="connsiteX1" fmla="*/ 564940 w 1152939"/>
              <a:gd name="connsiteY1" fmla="*/ 0 h 2050196"/>
              <a:gd name="connsiteX2" fmla="*/ 1152939 w 1152939"/>
              <a:gd name="connsiteY2" fmla="*/ 0 h 2050196"/>
              <a:gd name="connsiteX3" fmla="*/ 1152939 w 1152939"/>
              <a:gd name="connsiteY3" fmla="*/ 533051 h 2050196"/>
              <a:gd name="connsiteX4" fmla="*/ 1152939 w 1152939"/>
              <a:gd name="connsiteY4" fmla="*/ 1045600 h 2050196"/>
              <a:gd name="connsiteX5" fmla="*/ 1152939 w 1152939"/>
              <a:gd name="connsiteY5" fmla="*/ 1496643 h 2050196"/>
              <a:gd name="connsiteX6" fmla="*/ 1152939 w 1152939"/>
              <a:gd name="connsiteY6" fmla="*/ 2050196 h 2050196"/>
              <a:gd name="connsiteX7" fmla="*/ 553411 w 1152939"/>
              <a:gd name="connsiteY7" fmla="*/ 2050196 h 2050196"/>
              <a:gd name="connsiteX8" fmla="*/ 0 w 1152939"/>
              <a:gd name="connsiteY8" fmla="*/ 2050196 h 2050196"/>
              <a:gd name="connsiteX9" fmla="*/ 0 w 1152939"/>
              <a:gd name="connsiteY9" fmla="*/ 1537647 h 2050196"/>
              <a:gd name="connsiteX10" fmla="*/ 0 w 1152939"/>
              <a:gd name="connsiteY10" fmla="*/ 1025098 h 2050196"/>
              <a:gd name="connsiteX11" fmla="*/ 0 w 1152939"/>
              <a:gd name="connsiteY11" fmla="*/ 512549 h 2050196"/>
              <a:gd name="connsiteX12" fmla="*/ 0 w 1152939"/>
              <a:gd name="connsiteY12" fmla="*/ 0 h 2050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2939" h="2050196" fill="none" extrusionOk="0">
                <a:moveTo>
                  <a:pt x="0" y="0"/>
                </a:moveTo>
                <a:cubicBezTo>
                  <a:pt x="186443" y="-4495"/>
                  <a:pt x="434731" y="7946"/>
                  <a:pt x="564940" y="0"/>
                </a:cubicBezTo>
                <a:cubicBezTo>
                  <a:pt x="695149" y="-7946"/>
                  <a:pt x="958524" y="5826"/>
                  <a:pt x="1152939" y="0"/>
                </a:cubicBezTo>
                <a:cubicBezTo>
                  <a:pt x="1182202" y="240010"/>
                  <a:pt x="1150630" y="409872"/>
                  <a:pt x="1152939" y="533051"/>
                </a:cubicBezTo>
                <a:cubicBezTo>
                  <a:pt x="1155248" y="656230"/>
                  <a:pt x="1105233" y="898773"/>
                  <a:pt x="1152939" y="1045600"/>
                </a:cubicBezTo>
                <a:cubicBezTo>
                  <a:pt x="1200645" y="1192427"/>
                  <a:pt x="1115115" y="1384578"/>
                  <a:pt x="1152939" y="1496643"/>
                </a:cubicBezTo>
                <a:cubicBezTo>
                  <a:pt x="1190763" y="1608708"/>
                  <a:pt x="1125834" y="1874577"/>
                  <a:pt x="1152939" y="2050196"/>
                </a:cubicBezTo>
                <a:cubicBezTo>
                  <a:pt x="912624" y="2068303"/>
                  <a:pt x="740878" y="2013885"/>
                  <a:pt x="553411" y="2050196"/>
                </a:cubicBezTo>
                <a:cubicBezTo>
                  <a:pt x="365944" y="2086507"/>
                  <a:pt x="273493" y="2034802"/>
                  <a:pt x="0" y="2050196"/>
                </a:cubicBezTo>
                <a:cubicBezTo>
                  <a:pt x="-59910" y="1910230"/>
                  <a:pt x="1300" y="1692006"/>
                  <a:pt x="0" y="1537647"/>
                </a:cubicBezTo>
                <a:cubicBezTo>
                  <a:pt x="-1300" y="1383288"/>
                  <a:pt x="57060" y="1225674"/>
                  <a:pt x="0" y="1025098"/>
                </a:cubicBezTo>
                <a:cubicBezTo>
                  <a:pt x="-57060" y="824522"/>
                  <a:pt x="50221" y="707719"/>
                  <a:pt x="0" y="512549"/>
                </a:cubicBezTo>
                <a:cubicBezTo>
                  <a:pt x="-50221" y="317379"/>
                  <a:pt x="16031" y="227924"/>
                  <a:pt x="0" y="0"/>
                </a:cubicBezTo>
                <a:close/>
              </a:path>
              <a:path w="1152939" h="2050196" stroke="0" extrusionOk="0">
                <a:moveTo>
                  <a:pt x="0" y="0"/>
                </a:moveTo>
                <a:cubicBezTo>
                  <a:pt x="127787" y="-30745"/>
                  <a:pt x="404798" y="40341"/>
                  <a:pt x="564940" y="0"/>
                </a:cubicBezTo>
                <a:cubicBezTo>
                  <a:pt x="725082" y="-40341"/>
                  <a:pt x="931781" y="56391"/>
                  <a:pt x="1152939" y="0"/>
                </a:cubicBezTo>
                <a:cubicBezTo>
                  <a:pt x="1177351" y="187493"/>
                  <a:pt x="1142857" y="442780"/>
                  <a:pt x="1152939" y="553553"/>
                </a:cubicBezTo>
                <a:cubicBezTo>
                  <a:pt x="1163021" y="664326"/>
                  <a:pt x="1142062" y="931378"/>
                  <a:pt x="1152939" y="1066102"/>
                </a:cubicBezTo>
                <a:cubicBezTo>
                  <a:pt x="1163816" y="1200826"/>
                  <a:pt x="1124605" y="1431002"/>
                  <a:pt x="1152939" y="1537647"/>
                </a:cubicBezTo>
                <a:cubicBezTo>
                  <a:pt x="1181273" y="1644292"/>
                  <a:pt x="1099505" y="1924265"/>
                  <a:pt x="1152939" y="2050196"/>
                </a:cubicBezTo>
                <a:cubicBezTo>
                  <a:pt x="886261" y="2103524"/>
                  <a:pt x="768939" y="2045091"/>
                  <a:pt x="576470" y="2050196"/>
                </a:cubicBezTo>
                <a:cubicBezTo>
                  <a:pt x="384001" y="2055301"/>
                  <a:pt x="173942" y="2011264"/>
                  <a:pt x="0" y="2050196"/>
                </a:cubicBezTo>
                <a:cubicBezTo>
                  <a:pt x="-10570" y="1848967"/>
                  <a:pt x="4307" y="1714693"/>
                  <a:pt x="0" y="1599153"/>
                </a:cubicBezTo>
                <a:cubicBezTo>
                  <a:pt x="-4307" y="1483613"/>
                  <a:pt x="31275" y="1291935"/>
                  <a:pt x="0" y="1107106"/>
                </a:cubicBezTo>
                <a:cubicBezTo>
                  <a:pt x="-31275" y="922277"/>
                  <a:pt x="1382" y="753926"/>
                  <a:pt x="0" y="615059"/>
                </a:cubicBezTo>
                <a:cubicBezTo>
                  <a:pt x="-1382" y="476192"/>
                  <a:pt x="26638" y="212686"/>
                  <a:pt x="0" y="0"/>
                </a:cubicBezTo>
                <a:close/>
              </a:path>
            </a:pathLst>
          </a:custGeom>
          <a:gradFill flip="none" rotWithShape="1">
            <a:gsLst>
              <a:gs pos="36000">
                <a:schemeClr val="accent5">
                  <a:lumMod val="67000"/>
                </a:schemeClr>
              </a:gs>
              <a:gs pos="82000">
                <a:schemeClr val="accent5">
                  <a:lumMod val="97000"/>
                  <a:lumOff val="3000"/>
                  <a:alpha val="61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 w="73025"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0731D1F-4F95-4A4C-A68B-B66AC9B1AE8B}"/>
              </a:ext>
            </a:extLst>
          </p:cNvPr>
          <p:cNvGrpSpPr/>
          <p:nvPr/>
        </p:nvGrpSpPr>
        <p:grpSpPr>
          <a:xfrm>
            <a:off x="1620158" y="4363271"/>
            <a:ext cx="806346" cy="2452143"/>
            <a:chOff x="7747266" y="3493337"/>
            <a:chExt cx="608235" cy="2452143"/>
          </a:xfrm>
        </p:grpSpPr>
        <p:sp>
          <p:nvSpPr>
            <p:cNvPr id="7" name="Isosceles Triangle 90">
              <a:extLst>
                <a:ext uri="{FF2B5EF4-FFF2-40B4-BE49-F238E27FC236}">
                  <a16:creationId xmlns:a16="http://schemas.microsoft.com/office/drawing/2014/main" id="{DDCFC26A-3C81-3542-9E9D-F98BFED22FF1}"/>
                </a:ext>
              </a:extLst>
            </p:cNvPr>
            <p:cNvSpPr/>
            <p:nvPr/>
          </p:nvSpPr>
          <p:spPr>
            <a:xfrm flipV="1">
              <a:off x="7835382" y="3493337"/>
              <a:ext cx="432000" cy="1627386"/>
            </a:xfrm>
            <a:prstGeom prst="triangle">
              <a:avLst/>
            </a:prstGeom>
            <a:solidFill>
              <a:srgbClr val="FFFF00">
                <a:alpha val="30000"/>
              </a:srgbClr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Isosceles Triangle 109">
              <a:extLst>
                <a:ext uri="{FF2B5EF4-FFF2-40B4-BE49-F238E27FC236}">
                  <a16:creationId xmlns:a16="http://schemas.microsoft.com/office/drawing/2014/main" id="{D41CCB66-7DAF-F049-8E1C-DAA8DF1B0D3F}"/>
                </a:ext>
              </a:extLst>
            </p:cNvPr>
            <p:cNvSpPr/>
            <p:nvPr/>
          </p:nvSpPr>
          <p:spPr>
            <a:xfrm flipV="1">
              <a:off x="7889382" y="3920720"/>
              <a:ext cx="324000" cy="1085911"/>
            </a:xfrm>
            <a:prstGeom prst="triangle">
              <a:avLst/>
            </a:prstGeom>
            <a:solidFill>
              <a:srgbClr val="FF0000">
                <a:alpha val="40000"/>
              </a:srgbClr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" name="Picture 43">
              <a:extLst>
                <a:ext uri="{FF2B5EF4-FFF2-40B4-BE49-F238E27FC236}">
                  <a16:creationId xmlns:a16="http://schemas.microsoft.com/office/drawing/2014/main" id="{E4FCAC82-23B1-0747-898C-8CF68CF464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7266" y="5006631"/>
              <a:ext cx="608235" cy="9388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Triangle 11">
            <a:extLst>
              <a:ext uri="{FF2B5EF4-FFF2-40B4-BE49-F238E27FC236}">
                <a16:creationId xmlns:a16="http://schemas.microsoft.com/office/drawing/2014/main" id="{2279D810-525D-4543-95E1-9C4686053280}"/>
              </a:ext>
            </a:extLst>
          </p:cNvPr>
          <p:cNvSpPr/>
          <p:nvPr/>
        </p:nvSpPr>
        <p:spPr>
          <a:xfrm>
            <a:off x="1552862" y="1569841"/>
            <a:ext cx="1081008" cy="835431"/>
          </a:xfrm>
          <a:custGeom>
            <a:avLst/>
            <a:gdLst>
              <a:gd name="connsiteX0" fmla="*/ 0 w 1081008"/>
              <a:gd name="connsiteY0" fmla="*/ 835431 h 835431"/>
              <a:gd name="connsiteX1" fmla="*/ 259442 w 1081008"/>
              <a:gd name="connsiteY1" fmla="*/ 434424 h 835431"/>
              <a:gd name="connsiteX2" fmla="*/ 540504 w 1081008"/>
              <a:gd name="connsiteY2" fmla="*/ 0 h 835431"/>
              <a:gd name="connsiteX3" fmla="*/ 821566 w 1081008"/>
              <a:gd name="connsiteY3" fmla="*/ 434424 h 835431"/>
              <a:gd name="connsiteX4" fmla="*/ 1081008 w 1081008"/>
              <a:gd name="connsiteY4" fmla="*/ 835431 h 835431"/>
              <a:gd name="connsiteX5" fmla="*/ 572934 w 1081008"/>
              <a:gd name="connsiteY5" fmla="*/ 835431 h 835431"/>
              <a:gd name="connsiteX6" fmla="*/ 0 w 1081008"/>
              <a:gd name="connsiteY6" fmla="*/ 835431 h 835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81008" h="835431" fill="none" extrusionOk="0">
                <a:moveTo>
                  <a:pt x="0" y="835431"/>
                </a:moveTo>
                <a:cubicBezTo>
                  <a:pt x="27996" y="711252"/>
                  <a:pt x="154704" y="604144"/>
                  <a:pt x="259442" y="434424"/>
                </a:cubicBezTo>
                <a:cubicBezTo>
                  <a:pt x="364180" y="264704"/>
                  <a:pt x="483658" y="177732"/>
                  <a:pt x="540504" y="0"/>
                </a:cubicBezTo>
                <a:cubicBezTo>
                  <a:pt x="696067" y="205290"/>
                  <a:pt x="660753" y="283107"/>
                  <a:pt x="821566" y="434424"/>
                </a:cubicBezTo>
                <a:cubicBezTo>
                  <a:pt x="982379" y="585741"/>
                  <a:pt x="992306" y="716189"/>
                  <a:pt x="1081008" y="835431"/>
                </a:cubicBezTo>
                <a:cubicBezTo>
                  <a:pt x="906270" y="856518"/>
                  <a:pt x="744500" y="789765"/>
                  <a:pt x="572934" y="835431"/>
                </a:cubicBezTo>
                <a:cubicBezTo>
                  <a:pt x="401368" y="881097"/>
                  <a:pt x="261539" y="768849"/>
                  <a:pt x="0" y="835431"/>
                </a:cubicBezTo>
                <a:close/>
              </a:path>
              <a:path w="1081008" h="835431" stroke="0" extrusionOk="0">
                <a:moveTo>
                  <a:pt x="0" y="835431"/>
                </a:moveTo>
                <a:cubicBezTo>
                  <a:pt x="56035" y="684845"/>
                  <a:pt x="157364" y="638899"/>
                  <a:pt x="264847" y="426070"/>
                </a:cubicBezTo>
                <a:cubicBezTo>
                  <a:pt x="372330" y="213241"/>
                  <a:pt x="522900" y="113704"/>
                  <a:pt x="540504" y="0"/>
                </a:cubicBezTo>
                <a:cubicBezTo>
                  <a:pt x="663472" y="81408"/>
                  <a:pt x="716759" y="342163"/>
                  <a:pt x="821566" y="434424"/>
                </a:cubicBezTo>
                <a:cubicBezTo>
                  <a:pt x="926373" y="526685"/>
                  <a:pt x="947968" y="710961"/>
                  <a:pt x="1081008" y="835431"/>
                </a:cubicBezTo>
                <a:cubicBezTo>
                  <a:pt x="869477" y="869615"/>
                  <a:pt x="724932" y="807153"/>
                  <a:pt x="562124" y="835431"/>
                </a:cubicBezTo>
                <a:cubicBezTo>
                  <a:pt x="399316" y="863709"/>
                  <a:pt x="163460" y="794492"/>
                  <a:pt x="0" y="83543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8575">
            <a:extLst>
              <a:ext uri="{C807C97D-BFC1-408E-A445-0C87EB9F89A2}">
                <ask:lineSketchStyleProps xmlns:ask="http://schemas.microsoft.com/office/drawing/2018/sketchyshapes" sd="1219033472">
                  <a:prstGeom prst="triangl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43">
            <a:extLst>
              <a:ext uri="{FF2B5EF4-FFF2-40B4-BE49-F238E27FC236}">
                <a16:creationId xmlns:a16="http://schemas.microsoft.com/office/drawing/2014/main" id="{43F66931-6BAC-7546-BC9D-5310E4B92A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362" y="855200"/>
            <a:ext cx="806346" cy="938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0D83BDF-6F95-7B46-B4F5-AD3AA6DAE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6790" y="882736"/>
            <a:ext cx="5735210" cy="5932678"/>
          </a:xfrm>
        </p:spPr>
        <p:txBody>
          <a:bodyPr>
            <a:noAutofit/>
          </a:bodyPr>
          <a:lstStyle/>
          <a:p>
            <a:r>
              <a:rPr lang="en-US" sz="1800" dirty="0"/>
              <a:t>Water Cart Remote Object (RO) enables watering system</a:t>
            </a:r>
          </a:p>
          <a:p>
            <a:pPr lvl="1"/>
            <a:r>
              <a:rPr lang="en-US" sz="1400" dirty="0"/>
              <a:t>Triggers bread-crumbing / wet road hazard geofence</a:t>
            </a:r>
          </a:p>
          <a:p>
            <a:r>
              <a:rPr lang="en-US" sz="1800" dirty="0"/>
              <a:t>When the outer beam of LO breaches the edge of the “Wet Road” bread-crumbs, screen will brighten, and two prompts will be presented to the LO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An icon appears indicating road has been watered ahead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Audible ”Wet road ahead”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Parameters</a:t>
            </a:r>
          </a:p>
          <a:p>
            <a:pPr lvl="1"/>
            <a:r>
              <a:rPr lang="en-US" sz="1400" dirty="0"/>
              <a:t>Bread-crumb/wet road hazard geofence remains detectable for a configurable time limit</a:t>
            </a:r>
          </a:p>
          <a:p>
            <a:pPr lvl="1"/>
            <a:r>
              <a:rPr lang="en-US" sz="1400" dirty="0"/>
              <a:t>Icon remains displayed on LO CAS screen until </a:t>
            </a:r>
          </a:p>
          <a:p>
            <a:pPr lvl="2">
              <a:buFont typeface="+mj-lt"/>
              <a:buAutoNum type="arabicPeriod"/>
            </a:pPr>
            <a:r>
              <a:rPr lang="en-US" sz="1400" dirty="0"/>
              <a:t>LO leaves bread-crumb trail</a:t>
            </a:r>
          </a:p>
          <a:p>
            <a:pPr lvl="2">
              <a:buFont typeface="+mj-lt"/>
              <a:buAutoNum type="arabicPeriod"/>
            </a:pPr>
            <a:r>
              <a:rPr lang="en-US" sz="1400" dirty="0"/>
              <a:t>The geofence timeout expires (based on individual bread crumb expiry)</a:t>
            </a:r>
          </a:p>
          <a:p>
            <a:r>
              <a:rPr lang="en-US" sz="1800" dirty="0"/>
              <a:t>Audible should trigger once only per entry into geofence</a:t>
            </a:r>
          </a:p>
          <a:p>
            <a:r>
              <a:rPr lang="en-US" sz="1800" dirty="0"/>
              <a:t>Dependencies – </a:t>
            </a:r>
          </a:p>
          <a:p>
            <a:pPr lvl="1"/>
            <a:r>
              <a:rPr lang="en-US" sz="1400" dirty="0"/>
              <a:t>Water Cart and all other equipment will have to communicate with the server in real-time throughout the mine site (zero network blind spots) unless V2X will suffice</a:t>
            </a:r>
            <a:endParaRPr lang="en-US" sz="1800" dirty="0"/>
          </a:p>
          <a:p>
            <a:pPr marL="0" lvl="0" indent="0">
              <a:buNone/>
            </a:pPr>
            <a:r>
              <a:rPr lang="en-US" sz="1200" dirty="0">
                <a:solidFill>
                  <a:prstClr val="black"/>
                </a:solidFill>
              </a:rPr>
              <a:t>Not applicable for wheel loaders, dozers, graders, drills, scrapers, cable </a:t>
            </a:r>
            <a:r>
              <a:rPr lang="en-US" sz="1200" dirty="0" err="1">
                <a:solidFill>
                  <a:prstClr val="black"/>
                </a:solidFill>
              </a:rPr>
              <a:t>reelers</a:t>
            </a:r>
            <a:r>
              <a:rPr lang="en-US" sz="1200" dirty="0">
                <a:solidFill>
                  <a:prstClr val="black"/>
                </a:solidFill>
              </a:rPr>
              <a:t>, and tracked loading units</a:t>
            </a:r>
          </a:p>
          <a:p>
            <a:pPr marL="0" lvl="0" indent="0">
              <a:buNone/>
            </a:pPr>
            <a:r>
              <a:rPr lang="en-US" sz="1200" dirty="0">
                <a:solidFill>
                  <a:prstClr val="black"/>
                </a:solidFill>
              </a:rPr>
              <a:t>Reference EMESRT PR5A for further information and context. </a:t>
            </a:r>
          </a:p>
          <a:p>
            <a:pPr marL="0" lvl="0" indent="0">
              <a:buNone/>
            </a:pPr>
            <a:endParaRPr lang="en-US" sz="1800" dirty="0">
              <a:solidFill>
                <a:prstClr val="black"/>
              </a:solidFill>
            </a:endParaRPr>
          </a:p>
        </p:txBody>
      </p:sp>
      <p:pic>
        <p:nvPicPr>
          <p:cNvPr id="15" name="Graphic 14" descr="Water">
            <a:extLst>
              <a:ext uri="{FF2B5EF4-FFF2-40B4-BE49-F238E27FC236}">
                <a16:creationId xmlns:a16="http://schemas.microsoft.com/office/drawing/2014/main" id="{017DFB21-4F75-1744-8467-3DFEFB542B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34484" y="2941983"/>
            <a:ext cx="407504" cy="407504"/>
          </a:xfrm>
          <a:prstGeom prst="rect">
            <a:avLst/>
          </a:prstGeom>
        </p:spPr>
      </p:pic>
      <p:pic>
        <p:nvPicPr>
          <p:cNvPr id="17" name="Graphic 16" descr="Slippery">
            <a:extLst>
              <a:ext uri="{FF2B5EF4-FFF2-40B4-BE49-F238E27FC236}">
                <a16:creationId xmlns:a16="http://schemas.microsoft.com/office/drawing/2014/main" id="{807B4DA3-3F0E-1746-B68D-39108C1155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92291" y="2941981"/>
            <a:ext cx="407505" cy="407505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32DA60D6-1C07-4D40-BBE9-A5542B7D7961}"/>
              </a:ext>
            </a:extLst>
          </p:cNvPr>
          <p:cNvGrpSpPr/>
          <p:nvPr/>
        </p:nvGrpSpPr>
        <p:grpSpPr>
          <a:xfrm>
            <a:off x="247286" y="5538954"/>
            <a:ext cx="1506867" cy="1083105"/>
            <a:chOff x="4551062" y="4164748"/>
            <a:chExt cx="1506867" cy="1083105"/>
          </a:xfrm>
        </p:grpSpPr>
        <p:pic>
          <p:nvPicPr>
            <p:cNvPr id="21" name="Graphic 20" descr="Marketing">
              <a:extLst>
                <a:ext uri="{FF2B5EF4-FFF2-40B4-BE49-F238E27FC236}">
                  <a16:creationId xmlns:a16="http://schemas.microsoft.com/office/drawing/2014/main" id="{2B8BF521-B102-5C45-ACA2-E0DBD9C90E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551062" y="4333453"/>
              <a:ext cx="914400" cy="914400"/>
            </a:xfrm>
            <a:prstGeom prst="rect">
              <a:avLst/>
            </a:prstGeom>
          </p:spPr>
        </p:pic>
        <p:pic>
          <p:nvPicPr>
            <p:cNvPr id="23" name="Graphic 22" descr="Wi-Fi">
              <a:extLst>
                <a:ext uri="{FF2B5EF4-FFF2-40B4-BE49-F238E27FC236}">
                  <a16:creationId xmlns:a16="http://schemas.microsoft.com/office/drawing/2014/main" id="{B3A0D654-876F-7B49-A4D0-3A4D2D81688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 rot="5400000">
              <a:off x="5143529" y="4164748"/>
              <a:ext cx="914400" cy="914400"/>
            </a:xfrm>
            <a:prstGeom prst="rect">
              <a:avLst/>
            </a:prstGeom>
          </p:spPr>
        </p:pic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FCE749F1-1E26-B641-A1ED-76656DD1AE28}"/>
              </a:ext>
            </a:extLst>
          </p:cNvPr>
          <p:cNvSpPr txBox="1"/>
          <p:nvPr/>
        </p:nvSpPr>
        <p:spPr>
          <a:xfrm>
            <a:off x="6559738" y="319628"/>
            <a:ext cx="5529313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 Object (LO) = Haul Trucks, LV’s &amp; Service Trucks @ &gt;15kph</a:t>
            </a:r>
          </a:p>
        </p:txBody>
      </p:sp>
    </p:spTree>
    <p:extLst>
      <p:ext uri="{BB962C8B-B14F-4D97-AF65-F5344CB8AC3E}">
        <p14:creationId xmlns:p14="http://schemas.microsoft.com/office/powerpoint/2010/main" val="88588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7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7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8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1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9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2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2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5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8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10" grpId="0" animBg="1"/>
      <p:bldP spid="10" grpId="1" animBg="1"/>
      <p:bldP spid="12" grpId="0" animBg="1"/>
      <p:bldP spid="12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u6Ris9mECUQjQ8ppo5SQ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Custom 14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951641_Hexagon presentation light_AAS_v4" id="{358289A0-A26B-433F-AD2B-1F8832C96153}" vid="{92CDC91D-95BF-4897-87D6-494563DF797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322</Words>
  <Application>Microsoft Macintosh PowerPoint</Application>
  <PresentationFormat>Widescreen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Gill Sans SemiBold</vt:lpstr>
      <vt:lpstr>Montserrat</vt:lpstr>
      <vt:lpstr>Montserrat Medium</vt:lpstr>
      <vt:lpstr>Times New Roman</vt:lpstr>
      <vt:lpstr>1_Office Theme</vt:lpstr>
      <vt:lpstr>2_Office Theme</vt:lpstr>
      <vt:lpstr>PowerPoint Presentation</vt:lpstr>
      <vt:lpstr>Adapting and Using EMESRT Story Boards</vt:lpstr>
      <vt:lpstr>Wet Roads Due to Overwatering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EMESRT</dc:creator>
  <cp:lastModifiedBy>Eve McDonald</cp:lastModifiedBy>
  <cp:revision>13</cp:revision>
  <dcterms:created xsi:type="dcterms:W3CDTF">2020-10-07T22:58:51Z</dcterms:created>
  <dcterms:modified xsi:type="dcterms:W3CDTF">2024-05-09T22:57:57Z</dcterms:modified>
</cp:coreProperties>
</file>