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71" r:id="rId3"/>
    <p:sldId id="257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ABEE7-1C1F-4634-8494-5632AB1726C3}" type="datetimeFigureOut">
              <a:rPr lang="en-AU" smtClean="0"/>
              <a:t>10/5/2024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D44-783E-4EA3-93F3-7B6DE17BC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34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2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7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13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08:58:00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9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39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7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3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tiff"/><Relationship Id="rId7" Type="http://schemas.openxmlformats.org/officeDocument/2006/relationships/image" Target="../media/image13.png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4089250"/>
            <a:ext cx="10061870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Scenario 6:  Passing Stationary Heavy</a:t>
            </a:r>
            <a:r>
              <a:rPr lang="en-US" altLang="en-US" sz="2800" dirty="0">
                <a:solidFill>
                  <a:srgbClr val="3F3F3F"/>
                </a:solidFill>
                <a:latin typeface="Calibri" panose="020F0502020204030204" pitchFamily="34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Vehicle at Dump and Dig Face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Version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6449" y="1651518"/>
            <a:ext cx="9619861" cy="4553239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5807E611-2587-904F-A49B-464009C78A08}"/>
              </a:ext>
            </a:extLst>
          </p:cNvPr>
          <p:cNvSpPr/>
          <p:nvPr/>
        </p:nvSpPr>
        <p:spPr>
          <a:xfrm>
            <a:off x="2055831" y="5018455"/>
            <a:ext cx="465532" cy="448965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E94080-D8A3-254E-ACE9-44267F04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30" y="99465"/>
            <a:ext cx="8195010" cy="532222"/>
          </a:xfrm>
        </p:spPr>
        <p:txBody>
          <a:bodyPr>
            <a:noAutofit/>
          </a:bodyPr>
          <a:lstStyle/>
          <a:p>
            <a:r>
              <a:rPr lang="en-US" sz="3600" dirty="0"/>
              <a:t>Passing Stationary HV (Dump and Dig Face)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418A7-4519-F744-8422-919804777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3228" y="631687"/>
            <a:ext cx="6263873" cy="60214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800" dirty="0"/>
              <a:t>LV Operator needs to enter 30m of HV to pass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800" dirty="0"/>
              <a:t>LV Operator needs to perform the following once in range of HV (300m V2X)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400" dirty="0"/>
              <a:t>Operator touches the CAS Display on the specific HV 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400" dirty="0"/>
              <a:t>Selects the “Pass button”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800" dirty="0"/>
              <a:t>HV receives verbal prompt “Pass Request”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“Accept or Reject” Button appears on screen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Context appears on screen “LV ID # would like to pass”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HV cannot press either button until safe state is achieved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800" dirty="0"/>
              <a:t>HV engages Safe state Controls, if not already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400" dirty="0"/>
              <a:t>Yellow Safe State broadcast to all vehicles in range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800" dirty="0"/>
              <a:t>HV authorizes LV to pass by pressing “Accept Button”, 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Green Safe State broadcast only to authorized LV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800" dirty="0"/>
              <a:t>CAS LCD will display a graphical representation in both vehicles &amp; LV is now  authorized to enter zone to pass (relevant for that interaction only – timeout after 60 secs)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800" dirty="0"/>
              <a:t>If speed of HV becomes &gt;0kph or safe state changes during passing, approval on both vehicles is void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050" dirty="0"/>
              <a:t>Not applicable for LV to LV &amp; MV interactions nor MV to MV &amp; LV interactions nor tracked loading unit to tracked loading unit interactions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050" dirty="0"/>
              <a:t>30 metre zone must be visible on all user panels at all times when the vehicle is stationary (red), in a safe state (yellow).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050" dirty="0"/>
              <a:t>An acknowledged safe state (green) will only be visible to the two vehicles that are interacting.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2438A-387F-1C40-9AAE-BB61B20E9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6781">
            <a:off x="2031999" y="2006599"/>
            <a:ext cx="2054943" cy="205494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CB5186E1-FF7D-3D43-8120-B08B24AA9DEE}"/>
              </a:ext>
            </a:extLst>
          </p:cNvPr>
          <p:cNvSpPr/>
          <p:nvPr/>
        </p:nvSpPr>
        <p:spPr>
          <a:xfrm>
            <a:off x="1612383" y="1697698"/>
            <a:ext cx="2851355" cy="3011847"/>
          </a:xfrm>
          <a:prstGeom prst="ellipse">
            <a:avLst/>
          </a:prstGeom>
          <a:solidFill>
            <a:srgbClr val="FFFF00">
              <a:alpha val="23000"/>
            </a:srgbClr>
          </a:solidFill>
          <a:ln w="349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187DD81-D271-4545-81FA-DF51F4657654}"/>
              </a:ext>
            </a:extLst>
          </p:cNvPr>
          <p:cNvGrpSpPr/>
          <p:nvPr/>
        </p:nvGrpSpPr>
        <p:grpSpPr>
          <a:xfrm rot="17839966" flipH="1">
            <a:off x="9489440" y="-1011745"/>
            <a:ext cx="1498164" cy="788797"/>
            <a:chOff x="1033477" y="4402972"/>
            <a:chExt cx="1169229" cy="70089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E6BB2A6-CE87-8946-8E36-F33194ACDA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25789" b="20559"/>
            <a:stretch/>
          </p:blipFill>
          <p:spPr>
            <a:xfrm rot="19934518">
              <a:off x="1033477" y="4831573"/>
              <a:ext cx="639465" cy="272290"/>
            </a:xfrm>
            <a:prstGeom prst="rect">
              <a:avLst/>
            </a:prstGeom>
          </p:spPr>
        </p:pic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E6EC0718-FC29-5A4D-AAFB-D47BC9584EA3}"/>
                </a:ext>
              </a:extLst>
            </p:cNvPr>
            <p:cNvSpPr/>
            <p:nvPr/>
          </p:nvSpPr>
          <p:spPr>
            <a:xfrm rot="14301142">
              <a:off x="1651815" y="4591428"/>
              <a:ext cx="157316" cy="294969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Trapezoid 7">
              <a:extLst>
                <a:ext uri="{FF2B5EF4-FFF2-40B4-BE49-F238E27FC236}">
                  <a16:creationId xmlns:a16="http://schemas.microsoft.com/office/drawing/2014/main" id="{EE5079C2-7289-224A-BC1E-2E787AF31AF6}"/>
                </a:ext>
              </a:extLst>
            </p:cNvPr>
            <p:cNvSpPr/>
            <p:nvPr/>
          </p:nvSpPr>
          <p:spPr>
            <a:xfrm rot="14301142">
              <a:off x="1875024" y="4348665"/>
              <a:ext cx="273375" cy="381989"/>
            </a:xfrm>
            <a:prstGeom prst="trapezoid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5BA3D4FD-E2E2-3E4C-8E21-7307D3E8EB99}"/>
              </a:ext>
            </a:extLst>
          </p:cNvPr>
          <p:cNvSpPr/>
          <p:nvPr/>
        </p:nvSpPr>
        <p:spPr>
          <a:xfrm>
            <a:off x="1622247" y="1695400"/>
            <a:ext cx="2851355" cy="3011847"/>
          </a:xfrm>
          <a:prstGeom prst="ellipse">
            <a:avLst/>
          </a:prstGeom>
          <a:solidFill>
            <a:srgbClr val="00B050">
              <a:alpha val="23000"/>
            </a:srgbClr>
          </a:solidFill>
          <a:ln w="349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C7142DB2-E88B-4F4A-94C5-D71BADC6D854}"/>
              </a:ext>
            </a:extLst>
          </p:cNvPr>
          <p:cNvCxnSpPr>
            <a:cxnSpLocks/>
          </p:cNvCxnSpPr>
          <p:nvPr/>
        </p:nvCxnSpPr>
        <p:spPr>
          <a:xfrm rot="16200000" flipV="1">
            <a:off x="4261311" y="1497322"/>
            <a:ext cx="1455258" cy="1342187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3010966C-3D2C-8F45-ADA9-6C9193078A29}"/>
              </a:ext>
            </a:extLst>
          </p:cNvPr>
          <p:cNvCxnSpPr>
            <a:cxnSpLocks/>
            <a:stCxn id="36" idx="1"/>
          </p:cNvCxnSpPr>
          <p:nvPr/>
        </p:nvCxnSpPr>
        <p:spPr>
          <a:xfrm rot="10800000" flipV="1">
            <a:off x="2663688" y="1249271"/>
            <a:ext cx="1386065" cy="1422134"/>
          </a:xfrm>
          <a:prstGeom prst="bentConnector2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850186D-4D75-F645-87AA-39E8E7DFBC49}"/>
              </a:ext>
            </a:extLst>
          </p:cNvPr>
          <p:cNvSpPr txBox="1"/>
          <p:nvPr/>
        </p:nvSpPr>
        <p:spPr>
          <a:xfrm>
            <a:off x="582740" y="1071716"/>
            <a:ext cx="950871" cy="1081549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4F5819F-D35A-6F41-82C5-53129D2E1C4A}"/>
              </a:ext>
            </a:extLst>
          </p:cNvPr>
          <p:cNvSpPr/>
          <p:nvPr/>
        </p:nvSpPr>
        <p:spPr>
          <a:xfrm>
            <a:off x="765314" y="1238573"/>
            <a:ext cx="302766" cy="61942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Accept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6CB3E2D-4EEF-D24F-ACD4-A17F06C0B9F6}"/>
              </a:ext>
            </a:extLst>
          </p:cNvPr>
          <p:cNvSpPr/>
          <p:nvPr/>
        </p:nvSpPr>
        <p:spPr>
          <a:xfrm>
            <a:off x="657048" y="1886390"/>
            <a:ext cx="802918" cy="2085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LV  #1 WANTS TO PASS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5A1F0F3-7E65-524E-B205-FA3E49749834}"/>
              </a:ext>
            </a:extLst>
          </p:cNvPr>
          <p:cNvSpPr/>
          <p:nvPr/>
        </p:nvSpPr>
        <p:spPr>
          <a:xfrm>
            <a:off x="833964" y="1359704"/>
            <a:ext cx="465532" cy="44896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ADF826-04AD-5F40-B37B-9A4565D54EEB}"/>
              </a:ext>
            </a:extLst>
          </p:cNvPr>
          <p:cNvSpPr txBox="1"/>
          <p:nvPr/>
        </p:nvSpPr>
        <p:spPr>
          <a:xfrm>
            <a:off x="1952692" y="6100004"/>
            <a:ext cx="3627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 = LV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62B36D-BEB7-2343-A439-20A8AF76423D}"/>
              </a:ext>
            </a:extLst>
          </p:cNvPr>
          <p:cNvSpPr txBox="1"/>
          <p:nvPr/>
        </p:nvSpPr>
        <p:spPr>
          <a:xfrm>
            <a:off x="181155" y="3201323"/>
            <a:ext cx="1480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 Kph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Neutral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Brake Set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77BE12-DF0C-BE4F-95B2-9B791865FDEC}"/>
              </a:ext>
            </a:extLst>
          </p:cNvPr>
          <p:cNvSpPr txBox="1"/>
          <p:nvPr/>
        </p:nvSpPr>
        <p:spPr>
          <a:xfrm>
            <a:off x="1997079" y="4944235"/>
            <a:ext cx="950871" cy="1081549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5B8A71-5BA2-AC4D-9CE8-A333C17C0101}"/>
              </a:ext>
            </a:extLst>
          </p:cNvPr>
          <p:cNvSpPr txBox="1"/>
          <p:nvPr/>
        </p:nvSpPr>
        <p:spPr>
          <a:xfrm>
            <a:off x="2273541" y="5467420"/>
            <a:ext cx="58892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PASS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ACCESS</a:t>
            </a:r>
          </a:p>
        </p:txBody>
      </p:sp>
      <p:pic>
        <p:nvPicPr>
          <p:cNvPr id="20" name="Graphic 19" descr="Checkmark">
            <a:extLst>
              <a:ext uri="{FF2B5EF4-FFF2-40B4-BE49-F238E27FC236}">
                <a16:creationId xmlns:a16="http://schemas.microsoft.com/office/drawing/2014/main" id="{8F05D313-7746-E244-8648-BFFED45CB5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05865" y="5485010"/>
            <a:ext cx="119391" cy="119391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6FCFFD3B-36F8-D940-85CC-7948EB1E1F51}"/>
              </a:ext>
            </a:extLst>
          </p:cNvPr>
          <p:cNvSpPr/>
          <p:nvPr/>
        </p:nvSpPr>
        <p:spPr>
          <a:xfrm>
            <a:off x="2063379" y="5030936"/>
            <a:ext cx="465532" cy="44896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5" name="Picture 34" descr="C:\Users\TWoodham\AppData\Local\Microsoft\Windows\Temporary Internet Files\Content.Word\truck_no_bg_small.png">
            <a:extLst>
              <a:ext uri="{FF2B5EF4-FFF2-40B4-BE49-F238E27FC236}">
                <a16:creationId xmlns:a16="http://schemas.microsoft.com/office/drawing/2014/main" id="{8ED39277-0929-CE43-9DC8-6D66DA61430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930" y="5120504"/>
            <a:ext cx="186850" cy="264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raphic 35" descr="Wireless router">
            <a:extLst>
              <a:ext uri="{FF2B5EF4-FFF2-40B4-BE49-F238E27FC236}">
                <a16:creationId xmlns:a16="http://schemas.microsoft.com/office/drawing/2014/main" id="{C37BFA4C-CA99-5643-B8B7-7E74FD5A6F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49752" y="1013159"/>
            <a:ext cx="472223" cy="47222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CA6D81C-00BB-434A-A792-1EA4D5ACDEC5}"/>
              </a:ext>
            </a:extLst>
          </p:cNvPr>
          <p:cNvSpPr/>
          <p:nvPr/>
        </p:nvSpPr>
        <p:spPr>
          <a:xfrm>
            <a:off x="278115" y="2260490"/>
            <a:ext cx="1317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Remote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 = HV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2657512-18F6-5044-B856-B00322064BD0}"/>
              </a:ext>
            </a:extLst>
          </p:cNvPr>
          <p:cNvSpPr/>
          <p:nvPr/>
        </p:nvSpPr>
        <p:spPr>
          <a:xfrm>
            <a:off x="1077944" y="1256523"/>
            <a:ext cx="302766" cy="619423"/>
          </a:xfrm>
          <a:prstGeom prst="ellipse">
            <a:avLst/>
          </a:prstGeom>
          <a:solidFill>
            <a:srgbClr val="E96E98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REJECT</a:t>
            </a:r>
          </a:p>
        </p:txBody>
      </p:sp>
    </p:spTree>
    <p:extLst>
      <p:ext uri="{BB962C8B-B14F-4D97-AF65-F5344CB8AC3E}">
        <p14:creationId xmlns:p14="http://schemas.microsoft.com/office/powerpoint/2010/main" val="64063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95 0.15024 L -0.41224 0.5719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71" y="2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1224 0.57199 L -0.77695 0.85046 " pathEditMode="relative" rAng="0" ptsTypes="AA">
                                      <p:cBhvr>
                                        <p:cTn id="19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42" y="1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" grpId="0" animBg="1"/>
      <p:bldP spid="5" grpId="1" animBg="1"/>
      <p:bldP spid="1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30" grpId="0" build="allAtOnce"/>
      <p:bldP spid="24" grpId="0" animBg="1"/>
      <p:bldP spid="16" grpId="0" animBg="1"/>
      <p:bldP spid="16" grpId="1" animBg="1"/>
      <p:bldP spid="33" grpId="0" animBg="1"/>
      <p:bldP spid="53" grpId="0" animBg="1"/>
      <p:bldP spid="5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411</Words>
  <Application>Microsoft Macintosh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Wingdings</vt:lpstr>
      <vt:lpstr>1_Office Theme</vt:lpstr>
      <vt:lpstr>2_Office Theme</vt:lpstr>
      <vt:lpstr>PowerPoint Presentation</vt:lpstr>
      <vt:lpstr>Adapting and Using EMESRT Story Boards</vt:lpstr>
      <vt:lpstr>Passing Stationary HV (Dump and Dig Face)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17</cp:revision>
  <dcterms:created xsi:type="dcterms:W3CDTF">2020-10-07T22:58:51Z</dcterms:created>
  <dcterms:modified xsi:type="dcterms:W3CDTF">2024-05-09T22:58:14Z</dcterms:modified>
</cp:coreProperties>
</file>