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5" r:id="rId2"/>
  </p:sldMasterIdLst>
  <p:notesMasterIdLst>
    <p:notesMasterId r:id="rId6"/>
  </p:notesMasterIdLst>
  <p:sldIdLst>
    <p:sldId id="271" r:id="rId3"/>
    <p:sldId id="257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10/5/2024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08:58:19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89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82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216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018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2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596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7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52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874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24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7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tiff"/><Relationship Id="rId7" Type="http://schemas.openxmlformats.org/officeDocument/2006/relationships/image" Target="../media/image13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170" y="4122588"/>
            <a:ext cx="9256235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7:  Accessing Heavy Vehicle for Maintenance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srgbClr val="3F3F3F"/>
                </a:solidFill>
                <a:latin typeface="Calibri" panose="020F0502020204030204" pitchFamily="34" charset="0"/>
              </a:rPr>
              <a:t>Ve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rsion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22438A-387F-1C40-9AAE-BB61B20E9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6781">
            <a:off x="2031999" y="2006599"/>
            <a:ext cx="2054943" cy="2054943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EE7853C1-33C0-B549-B575-5A3BE1FF582D}"/>
              </a:ext>
            </a:extLst>
          </p:cNvPr>
          <p:cNvGrpSpPr/>
          <p:nvPr/>
        </p:nvGrpSpPr>
        <p:grpSpPr>
          <a:xfrm flipH="1">
            <a:off x="2461450" y="4281335"/>
            <a:ext cx="1510882" cy="774832"/>
            <a:chOff x="1023552" y="4402972"/>
            <a:chExt cx="1179154" cy="688482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04C47B1F-9AAE-5040-9FEA-E24A4E0A20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9221" b="23556"/>
            <a:stretch/>
          </p:blipFill>
          <p:spPr>
            <a:xfrm rot="19934518">
              <a:off x="1023552" y="4801037"/>
              <a:ext cx="639465" cy="290417"/>
            </a:xfrm>
            <a:prstGeom prst="rect">
              <a:avLst/>
            </a:prstGeom>
          </p:spPr>
        </p:pic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1D2F706A-B0C7-104E-A46B-5CC05925D56C}"/>
                </a:ext>
              </a:extLst>
            </p:cNvPr>
            <p:cNvSpPr/>
            <p:nvPr/>
          </p:nvSpPr>
          <p:spPr>
            <a:xfrm rot="14301142">
              <a:off x="1651815" y="4591428"/>
              <a:ext cx="157316" cy="294969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310FA277-CA34-F14E-8A42-3E94F26ABCB5}"/>
                </a:ext>
              </a:extLst>
            </p:cNvPr>
            <p:cNvSpPr/>
            <p:nvPr/>
          </p:nvSpPr>
          <p:spPr>
            <a:xfrm rot="14301142">
              <a:off x="1875024" y="4348665"/>
              <a:ext cx="273375" cy="381989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5807E611-2587-904F-A49B-464009C78A08}"/>
              </a:ext>
            </a:extLst>
          </p:cNvPr>
          <p:cNvSpPr/>
          <p:nvPr/>
        </p:nvSpPr>
        <p:spPr>
          <a:xfrm>
            <a:off x="2055831" y="5018455"/>
            <a:ext cx="465532" cy="44896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94080-D8A3-254E-ACE9-44267F04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90" y="294015"/>
            <a:ext cx="11205069" cy="532222"/>
          </a:xfrm>
        </p:spPr>
        <p:txBody>
          <a:bodyPr>
            <a:normAutofit fontScale="90000"/>
          </a:bodyPr>
          <a:lstStyle/>
          <a:p>
            <a:r>
              <a:rPr lang="en-US" dirty="0"/>
              <a:t>Accessing HV – Maintenance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418A7-4519-F744-8422-919804777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67244"/>
            <a:ext cx="5960165" cy="604064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Vehicle Operator needs to enter 30m of HV to access HV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LV Operator needs to perform the following once in range of HV (300m V2X)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Operator touches the CAS Display on the specific HV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Selects the “Access button”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HV receives verbal prompt “Access Request”</a:t>
            </a:r>
          </a:p>
          <a:p>
            <a:pPr lvl="1"/>
            <a:r>
              <a:rPr lang="en-US" sz="1200" dirty="0"/>
              <a:t>“Accept or Reject” Button appears on screen</a:t>
            </a:r>
          </a:p>
          <a:p>
            <a:pPr lvl="1"/>
            <a:r>
              <a:rPr lang="en-US" sz="1200" dirty="0"/>
              <a:t>Context appears on screen “LV ID # would like to access your vehicle”</a:t>
            </a:r>
          </a:p>
          <a:p>
            <a:pPr lvl="1"/>
            <a:r>
              <a:rPr lang="en-US" sz="1200" dirty="0"/>
              <a:t>HV cannot press either button until safe state is achieved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HV engages Safe state Controls, if not already</a:t>
            </a:r>
          </a:p>
          <a:p>
            <a:pPr lvl="1"/>
            <a:r>
              <a:rPr lang="en-US" sz="1200" dirty="0"/>
              <a:t>Yellow Safe State broadcast to all vehicles in range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HV authorizes LV to gain access by pressing “Accept Button”, </a:t>
            </a:r>
          </a:p>
          <a:p>
            <a:pPr lvl="1"/>
            <a:r>
              <a:rPr lang="en-US" sz="1200" dirty="0"/>
              <a:t>Green Safe State broadcast only to authorized LV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CAS displays a graphical representation in both vehicles &amp; LV is now authorized to enter zone (relevant for that interaction only)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Maintenance vehicle to park in area where HV operator can visually see the vehicle and then isolates the HV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Maintenance vehicle can then park where necessary to perform work</a:t>
            </a:r>
          </a:p>
          <a:p>
            <a:pPr marL="0" indent="0">
              <a:buNone/>
            </a:pPr>
            <a:r>
              <a:rPr lang="en-US" sz="1200" dirty="0"/>
              <a:t>Only applicable for LVs, MVs and Fuel Trucks to all HVs (excludes LVs &amp; MVs to LVs &amp; MVs)</a:t>
            </a:r>
          </a:p>
          <a:p>
            <a:pPr marL="0" indent="0">
              <a:buNone/>
            </a:pPr>
            <a:r>
              <a:rPr lang="en-US" sz="1200" dirty="0"/>
              <a:t>30 metre zone must be visible on all user panels at all times when the vehicle is stationary (red), in a safe state (yellow).  An acknowledged safe state (green) will only be visible to the two vehicles that are interacting.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5186E1-FF7D-3D43-8120-B08B24AA9DEE}"/>
              </a:ext>
            </a:extLst>
          </p:cNvPr>
          <p:cNvSpPr/>
          <p:nvPr/>
        </p:nvSpPr>
        <p:spPr>
          <a:xfrm>
            <a:off x="1516043" y="1704565"/>
            <a:ext cx="2851355" cy="3011847"/>
          </a:xfrm>
          <a:prstGeom prst="ellipse">
            <a:avLst/>
          </a:prstGeom>
          <a:solidFill>
            <a:srgbClr val="FFFF00">
              <a:alpha val="23000"/>
            </a:srgbClr>
          </a:solidFill>
          <a:ln w="349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187DD81-D271-4545-81FA-DF51F4657654}"/>
              </a:ext>
            </a:extLst>
          </p:cNvPr>
          <p:cNvGrpSpPr/>
          <p:nvPr/>
        </p:nvGrpSpPr>
        <p:grpSpPr>
          <a:xfrm rot="17839966" flipH="1">
            <a:off x="9749125" y="-1023890"/>
            <a:ext cx="1513039" cy="759672"/>
            <a:chOff x="1021868" y="4402972"/>
            <a:chExt cx="1180838" cy="67501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E6BB2A6-CE87-8946-8E36-F33194ACDA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0347" b="26304"/>
            <a:stretch/>
          </p:blipFill>
          <p:spPr>
            <a:xfrm rot="19934518">
              <a:off x="1021868" y="4807227"/>
              <a:ext cx="639465" cy="270756"/>
            </a:xfrm>
            <a:prstGeom prst="rect">
              <a:avLst/>
            </a:prstGeom>
          </p:spPr>
        </p:pic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E6EC0718-FC29-5A4D-AAFB-D47BC9584EA3}"/>
                </a:ext>
              </a:extLst>
            </p:cNvPr>
            <p:cNvSpPr/>
            <p:nvPr/>
          </p:nvSpPr>
          <p:spPr>
            <a:xfrm rot="14301142">
              <a:off x="1651815" y="4591428"/>
              <a:ext cx="157316" cy="294969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EE5079C2-7289-224A-BC1E-2E787AF31AF6}"/>
                </a:ext>
              </a:extLst>
            </p:cNvPr>
            <p:cNvSpPr/>
            <p:nvPr/>
          </p:nvSpPr>
          <p:spPr>
            <a:xfrm rot="14301142">
              <a:off x="1875024" y="4348665"/>
              <a:ext cx="273375" cy="381989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5BA3D4FD-E2E2-3E4C-8E21-7307D3E8EB99}"/>
              </a:ext>
            </a:extLst>
          </p:cNvPr>
          <p:cNvSpPr/>
          <p:nvPr/>
        </p:nvSpPr>
        <p:spPr>
          <a:xfrm>
            <a:off x="1516042" y="1692889"/>
            <a:ext cx="2851355" cy="3011847"/>
          </a:xfrm>
          <a:prstGeom prst="ellipse">
            <a:avLst/>
          </a:prstGeom>
          <a:solidFill>
            <a:srgbClr val="00B050">
              <a:alpha val="23000"/>
            </a:srgbClr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C7142DB2-E88B-4F4A-94C5-D71BADC6D85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261311" y="1497322"/>
            <a:ext cx="1455258" cy="1342187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3010966C-3D2C-8F45-ADA9-6C9193078A29}"/>
              </a:ext>
            </a:extLst>
          </p:cNvPr>
          <p:cNvCxnSpPr>
            <a:cxnSpLocks/>
            <a:stCxn id="36" idx="1"/>
          </p:cNvCxnSpPr>
          <p:nvPr/>
        </p:nvCxnSpPr>
        <p:spPr>
          <a:xfrm rot="10800000" flipV="1">
            <a:off x="2663688" y="1249271"/>
            <a:ext cx="1386065" cy="1422134"/>
          </a:xfrm>
          <a:prstGeom prst="bentConnector2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50186D-4D75-F645-87AA-39E8E7DFBC49}"/>
              </a:ext>
            </a:extLst>
          </p:cNvPr>
          <p:cNvSpPr txBox="1"/>
          <p:nvPr/>
        </p:nvSpPr>
        <p:spPr>
          <a:xfrm>
            <a:off x="582740" y="1071716"/>
            <a:ext cx="950871" cy="1081549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F5819F-D35A-6F41-82C5-53129D2E1C4A}"/>
              </a:ext>
            </a:extLst>
          </p:cNvPr>
          <p:cNvSpPr/>
          <p:nvPr/>
        </p:nvSpPr>
        <p:spPr>
          <a:xfrm>
            <a:off x="765314" y="1238573"/>
            <a:ext cx="302766" cy="61942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CB3E2D-4EEF-D24F-ACD4-A17F06C0B9F6}"/>
              </a:ext>
            </a:extLst>
          </p:cNvPr>
          <p:cNvSpPr/>
          <p:nvPr/>
        </p:nvSpPr>
        <p:spPr>
          <a:xfrm>
            <a:off x="657048" y="1886390"/>
            <a:ext cx="802918" cy="2085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LV  #1 DESIRES ACCESS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A1F0F3-7E65-524E-B205-FA3E49749834}"/>
              </a:ext>
            </a:extLst>
          </p:cNvPr>
          <p:cNvSpPr/>
          <p:nvPr/>
        </p:nvSpPr>
        <p:spPr>
          <a:xfrm>
            <a:off x="833964" y="1359704"/>
            <a:ext cx="465532" cy="44896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ADF826-04AD-5F40-B37B-9A4565D54EEB}"/>
              </a:ext>
            </a:extLst>
          </p:cNvPr>
          <p:cNvSpPr txBox="1"/>
          <p:nvPr/>
        </p:nvSpPr>
        <p:spPr>
          <a:xfrm>
            <a:off x="1952692" y="6100004"/>
            <a:ext cx="1713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 = LV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62B36D-BEB7-2343-A439-20A8AF76423D}"/>
              </a:ext>
            </a:extLst>
          </p:cNvPr>
          <p:cNvSpPr txBox="1"/>
          <p:nvPr/>
        </p:nvSpPr>
        <p:spPr>
          <a:xfrm>
            <a:off x="164876" y="3234442"/>
            <a:ext cx="1480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Kph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Neutral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Brake Set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7BE12-DF0C-BE4F-95B2-9B791865FDEC}"/>
              </a:ext>
            </a:extLst>
          </p:cNvPr>
          <p:cNvSpPr txBox="1"/>
          <p:nvPr/>
        </p:nvSpPr>
        <p:spPr>
          <a:xfrm>
            <a:off x="1997079" y="4944235"/>
            <a:ext cx="950871" cy="1081549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5B8A71-5BA2-AC4D-9CE8-A333C17C0101}"/>
              </a:ext>
            </a:extLst>
          </p:cNvPr>
          <p:cNvSpPr txBox="1"/>
          <p:nvPr/>
        </p:nvSpPr>
        <p:spPr>
          <a:xfrm>
            <a:off x="2273541" y="5467420"/>
            <a:ext cx="59886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PASS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ACCESS</a:t>
            </a:r>
          </a:p>
        </p:txBody>
      </p:sp>
      <p:pic>
        <p:nvPicPr>
          <p:cNvPr id="20" name="Graphic 19" descr="Checkmark">
            <a:extLst>
              <a:ext uri="{FF2B5EF4-FFF2-40B4-BE49-F238E27FC236}">
                <a16:creationId xmlns:a16="http://schemas.microsoft.com/office/drawing/2014/main" id="{8F05D313-7746-E244-8648-BFFED45CB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05865" y="5604278"/>
            <a:ext cx="119391" cy="119391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6FCFFD3B-36F8-D940-85CC-7948EB1E1F51}"/>
              </a:ext>
            </a:extLst>
          </p:cNvPr>
          <p:cNvSpPr/>
          <p:nvPr/>
        </p:nvSpPr>
        <p:spPr>
          <a:xfrm>
            <a:off x="2063379" y="5030936"/>
            <a:ext cx="465532" cy="44896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34" descr="C:\Users\TWoodham\AppData\Local\Microsoft\Windows\Temporary Internet Files\Content.Word\truck_no_bg_small.png">
            <a:extLst>
              <a:ext uri="{FF2B5EF4-FFF2-40B4-BE49-F238E27FC236}">
                <a16:creationId xmlns:a16="http://schemas.microsoft.com/office/drawing/2014/main" id="{8ED39277-0929-CE43-9DC8-6D66DA61430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30" y="5120504"/>
            <a:ext cx="186850" cy="264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raphic 35" descr="Wireless router">
            <a:extLst>
              <a:ext uri="{FF2B5EF4-FFF2-40B4-BE49-F238E27FC236}">
                <a16:creationId xmlns:a16="http://schemas.microsoft.com/office/drawing/2014/main" id="{C37BFA4C-CA99-5643-B8B7-7E74FD5A6F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49752" y="1013159"/>
            <a:ext cx="472223" cy="47222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CA6D81C-00BB-434A-A792-1EA4D5ACDEC5}"/>
              </a:ext>
            </a:extLst>
          </p:cNvPr>
          <p:cNvSpPr/>
          <p:nvPr/>
        </p:nvSpPr>
        <p:spPr>
          <a:xfrm>
            <a:off x="265771" y="2229745"/>
            <a:ext cx="1317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 = HV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2657512-18F6-5044-B856-B00322064BD0}"/>
              </a:ext>
            </a:extLst>
          </p:cNvPr>
          <p:cNvSpPr/>
          <p:nvPr/>
        </p:nvSpPr>
        <p:spPr>
          <a:xfrm>
            <a:off x="1077944" y="1256523"/>
            <a:ext cx="302766" cy="619423"/>
          </a:xfrm>
          <a:prstGeom prst="ellipse">
            <a:avLst/>
          </a:prstGeom>
          <a:solidFill>
            <a:srgbClr val="E96E9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REJECT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1D1297-FA94-7D43-9275-3BBF794353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94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95 0.15024 L -0.41224 0.571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71" y="2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41 0.51899 L -0.62292 0.7257 " pathEditMode="relative" rAng="0" ptsTypes="AA">
                                      <p:cBhvr>
                                        <p:cTn id="17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76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875E-6 7.40741E-7 L -0.11588 -0.15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94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" grpId="0" animBg="1"/>
      <p:bldP spid="5" grpId="1" animBg="1"/>
      <p:bldP spid="1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30" grpId="0" build="allAtOnce"/>
      <p:bldP spid="24" grpId="0" animBg="1"/>
      <p:bldP spid="16" grpId="0" animBg="1"/>
      <p:bldP spid="16" grpId="1" animBg="1"/>
      <p:bldP spid="33" grpId="0" animBg="1"/>
      <p:bldP spid="53" grpId="0" animBg="1"/>
      <p:bldP spid="5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404</Words>
  <Application>Microsoft Macintosh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Wingdings</vt:lpstr>
      <vt:lpstr>2_Office Theme</vt:lpstr>
      <vt:lpstr>1_Office Theme</vt:lpstr>
      <vt:lpstr>PowerPoint Presentation</vt:lpstr>
      <vt:lpstr>Adapting and Using EMESRT Story Boards</vt:lpstr>
      <vt:lpstr>Accessing HV – Maintenance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18</cp:revision>
  <dcterms:created xsi:type="dcterms:W3CDTF">2020-10-07T22:58:51Z</dcterms:created>
  <dcterms:modified xsi:type="dcterms:W3CDTF">2024-05-09T22:58:35Z</dcterms:modified>
</cp:coreProperties>
</file>