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302" r:id="rId6"/>
    <p:sldId id="34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BE445-6CCD-DCF6-3B2A-20D7220F22BA}" name="Neil Pollard" initials="NP" userId="S::Neil.Pollard@glencore.com.au::6f78faa6-6c14-4e14-b949-3fcbb76b3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0000"/>
    <a:srgbClr val="FFF5EE"/>
    <a:srgbClr val="1A1B24"/>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17D46-03AB-9D48-81E5-F3DF8121EE27}" v="32" dt="2024-09-09T06:17:17.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2" autoAdjust="0"/>
    <p:restoredTop sz="94660"/>
  </p:normalViewPr>
  <p:slideViewPr>
    <p:cSldViewPr snapToGrid="0">
      <p:cViewPr varScale="1">
        <p:scale>
          <a:sx n="197" d="100"/>
          <a:sy n="197" d="100"/>
        </p:scale>
        <p:origin x="792"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A4B6-2AE5-FC44-9647-FDFCF62D8569}"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087E7-81E8-CC40-AD6F-BBBD7C6D9711}" type="slidenum">
              <a:rPr lang="en-US" smtClean="0"/>
              <a:t>‹#›</a:t>
            </a:fld>
            <a:endParaRPr lang="en-US" dirty="0"/>
          </a:p>
        </p:txBody>
      </p:sp>
    </p:spTree>
    <p:extLst>
      <p:ext uri="{BB962C8B-B14F-4D97-AF65-F5344CB8AC3E}">
        <p14:creationId xmlns:p14="http://schemas.microsoft.com/office/powerpoint/2010/main" val="34029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115293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9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129B0E-9415-43F5-A2E2-855F7F01EFDF}"/>
              </a:ext>
            </a:extLst>
          </p:cNvPr>
          <p:cNvSpPr>
            <a:spLocks noGrp="1"/>
          </p:cNvSpPr>
          <p:nvPr>
            <p:ph type="pic" sz="quarter" idx="13"/>
          </p:nvPr>
        </p:nvSpPr>
        <p:spPr>
          <a:xfrm>
            <a:off x="7028316" y="0"/>
            <a:ext cx="5163685" cy="6858000"/>
          </a:xfrm>
          <a:custGeom>
            <a:avLst/>
            <a:gdLst>
              <a:gd name="connsiteX0" fmla="*/ 581116 w 5163685"/>
              <a:gd name="connsiteY0" fmla="*/ 0 h 6858000"/>
              <a:gd name="connsiteX1" fmla="*/ 5163685 w 5163685"/>
              <a:gd name="connsiteY1" fmla="*/ 0 h 6858000"/>
              <a:gd name="connsiteX2" fmla="*/ 5163685 w 5163685"/>
              <a:gd name="connsiteY2" fmla="*/ 6858000 h 6858000"/>
              <a:gd name="connsiteX3" fmla="*/ 581106 w 5163685"/>
              <a:gd name="connsiteY3" fmla="*/ 6858000 h 6858000"/>
              <a:gd name="connsiteX4" fmla="*/ 464005 w 5163685"/>
              <a:gd name="connsiteY4" fmla="*/ 6846195 h 6858000"/>
              <a:gd name="connsiteX5" fmla="*/ 0 w 5163685"/>
              <a:gd name="connsiteY5" fmla="*/ 6276881 h 6858000"/>
              <a:gd name="connsiteX6" fmla="*/ 0 w 5163685"/>
              <a:gd name="connsiteY6" fmla="*/ 581121 h 6858000"/>
              <a:gd name="connsiteX7" fmla="*/ 464005 w 5163685"/>
              <a:gd name="connsiteY7" fmla="*/ 11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685" h="6858000">
                <a:moveTo>
                  <a:pt x="581116" y="0"/>
                </a:moveTo>
                <a:lnTo>
                  <a:pt x="5163685" y="0"/>
                </a:lnTo>
                <a:lnTo>
                  <a:pt x="5163685" y="6858000"/>
                </a:lnTo>
                <a:lnTo>
                  <a:pt x="581106" y="6858000"/>
                </a:lnTo>
                <a:lnTo>
                  <a:pt x="464005" y="6846195"/>
                </a:lnTo>
                <a:cubicBezTo>
                  <a:pt x="199198" y="6792008"/>
                  <a:pt x="0" y="6557707"/>
                  <a:pt x="0" y="6276881"/>
                </a:cubicBezTo>
                <a:lnTo>
                  <a:pt x="0" y="581121"/>
                </a:lnTo>
                <a:cubicBezTo>
                  <a:pt x="0" y="300295"/>
                  <a:pt x="199198" y="65993"/>
                  <a:pt x="464005" y="11806"/>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3406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CD131B-A54D-45C1-9281-EEC87709AA69}"/>
              </a:ext>
            </a:extLst>
          </p:cNvPr>
          <p:cNvSpPr>
            <a:spLocks noGrp="1"/>
          </p:cNvSpPr>
          <p:nvPr>
            <p:ph type="pic" sz="quarter" idx="13"/>
          </p:nvPr>
        </p:nvSpPr>
        <p:spPr>
          <a:xfrm>
            <a:off x="0" y="93306"/>
            <a:ext cx="12192001" cy="6858000"/>
          </a:xfrm>
          <a:custGeom>
            <a:avLst/>
            <a:gdLst>
              <a:gd name="connsiteX0" fmla="*/ 0 w 5160498"/>
              <a:gd name="connsiteY0" fmla="*/ 0 h 6858000"/>
              <a:gd name="connsiteX1" fmla="*/ 5160498 w 5160498"/>
              <a:gd name="connsiteY1" fmla="*/ 0 h 6858000"/>
              <a:gd name="connsiteX2" fmla="*/ 5160498 w 5160498"/>
              <a:gd name="connsiteY2" fmla="*/ 6858000 h 6858000"/>
              <a:gd name="connsiteX3" fmla="*/ 0 w 51604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60498" h="6858000">
                <a:moveTo>
                  <a:pt x="0" y="0"/>
                </a:moveTo>
                <a:lnTo>
                  <a:pt x="5160498" y="0"/>
                </a:lnTo>
                <a:lnTo>
                  <a:pt x="5160498" y="6858000"/>
                </a:lnTo>
                <a:lnTo>
                  <a:pt x="0" y="6858000"/>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3428262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157B9-DA62-42E8-9493-7CF896780448}"/>
              </a:ext>
            </a:extLst>
          </p:cNvPr>
          <p:cNvSpPr>
            <a:spLocks noGrp="1"/>
          </p:cNvSpPr>
          <p:nvPr>
            <p:ph type="pic" sz="quarter" idx="13"/>
          </p:nvPr>
        </p:nvSpPr>
        <p:spPr>
          <a:xfrm>
            <a:off x="381002" y="381000"/>
            <a:ext cx="11429998" cy="6096000"/>
          </a:xfrm>
          <a:custGeom>
            <a:avLst/>
            <a:gdLst>
              <a:gd name="connsiteX0" fmla="*/ 115032 w 11429998"/>
              <a:gd name="connsiteY0" fmla="*/ 0 h 6096000"/>
              <a:gd name="connsiteX1" fmla="*/ 11314966 w 11429998"/>
              <a:gd name="connsiteY1" fmla="*/ 0 h 6096000"/>
              <a:gd name="connsiteX2" fmla="*/ 11429998 w 11429998"/>
              <a:gd name="connsiteY2" fmla="*/ 115032 h 6096000"/>
              <a:gd name="connsiteX3" fmla="*/ 11429998 w 11429998"/>
              <a:gd name="connsiteY3" fmla="*/ 5980968 h 6096000"/>
              <a:gd name="connsiteX4" fmla="*/ 11314966 w 11429998"/>
              <a:gd name="connsiteY4" fmla="*/ 6096000 h 6096000"/>
              <a:gd name="connsiteX5" fmla="*/ 115032 w 11429998"/>
              <a:gd name="connsiteY5" fmla="*/ 6096000 h 6096000"/>
              <a:gd name="connsiteX6" fmla="*/ 0 w 11429998"/>
              <a:gd name="connsiteY6" fmla="*/ 5980968 h 6096000"/>
              <a:gd name="connsiteX7" fmla="*/ 0 w 11429998"/>
              <a:gd name="connsiteY7" fmla="*/ 115032 h 6096000"/>
              <a:gd name="connsiteX8" fmla="*/ 115032 w 11429998"/>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998" h="6096000">
                <a:moveTo>
                  <a:pt x="115032" y="0"/>
                </a:moveTo>
                <a:lnTo>
                  <a:pt x="11314966" y="0"/>
                </a:lnTo>
                <a:cubicBezTo>
                  <a:pt x="11378496" y="0"/>
                  <a:pt x="11429998" y="51502"/>
                  <a:pt x="11429998" y="115032"/>
                </a:cubicBezTo>
                <a:lnTo>
                  <a:pt x="11429998" y="5980968"/>
                </a:lnTo>
                <a:cubicBezTo>
                  <a:pt x="11429998" y="6044498"/>
                  <a:pt x="11378496" y="6096000"/>
                  <a:pt x="11314966" y="6096000"/>
                </a:cubicBezTo>
                <a:lnTo>
                  <a:pt x="115032" y="6096000"/>
                </a:lnTo>
                <a:cubicBezTo>
                  <a:pt x="51502" y="6096000"/>
                  <a:pt x="0" y="6044498"/>
                  <a:pt x="0" y="5980968"/>
                </a:cubicBezTo>
                <a:lnTo>
                  <a:pt x="0" y="115032"/>
                </a:lnTo>
                <a:cubicBezTo>
                  <a:pt x="0" y="51502"/>
                  <a:pt x="51502" y="0"/>
                  <a:pt x="11503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223800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0A115EE-9E32-4A68-ABF7-7CF2179CBD5D}"/>
              </a:ext>
            </a:extLst>
          </p:cNvPr>
          <p:cNvSpPr>
            <a:spLocks noGrp="1"/>
          </p:cNvSpPr>
          <p:nvPr>
            <p:ph type="pic" sz="quarter" idx="13"/>
          </p:nvPr>
        </p:nvSpPr>
        <p:spPr>
          <a:xfrm>
            <a:off x="2" y="-3"/>
            <a:ext cx="4692317" cy="6858002"/>
          </a:xfrm>
          <a:custGeom>
            <a:avLst/>
            <a:gdLst>
              <a:gd name="connsiteX0" fmla="*/ 0 w 4692317"/>
              <a:gd name="connsiteY0" fmla="*/ 0 h 6858002"/>
              <a:gd name="connsiteX1" fmla="*/ 4469057 w 4692317"/>
              <a:gd name="connsiteY1" fmla="*/ 0 h 6858002"/>
              <a:gd name="connsiteX2" fmla="*/ 4692317 w 4692317"/>
              <a:gd name="connsiteY2" fmla="*/ 223260 h 6858002"/>
              <a:gd name="connsiteX3" fmla="*/ 4692317 w 4692317"/>
              <a:gd name="connsiteY3" fmla="*/ 6634742 h 6858002"/>
              <a:gd name="connsiteX4" fmla="*/ 4469057 w 4692317"/>
              <a:gd name="connsiteY4" fmla="*/ 6858002 h 6858002"/>
              <a:gd name="connsiteX5" fmla="*/ 0 w 469231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317" h="6858002">
                <a:moveTo>
                  <a:pt x="0" y="0"/>
                </a:moveTo>
                <a:lnTo>
                  <a:pt x="4469057" y="0"/>
                </a:lnTo>
                <a:cubicBezTo>
                  <a:pt x="4592360" y="0"/>
                  <a:pt x="4692317" y="99957"/>
                  <a:pt x="4692317" y="223260"/>
                </a:cubicBezTo>
                <a:lnTo>
                  <a:pt x="4692317" y="6634742"/>
                </a:lnTo>
                <a:cubicBezTo>
                  <a:pt x="4692317" y="6758045"/>
                  <a:pt x="4592360" y="6858002"/>
                  <a:pt x="4469057" y="6858002"/>
                </a:cubicBezTo>
                <a:lnTo>
                  <a:pt x="0" y="6858002"/>
                </a:lnTo>
                <a:close/>
              </a:path>
            </a:pathLst>
          </a:custGeom>
          <a:solidFill>
            <a:schemeClr val="bg1"/>
          </a:solidFill>
          <a:ln>
            <a:noFill/>
          </a:ln>
          <a:effectLst>
            <a:outerShdw blurRad="711200" dist="381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lvl1pPr>
              <a:buFont typeface="+mj-lt"/>
              <a:buAutoNum type="arabicPeriod"/>
              <a:defRPr/>
            </a:lvl1pPr>
          </a:lstStyle>
          <a:p>
            <a:pPr>
              <a:buFont typeface="+mj-lt"/>
              <a:buAutoNum type="arabicPeriod"/>
            </a:pPr>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47684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E44E-DE65-BD4A-AD6A-912E70E65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87F1C-78E6-4C46-8379-0AF7269CE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5B83-6083-F748-9509-BFA4FB2242C4}"/>
              </a:ext>
            </a:extLst>
          </p:cNvPr>
          <p:cNvSpPr>
            <a:spLocks noGrp="1"/>
          </p:cNvSpPr>
          <p:nvPr>
            <p:ph type="dt" sz="half" idx="10"/>
          </p:nvPr>
        </p:nvSpPr>
        <p:spPr/>
        <p:txBody>
          <a:bodyPr/>
          <a:lstStyle/>
          <a:p>
            <a:fld id="{0E02DCA7-D6C9-4108-9674-CE34EAF39A52}" type="datetime1">
              <a:rPr lang="en-US" smtClean="0"/>
              <a:t>9/9/24</a:t>
            </a:fld>
            <a:endParaRPr lang="en-US" dirty="0"/>
          </a:p>
        </p:txBody>
      </p:sp>
      <p:sp>
        <p:nvSpPr>
          <p:cNvPr id="5" name="Footer Placeholder 4">
            <a:extLst>
              <a:ext uri="{FF2B5EF4-FFF2-40B4-BE49-F238E27FC236}">
                <a16:creationId xmlns:a16="http://schemas.microsoft.com/office/drawing/2014/main" id="{376CD984-C170-364A-8061-1622AB2C6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4B1B0-0BD6-454C-9764-2708FD273798}"/>
              </a:ext>
            </a:extLst>
          </p:cNvPr>
          <p:cNvSpPr>
            <a:spLocks noGrp="1"/>
          </p:cNvSpPr>
          <p:nvPr>
            <p:ph type="sldNum" sz="quarter" idx="12"/>
          </p:nvPr>
        </p:nvSpPr>
        <p:spPr/>
        <p:txBody>
          <a:bodyPr/>
          <a:lstStyle/>
          <a:p>
            <a:fld id="{621D1297-FA94-7D43-9275-3BBF7943531E}" type="slidenum">
              <a:rPr lang="en-US" smtClean="0"/>
              <a:t>‹#›</a:t>
            </a:fld>
            <a:endParaRPr lang="en-US" dirty="0"/>
          </a:p>
        </p:txBody>
      </p:sp>
    </p:spTree>
    <p:extLst>
      <p:ext uri="{BB962C8B-B14F-4D97-AF65-F5344CB8AC3E}">
        <p14:creationId xmlns:p14="http://schemas.microsoft.com/office/powerpoint/2010/main" val="1250590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FBD8-6296-428B-BDCD-DC017E2CA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0F1DF-27C3-4F9D-B8C1-D739BFF5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8D3B-A9E8-4150-A482-672070974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F8844-22EE-4C68-84C9-C765D6ECC5DB}" type="datetimeFigureOut">
              <a:rPr lang="en-US" smtClean="0"/>
              <a:t>9/9/24</a:t>
            </a:fld>
            <a:endParaRPr lang="en-US" dirty="0"/>
          </a:p>
        </p:txBody>
      </p:sp>
      <p:sp>
        <p:nvSpPr>
          <p:cNvPr id="5" name="Footer Placeholder 4">
            <a:extLst>
              <a:ext uri="{FF2B5EF4-FFF2-40B4-BE49-F238E27FC236}">
                <a16:creationId xmlns:a16="http://schemas.microsoft.com/office/drawing/2014/main" id="{7E3D3D08-507D-40FE-A591-959CDBAA5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BD6A2E-E27A-4263-B2EF-4574ABBAA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2416-81EA-414A-9A1B-E074E10F16F2}" type="slidenum">
              <a:rPr lang="en-US" smtClean="0"/>
              <a:t>‹#›</a:t>
            </a:fld>
            <a:endParaRPr lang="en-US" dirty="0"/>
          </a:p>
        </p:txBody>
      </p:sp>
    </p:spTree>
    <p:extLst>
      <p:ext uri="{BB962C8B-B14F-4D97-AF65-F5344CB8AC3E}">
        <p14:creationId xmlns:p14="http://schemas.microsoft.com/office/powerpoint/2010/main" val="294421367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7" r:id="rId4"/>
    <p:sldLayoutId id="2147483666" r:id="rId5"/>
    <p:sldLayoutId id="2147483668"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9C3344-5D53-D62C-7515-41F1A2B51F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5513" y="946650"/>
            <a:ext cx="7772400" cy="1569094"/>
          </a:xfrm>
          <a:prstGeom prst="rect">
            <a:avLst/>
          </a:prstGeom>
        </p:spPr>
      </p:pic>
      <p:grpSp>
        <p:nvGrpSpPr>
          <p:cNvPr id="12" name="Group 11">
            <a:extLst>
              <a:ext uri="{FF2B5EF4-FFF2-40B4-BE49-F238E27FC236}">
                <a16:creationId xmlns:a16="http://schemas.microsoft.com/office/drawing/2014/main" id="{4FF65736-1723-02C0-2F0B-0C5B3EB90CC6}"/>
              </a:ext>
            </a:extLst>
          </p:cNvPr>
          <p:cNvGrpSpPr/>
          <p:nvPr/>
        </p:nvGrpSpPr>
        <p:grpSpPr>
          <a:xfrm>
            <a:off x="309183" y="3502759"/>
            <a:ext cx="11466271" cy="1380080"/>
            <a:chOff x="3779045" y="1539448"/>
            <a:chExt cx="4633911" cy="1380080"/>
          </a:xfrm>
        </p:grpSpPr>
        <p:grpSp>
          <p:nvGrpSpPr>
            <p:cNvPr id="13" name="Group 12">
              <a:extLst>
                <a:ext uri="{FF2B5EF4-FFF2-40B4-BE49-F238E27FC236}">
                  <a16:creationId xmlns:a16="http://schemas.microsoft.com/office/drawing/2014/main" id="{69649E9C-C6F5-91D8-1AB0-5150F406896A}"/>
                </a:ext>
              </a:extLst>
            </p:cNvPr>
            <p:cNvGrpSpPr/>
            <p:nvPr/>
          </p:nvGrpSpPr>
          <p:grpSpPr>
            <a:xfrm>
              <a:off x="3779045" y="1539448"/>
              <a:ext cx="4633911" cy="1357820"/>
              <a:chOff x="3328998" y="1545372"/>
              <a:chExt cx="4633911" cy="1638301"/>
            </a:xfrm>
          </p:grpSpPr>
          <p:cxnSp>
            <p:nvCxnSpPr>
              <p:cNvPr id="17" name="Straight Connector 16">
                <a:extLst>
                  <a:ext uri="{FF2B5EF4-FFF2-40B4-BE49-F238E27FC236}">
                    <a16:creationId xmlns:a16="http://schemas.microsoft.com/office/drawing/2014/main" id="{12EF8D19-5C01-E82E-40C5-4F6608C95F0B}"/>
                  </a:ext>
                </a:extLst>
              </p:cNvPr>
              <p:cNvCxnSpPr>
                <a:cxnSpLocks/>
              </p:cNvCxnSpPr>
              <p:nvPr/>
            </p:nvCxnSpPr>
            <p:spPr>
              <a:xfrm>
                <a:off x="3328998" y="1545372"/>
                <a:ext cx="0" cy="1638301"/>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25A2E3-A926-F614-17B9-6B627BA2169C}"/>
                  </a:ext>
                </a:extLst>
              </p:cNvPr>
              <p:cNvCxnSpPr>
                <a:cxnSpLocks/>
              </p:cNvCxnSpPr>
              <p:nvPr/>
            </p:nvCxnSpPr>
            <p:spPr>
              <a:xfrm>
                <a:off x="7962909" y="1545372"/>
                <a:ext cx="0" cy="1638298"/>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7B41F3-1F2E-64AC-6136-B5477D6D49C6}"/>
                </a:ext>
              </a:extLst>
            </p:cNvPr>
            <p:cNvGrpSpPr/>
            <p:nvPr/>
          </p:nvGrpSpPr>
          <p:grpSpPr>
            <a:xfrm>
              <a:off x="3856277" y="1541249"/>
              <a:ext cx="4500042" cy="1378279"/>
              <a:chOff x="3849131" y="1543050"/>
              <a:chExt cx="4500042" cy="1378279"/>
            </a:xfrm>
          </p:grpSpPr>
          <p:sp>
            <p:nvSpPr>
              <p:cNvPr id="15" name="TextBox 14">
                <a:extLst>
                  <a:ext uri="{FF2B5EF4-FFF2-40B4-BE49-F238E27FC236}">
                    <a16:creationId xmlns:a16="http://schemas.microsoft.com/office/drawing/2014/main" id="{E17A4700-5C1C-7FE7-67BA-19B3C0678810}"/>
                  </a:ext>
                </a:extLst>
              </p:cNvPr>
              <p:cNvSpPr txBox="1"/>
              <p:nvPr/>
            </p:nvSpPr>
            <p:spPr>
              <a:xfrm>
                <a:off x="3849131" y="1543050"/>
                <a:ext cx="4500042" cy="646331"/>
              </a:xfrm>
              <a:prstGeom prst="rect">
                <a:avLst/>
              </a:prstGeom>
              <a:noFill/>
            </p:spPr>
            <p:txBody>
              <a:bodyPr wrap="square" rtlCol="0">
                <a:spAutoFit/>
              </a:bodyPr>
              <a:lstStyle/>
              <a:p>
                <a:pPr algn="ctr"/>
                <a:r>
                  <a:rPr lang="en-US" sz="3600" b="1" dirty="0">
                    <a:solidFill>
                      <a:schemeClr val="accent2"/>
                    </a:solidFill>
                    <a:latin typeface="Heebo" pitchFamily="2" charset="-79"/>
                    <a:ea typeface="Open Sans" panose="020B0606030504020204" pitchFamily="34" charset="0"/>
                    <a:cs typeface="Heebo" pitchFamily="2" charset="-79"/>
                  </a:rPr>
                  <a:t>VEHICLE INTERACTION CONTROL IMPROVEMENT</a:t>
                </a:r>
                <a:endParaRPr lang="en-US" sz="5400" b="1" dirty="0">
                  <a:solidFill>
                    <a:schemeClr val="accent2"/>
                  </a:solidFill>
                  <a:latin typeface="Heebo" pitchFamily="2" charset="-79"/>
                  <a:ea typeface="Open Sans" panose="020B0606030504020204" pitchFamily="34" charset="0"/>
                  <a:cs typeface="Heebo" pitchFamily="2" charset="-79"/>
                </a:endParaRPr>
              </a:p>
            </p:txBody>
          </p:sp>
          <p:sp>
            <p:nvSpPr>
              <p:cNvPr id="16" name="TextBox 15">
                <a:extLst>
                  <a:ext uri="{FF2B5EF4-FFF2-40B4-BE49-F238E27FC236}">
                    <a16:creationId xmlns:a16="http://schemas.microsoft.com/office/drawing/2014/main" id="{9D8BE372-B714-E9D8-68F2-41CD3126E029}"/>
                  </a:ext>
                </a:extLst>
              </p:cNvPr>
              <p:cNvSpPr txBox="1"/>
              <p:nvPr/>
            </p:nvSpPr>
            <p:spPr>
              <a:xfrm>
                <a:off x="3904827" y="2398109"/>
                <a:ext cx="4357686" cy="523220"/>
              </a:xfrm>
              <a:prstGeom prst="rect">
                <a:avLst/>
              </a:prstGeom>
              <a:noFill/>
            </p:spPr>
            <p:txBody>
              <a:bodyPr wrap="square" rtlCol="0">
                <a:spAutoFit/>
              </a:bodyPr>
              <a:lstStyle/>
              <a:p>
                <a:pPr algn="ctr"/>
                <a:r>
                  <a:rPr lang="en-US" sz="2800" dirty="0">
                    <a:solidFill>
                      <a:srgbClr val="000000"/>
                    </a:solidFill>
                    <a:latin typeface="Heebo" pitchFamily="2" charset="-79"/>
                    <a:cs typeface="Heebo" pitchFamily="2" charset="-79"/>
                  </a:rPr>
                  <a:t>Surface Functional Performance Scenario Storyboards</a:t>
                </a:r>
              </a:p>
            </p:txBody>
          </p:sp>
        </p:grpSp>
      </p:grpSp>
    </p:spTree>
    <p:extLst>
      <p:ext uri="{BB962C8B-B14F-4D97-AF65-F5344CB8AC3E}">
        <p14:creationId xmlns:p14="http://schemas.microsoft.com/office/powerpoint/2010/main" val="4235195578"/>
      </p:ext>
    </p:extLst>
  </p:cSld>
  <p:clrMapOvr>
    <a:masterClrMapping/>
  </p:clrMapOvr>
  <mc:AlternateContent xmlns:mc="http://schemas.openxmlformats.org/markup-compatibility/2006" xmlns:p14="http://schemas.microsoft.com/office/powerpoint/2010/main">
    <mc:Choice Requires="p14">
      <p:transition spd="slow" p14:dur="2500" advClick="0" advTm="3000">
        <p14:glitter pattern="hexagon"/>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7271-5C34-368D-2B09-60003194E564}"/>
              </a:ext>
            </a:extLst>
          </p:cNvPr>
          <p:cNvSpPr/>
          <p:nvPr/>
        </p:nvSpPr>
        <p:spPr>
          <a:xfrm>
            <a:off x="3181612" y="0"/>
            <a:ext cx="901665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4D207F8-7DD9-498E-8449-9472550500E4}"/>
              </a:ext>
            </a:extLst>
          </p:cNvPr>
          <p:cNvSpPr txBox="1"/>
          <p:nvPr/>
        </p:nvSpPr>
        <p:spPr>
          <a:xfrm>
            <a:off x="281837" y="919988"/>
            <a:ext cx="3400816" cy="1569660"/>
          </a:xfrm>
          <a:prstGeom prst="rect">
            <a:avLst/>
          </a:prstGeom>
          <a:noFill/>
        </p:spPr>
        <p:txBody>
          <a:bodyPr wrap="square" rtlCol="0">
            <a:spAutoFit/>
          </a:bodyPr>
          <a:lstStyle/>
          <a:p>
            <a:r>
              <a:rPr lang="en-US" sz="3200" b="1" dirty="0">
                <a:solidFill>
                  <a:schemeClr val="accent2"/>
                </a:solidFill>
                <a:latin typeface="Heebo Black" pitchFamily="2" charset="-79"/>
                <a:cs typeface="Heebo Black" pitchFamily="2" charset="-79"/>
              </a:rPr>
              <a:t>Adapting and Using </a:t>
            </a:r>
            <a:r>
              <a:rPr lang="en-US" sz="3200" b="1" dirty="0">
                <a:latin typeface="Heebo Black" pitchFamily="2" charset="-79"/>
                <a:cs typeface="Heebo Black" pitchFamily="2" charset="-79"/>
              </a:rPr>
              <a:t>the Storyboards</a:t>
            </a:r>
          </a:p>
        </p:txBody>
      </p:sp>
      <p:sp>
        <p:nvSpPr>
          <p:cNvPr id="2" name="Rectangle 4">
            <a:extLst>
              <a:ext uri="{FF2B5EF4-FFF2-40B4-BE49-F238E27FC236}">
                <a16:creationId xmlns:a16="http://schemas.microsoft.com/office/drawing/2014/main" id="{E1380D10-C7F6-EC92-3AEF-D01F8128DCE9}"/>
              </a:ext>
            </a:extLst>
          </p:cNvPr>
          <p:cNvSpPr>
            <a:spLocks noChangeArrowheads="1"/>
          </p:cNvSpPr>
          <p:nvPr>
            <p:custDataLst>
              <p:tags r:id="rId1"/>
            </p:custDataLst>
          </p:nvPr>
        </p:nvSpPr>
        <p:spPr bwMode="auto">
          <a:xfrm>
            <a:off x="3319397" y="105946"/>
            <a:ext cx="8736904" cy="6626794"/>
          </a:xfrm>
          <a:prstGeom prst="rect">
            <a:avLst/>
          </a:prstGeom>
        </p:spPr>
        <p:txBody>
          <a:bodyPr vert="horz" lIns="0" tIns="0" rIns="0" bIns="0" rtlCol="0" anchor="t" anchorCtr="0">
            <a:normAutofit fontScale="85000" lnSpcReduction="10000"/>
          </a:bodyPr>
          <a:lstStyle/>
          <a:p>
            <a:pPr fontAlgn="auto">
              <a:lnSpc>
                <a:spcPct val="140000"/>
              </a:lnSpc>
              <a:spcBef>
                <a:spcPts val="0"/>
              </a:spcBef>
              <a:spcAft>
                <a:spcPts val="1200"/>
              </a:spcAft>
              <a:defRPr/>
            </a:pPr>
            <a:r>
              <a:rPr lang="en-US" sz="2400" b="1" dirty="0">
                <a:solidFill>
                  <a:schemeClr val="bg1"/>
                </a:solidFill>
                <a:latin typeface="Montserrat" pitchFamily="2" charset="77"/>
              </a:rPr>
              <a:t>What are scenario storyboards? </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 Functional Performance Scenario Storyboard approach was developed by an EMESRT Member Company to better understand the fatal vehicle interaction scenarios in a surface mine and to then compare the capability of vehicle interaction technologies to mitigate or eliminate the exposures detailed in the storyboards. This has enabled designers to better develop and install vehicle interaction technologies appropriate mobile equipment interactions at surface mines and recently adapted for Underground mines</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They provide a visual and dynamic reference for equipment operators, technology suppliers, Vehicle Interaction Control Improvement project managers as they implement vehicle interaction intervention controls (EMESRT Levels 7, 8 and 9)</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How can I use the scenario storyboards?</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Once downloaded, review each Storyboard in presentation mode</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Use the Storyboards as a resource during </a:t>
            </a:r>
            <a:r>
              <a:rPr lang="en-US" sz="1600" i="1" dirty="0">
                <a:solidFill>
                  <a:schemeClr val="bg1"/>
                </a:solidFill>
                <a:latin typeface="Montserrat" pitchFamily="2" charset="77"/>
              </a:rPr>
              <a:t>Phase 4 – Vehicle Interaction Control Enhancement</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As required, apply the specific scenario storyboards in your functional performance environment context to derive the configuration settings</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Generally, in the storyboards these definitions apply:</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LO = Local Object (causing the interaction)</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RO = Remote Object (affected by the interaction)</a:t>
            </a:r>
          </a:p>
        </p:txBody>
      </p:sp>
    </p:spTree>
    <p:extLst>
      <p:ext uri="{BB962C8B-B14F-4D97-AF65-F5344CB8AC3E}">
        <p14:creationId xmlns:p14="http://schemas.microsoft.com/office/powerpoint/2010/main" val="3550180233"/>
      </p:ext>
    </p:extLst>
  </p:cSld>
  <p:clrMapOvr>
    <a:masterClrMapping/>
  </p:clrMapOvr>
  <mc:AlternateContent xmlns:mc="http://schemas.openxmlformats.org/markup-compatibility/2006" xmlns:p14="http://schemas.microsoft.com/office/powerpoint/2010/main">
    <mc:Choice Requires="p14">
      <p:transition spd="slow" p14:dur="1500" advClick="0" advTm="8000">
        <p:pull/>
      </p:transition>
    </mc:Choice>
    <mc:Fallback xmlns="">
      <p:transition spd="slow" advClick="0" advTm="8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35D91-90AC-A7F5-C196-ECFE0698D207}"/>
              </a:ext>
            </a:extLst>
          </p:cNvPr>
          <p:cNvSpPr/>
          <p:nvPr/>
        </p:nvSpPr>
        <p:spPr>
          <a:xfrm>
            <a:off x="0" y="-5536"/>
            <a:ext cx="12191999" cy="129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9AAA5E-0565-D78F-FC47-8D2B840A9C1D}"/>
              </a:ext>
            </a:extLst>
          </p:cNvPr>
          <p:cNvSpPr txBox="1"/>
          <p:nvPr/>
        </p:nvSpPr>
        <p:spPr>
          <a:xfrm>
            <a:off x="8345370" y="6216997"/>
            <a:ext cx="3990680" cy="415498"/>
          </a:xfrm>
          <a:prstGeom prst="rect">
            <a:avLst/>
          </a:prstGeom>
          <a:noFill/>
        </p:spPr>
        <p:txBody>
          <a:bodyPr wrap="square" rtlCol="0">
            <a:spAutoFit/>
          </a:bodyPr>
          <a:lstStyle/>
          <a:p>
            <a:r>
              <a:rPr lang="en-US" sz="1000" dirty="0">
                <a:solidFill>
                  <a:srgbClr val="FF0000"/>
                </a:solidFill>
                <a:cs typeface="Heebo" pitchFamily="2" charset="-79"/>
              </a:rPr>
              <a:t>NOTE: the text in red provides examples of parameters that should be considered during development and site configuration.  </a:t>
            </a:r>
          </a:p>
        </p:txBody>
      </p:sp>
      <p:sp>
        <p:nvSpPr>
          <p:cNvPr id="2" name="Title 1">
            <a:extLst>
              <a:ext uri="{FF2B5EF4-FFF2-40B4-BE49-F238E27FC236}">
                <a16:creationId xmlns:a16="http://schemas.microsoft.com/office/drawing/2014/main" id="{522F9747-E51B-7443-8B68-B865CD5E2B53}"/>
              </a:ext>
            </a:extLst>
          </p:cNvPr>
          <p:cNvSpPr>
            <a:spLocks noGrp="1"/>
          </p:cNvSpPr>
          <p:nvPr>
            <p:ph type="title"/>
          </p:nvPr>
        </p:nvSpPr>
        <p:spPr>
          <a:xfrm>
            <a:off x="181628" y="365125"/>
            <a:ext cx="12192000" cy="795081"/>
          </a:xfrm>
        </p:spPr>
        <p:txBody>
          <a:bodyPr>
            <a:noAutofit/>
          </a:bodyPr>
          <a:lstStyle/>
          <a:p>
            <a:r>
              <a:rPr lang="en-US" sz="3600" dirty="0">
                <a:latin typeface="Heebo" pitchFamily="2" charset="-79"/>
                <a:cs typeface="Heebo" pitchFamily="2" charset="-79"/>
              </a:rPr>
              <a:t>User interface behaviour </a:t>
            </a:r>
            <a:r>
              <a:rPr lang="en-US" sz="3600" dirty="0">
                <a:solidFill>
                  <a:schemeClr val="bg1"/>
                </a:solidFill>
                <a:latin typeface="Heebo" pitchFamily="2" charset="-79"/>
                <a:cs typeface="Heebo" pitchFamily="2" charset="-79"/>
              </a:rPr>
              <a:t>– vehicle to vehicle interaction</a:t>
            </a:r>
          </a:p>
        </p:txBody>
      </p:sp>
      <p:sp>
        <p:nvSpPr>
          <p:cNvPr id="3" name="Content Placeholder 2">
            <a:extLst>
              <a:ext uri="{FF2B5EF4-FFF2-40B4-BE49-F238E27FC236}">
                <a16:creationId xmlns:a16="http://schemas.microsoft.com/office/drawing/2014/main" id="{75B623BA-548A-6F45-847C-E26B4349D9B7}"/>
              </a:ext>
            </a:extLst>
          </p:cNvPr>
          <p:cNvSpPr>
            <a:spLocks noGrp="1"/>
          </p:cNvSpPr>
          <p:nvPr>
            <p:ph idx="1"/>
          </p:nvPr>
        </p:nvSpPr>
        <p:spPr>
          <a:xfrm>
            <a:off x="217536" y="1351768"/>
            <a:ext cx="2489293" cy="4351338"/>
          </a:xfrm>
        </p:spPr>
        <p:txBody>
          <a:bodyPr/>
          <a:lstStyle/>
          <a:p>
            <a:pPr marL="0" indent="0">
              <a:buNone/>
            </a:pPr>
            <a:r>
              <a:rPr lang="en-US" dirty="0">
                <a:cs typeface="Heebo" pitchFamily="2" charset="-79"/>
              </a:rPr>
              <a:t>Nil Interaction</a:t>
            </a:r>
          </a:p>
          <a:p>
            <a:pPr>
              <a:lnSpc>
                <a:spcPts val="1820"/>
              </a:lnSpc>
            </a:pPr>
            <a:r>
              <a:rPr lang="en-US" sz="1600" dirty="0">
                <a:solidFill>
                  <a:srgbClr val="FF0000"/>
                </a:solidFill>
                <a:cs typeface="Heebo" pitchFamily="2" charset="-79"/>
              </a:rPr>
              <a:t>No VI event audibles</a:t>
            </a:r>
          </a:p>
          <a:p>
            <a:pPr>
              <a:lnSpc>
                <a:spcPts val="1820"/>
              </a:lnSpc>
            </a:pPr>
            <a:r>
              <a:rPr lang="en-US" sz="1600" dirty="0">
                <a:solidFill>
                  <a:srgbClr val="FF0000"/>
                </a:solidFill>
                <a:cs typeface="Heebo" pitchFamily="2" charset="-79"/>
              </a:rPr>
              <a:t>No detection beams visible</a:t>
            </a:r>
          </a:p>
        </p:txBody>
      </p:sp>
      <p:sp>
        <p:nvSpPr>
          <p:cNvPr id="4" name="Content Placeholder 2">
            <a:extLst>
              <a:ext uri="{FF2B5EF4-FFF2-40B4-BE49-F238E27FC236}">
                <a16:creationId xmlns:a16="http://schemas.microsoft.com/office/drawing/2014/main" id="{F23ACCB5-240E-0647-BDE9-AED4D9B6DB7D}"/>
              </a:ext>
            </a:extLst>
          </p:cNvPr>
          <p:cNvSpPr txBox="1">
            <a:spLocks/>
          </p:cNvSpPr>
          <p:nvPr/>
        </p:nvSpPr>
        <p:spPr>
          <a:xfrm>
            <a:off x="2996379" y="1334012"/>
            <a:ext cx="5582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Alert</a:t>
            </a:r>
          </a:p>
          <a:p>
            <a:pPr>
              <a:lnSpc>
                <a:spcPts val="1820"/>
              </a:lnSpc>
            </a:pPr>
            <a:r>
              <a:rPr lang="en-US" sz="1600" dirty="0">
                <a:solidFill>
                  <a:srgbClr val="FF0000"/>
                </a:solidFill>
                <a:cs typeface="Heebo" pitchFamily="2" charset="-79"/>
              </a:rPr>
              <a:t>Occurs when outer to outer or inner to outer/outer to inner beams on two vehicles intersect</a:t>
            </a:r>
          </a:p>
          <a:p>
            <a:pPr>
              <a:lnSpc>
                <a:spcPts val="1820"/>
              </a:lnSpc>
            </a:pPr>
            <a:r>
              <a:rPr lang="en-US" sz="1600" dirty="0">
                <a:solidFill>
                  <a:srgbClr val="FF0000"/>
                </a:solidFill>
                <a:cs typeface="Heebo" pitchFamily="2" charset="-79"/>
              </a:rPr>
              <a:t>User interface zooms to the interaction</a:t>
            </a:r>
          </a:p>
          <a:p>
            <a:pPr>
              <a:lnSpc>
                <a:spcPts val="1820"/>
              </a:lnSpc>
            </a:pPr>
            <a:r>
              <a:rPr lang="en-US" sz="1600" dirty="0">
                <a:solidFill>
                  <a:srgbClr val="FF0000"/>
                </a:solidFill>
                <a:cs typeface="Heebo" pitchFamily="2" charset="-79"/>
              </a:rPr>
              <a:t>Detection beams on both vehicles turn yellow then red</a:t>
            </a:r>
          </a:p>
          <a:p>
            <a:pPr>
              <a:lnSpc>
                <a:spcPts val="1820"/>
              </a:lnSpc>
            </a:pPr>
            <a:r>
              <a:rPr lang="en-US" sz="1600" dirty="0">
                <a:solidFill>
                  <a:srgbClr val="FF0000"/>
                </a:solidFill>
                <a:cs typeface="Heebo" pitchFamily="2" charset="-79"/>
              </a:rPr>
              <a:t>Default audible message of “Alert” is activated, definitive audibles used for specific VI scenarios</a:t>
            </a:r>
          </a:p>
          <a:p>
            <a:pPr>
              <a:lnSpc>
                <a:spcPts val="1820"/>
              </a:lnSpc>
            </a:pPr>
            <a:r>
              <a:rPr lang="en-US" sz="1600" dirty="0">
                <a:solidFill>
                  <a:srgbClr val="FF0000"/>
                </a:solidFill>
                <a:cs typeface="Heebo" pitchFamily="2" charset="-79"/>
              </a:rPr>
              <a:t>Audible played twice then a 3 second gap and repeated until situation rectified</a:t>
            </a:r>
          </a:p>
          <a:p>
            <a:pPr>
              <a:lnSpc>
                <a:spcPts val="1820"/>
              </a:lnSpc>
            </a:pPr>
            <a:r>
              <a:rPr lang="en-US" sz="1600" dirty="0">
                <a:solidFill>
                  <a:srgbClr val="FF0000"/>
                </a:solidFill>
                <a:cs typeface="Heebo" pitchFamily="2" charset="-79"/>
              </a:rPr>
              <a:t>Audible played at 5 dB above ambient noise</a:t>
            </a:r>
          </a:p>
        </p:txBody>
      </p:sp>
      <p:sp>
        <p:nvSpPr>
          <p:cNvPr id="6" name="Content Placeholder 2">
            <a:extLst>
              <a:ext uri="{FF2B5EF4-FFF2-40B4-BE49-F238E27FC236}">
                <a16:creationId xmlns:a16="http://schemas.microsoft.com/office/drawing/2014/main" id="{E285740F-A6FF-324E-9A94-662DA8120825}"/>
              </a:ext>
            </a:extLst>
          </p:cNvPr>
          <p:cNvSpPr txBox="1">
            <a:spLocks/>
          </p:cNvSpPr>
          <p:nvPr/>
        </p:nvSpPr>
        <p:spPr>
          <a:xfrm>
            <a:off x="8577492" y="1351768"/>
            <a:ext cx="3396972" cy="4685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Alarm</a:t>
            </a:r>
          </a:p>
          <a:p>
            <a:pPr>
              <a:lnSpc>
                <a:spcPts val="1840"/>
              </a:lnSpc>
            </a:pPr>
            <a:r>
              <a:rPr lang="en-US" sz="1700" dirty="0">
                <a:solidFill>
                  <a:srgbClr val="FF0000"/>
                </a:solidFill>
                <a:cs typeface="Heebo" pitchFamily="2" charset="-79"/>
              </a:rPr>
              <a:t>Occurs when inner beam intersects with inner beam or body of another vehicle</a:t>
            </a:r>
          </a:p>
          <a:p>
            <a:pPr>
              <a:lnSpc>
                <a:spcPts val="1840"/>
              </a:lnSpc>
            </a:pPr>
            <a:r>
              <a:rPr lang="en-US" sz="1700" dirty="0">
                <a:solidFill>
                  <a:srgbClr val="FF0000"/>
                </a:solidFill>
                <a:cs typeface="Heebo" pitchFamily="2" charset="-79"/>
              </a:rPr>
              <a:t>User interface remains bright and zoomed to the interaction</a:t>
            </a:r>
          </a:p>
          <a:p>
            <a:pPr>
              <a:lnSpc>
                <a:spcPts val="1840"/>
              </a:lnSpc>
            </a:pPr>
            <a:r>
              <a:rPr lang="en-US" sz="1700" dirty="0">
                <a:solidFill>
                  <a:srgbClr val="FF0000"/>
                </a:solidFill>
                <a:cs typeface="Heebo" pitchFamily="2" charset="-79"/>
              </a:rPr>
              <a:t>Detection beams on both vehicles remain red</a:t>
            </a:r>
          </a:p>
          <a:p>
            <a:pPr>
              <a:lnSpc>
                <a:spcPts val="1840"/>
              </a:lnSpc>
            </a:pPr>
            <a:r>
              <a:rPr lang="en-US" sz="1700" dirty="0">
                <a:solidFill>
                  <a:srgbClr val="FF0000"/>
                </a:solidFill>
                <a:cs typeface="Heebo" pitchFamily="2" charset="-79"/>
              </a:rPr>
              <a:t>Default audible of “Shrill”, “Stop”, definitive audibles used for specific VI scenarios</a:t>
            </a:r>
          </a:p>
          <a:p>
            <a:pPr>
              <a:lnSpc>
                <a:spcPts val="1840"/>
              </a:lnSpc>
            </a:pPr>
            <a:r>
              <a:rPr lang="en-US" sz="1700" dirty="0">
                <a:solidFill>
                  <a:srgbClr val="FF0000"/>
                </a:solidFill>
                <a:cs typeface="Heebo" pitchFamily="2" charset="-79"/>
              </a:rPr>
              <a:t>Audible without the “Shrill” repeated with 1.5 second gap until situation rectified</a:t>
            </a:r>
          </a:p>
          <a:p>
            <a:pPr>
              <a:lnSpc>
                <a:spcPts val="1840"/>
              </a:lnSpc>
            </a:pPr>
            <a:r>
              <a:rPr lang="en-US" sz="1700" dirty="0">
                <a:solidFill>
                  <a:srgbClr val="FF0000"/>
                </a:solidFill>
                <a:cs typeface="Heebo" pitchFamily="2" charset="-79"/>
              </a:rPr>
              <a:t>Audible played at 10 dB above ambient noise</a:t>
            </a:r>
          </a:p>
        </p:txBody>
      </p:sp>
      <p:pic>
        <p:nvPicPr>
          <p:cNvPr id="8" name="Picture 7">
            <a:extLst>
              <a:ext uri="{FF2B5EF4-FFF2-40B4-BE49-F238E27FC236}">
                <a16:creationId xmlns:a16="http://schemas.microsoft.com/office/drawing/2014/main" id="{A86C761D-CFB3-D8DB-9D03-48CF5C9D7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7" y="4914219"/>
            <a:ext cx="7242775" cy="1805363"/>
          </a:xfrm>
          <a:prstGeom prst="rect">
            <a:avLst/>
          </a:prstGeom>
        </p:spPr>
      </p:pic>
    </p:spTree>
    <p:extLst>
      <p:ext uri="{BB962C8B-B14F-4D97-AF65-F5344CB8AC3E}">
        <p14:creationId xmlns:p14="http://schemas.microsoft.com/office/powerpoint/2010/main" val="32204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eelOff"/>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E92D1C-F046-594F-A9D9-193870BA93A2}"/>
              </a:ext>
            </a:extLst>
          </p:cNvPr>
          <p:cNvSpPr/>
          <p:nvPr/>
        </p:nvSpPr>
        <p:spPr>
          <a:xfrm>
            <a:off x="1355034" y="651085"/>
            <a:ext cx="2623931" cy="6206916"/>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DD63B3B-45F5-9F4A-8375-A3BA1EC80EC2}"/>
              </a:ext>
            </a:extLst>
          </p:cNvPr>
          <p:cNvSpPr/>
          <p:nvPr/>
        </p:nvSpPr>
        <p:spPr>
          <a:xfrm>
            <a:off x="1421296" y="1467123"/>
            <a:ext cx="1351721" cy="3384534"/>
          </a:xfrm>
          <a:prstGeom prst="rect">
            <a:avLst/>
          </a:prstGeom>
          <a:solidFill>
            <a:schemeClr val="lt1">
              <a:alpha val="16000"/>
            </a:schemeClr>
          </a:solidFill>
          <a:ln w="38100">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509E830-B37F-6040-8CDB-C91D0DC4BB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71290" y="1129252"/>
            <a:ext cx="1879611" cy="3138280"/>
          </a:xfrm>
          <a:prstGeom prst="rect">
            <a:avLst/>
          </a:prstGeom>
        </p:spPr>
      </p:pic>
      <p:sp>
        <p:nvSpPr>
          <p:cNvPr id="4" name="Content Placeholder 2">
            <a:extLst>
              <a:ext uri="{FF2B5EF4-FFF2-40B4-BE49-F238E27FC236}">
                <a16:creationId xmlns:a16="http://schemas.microsoft.com/office/drawing/2014/main" id="{4CB39255-1405-BB4C-94AA-42751F2BE628}"/>
              </a:ext>
            </a:extLst>
          </p:cNvPr>
          <p:cNvSpPr txBox="1">
            <a:spLocks/>
          </p:cNvSpPr>
          <p:nvPr/>
        </p:nvSpPr>
        <p:spPr>
          <a:xfrm>
            <a:off x="7270010" y="1331844"/>
            <a:ext cx="4833730" cy="5687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10" name="Rectangle 9">
            <a:extLst>
              <a:ext uri="{FF2B5EF4-FFF2-40B4-BE49-F238E27FC236}">
                <a16:creationId xmlns:a16="http://schemas.microsoft.com/office/drawing/2014/main" id="{38CB482B-7408-8F4D-8477-0E9866D6479A}"/>
              </a:ext>
            </a:extLst>
          </p:cNvPr>
          <p:cNvSpPr/>
          <p:nvPr/>
        </p:nvSpPr>
        <p:spPr>
          <a:xfrm rot="10800000">
            <a:off x="1510747" y="2659879"/>
            <a:ext cx="1152939" cy="2050196"/>
          </a:xfrm>
          <a:custGeom>
            <a:avLst/>
            <a:gdLst>
              <a:gd name="connsiteX0" fmla="*/ 0 w 1152939"/>
              <a:gd name="connsiteY0" fmla="*/ 0 h 2050196"/>
              <a:gd name="connsiteX1" fmla="*/ 564940 w 1152939"/>
              <a:gd name="connsiteY1" fmla="*/ 0 h 2050196"/>
              <a:gd name="connsiteX2" fmla="*/ 1152939 w 1152939"/>
              <a:gd name="connsiteY2" fmla="*/ 0 h 2050196"/>
              <a:gd name="connsiteX3" fmla="*/ 1152939 w 1152939"/>
              <a:gd name="connsiteY3" fmla="*/ 533051 h 2050196"/>
              <a:gd name="connsiteX4" fmla="*/ 1152939 w 1152939"/>
              <a:gd name="connsiteY4" fmla="*/ 1045600 h 2050196"/>
              <a:gd name="connsiteX5" fmla="*/ 1152939 w 1152939"/>
              <a:gd name="connsiteY5" fmla="*/ 1496643 h 2050196"/>
              <a:gd name="connsiteX6" fmla="*/ 1152939 w 1152939"/>
              <a:gd name="connsiteY6" fmla="*/ 2050196 h 2050196"/>
              <a:gd name="connsiteX7" fmla="*/ 553411 w 1152939"/>
              <a:gd name="connsiteY7" fmla="*/ 2050196 h 2050196"/>
              <a:gd name="connsiteX8" fmla="*/ 0 w 1152939"/>
              <a:gd name="connsiteY8" fmla="*/ 2050196 h 2050196"/>
              <a:gd name="connsiteX9" fmla="*/ 0 w 1152939"/>
              <a:gd name="connsiteY9" fmla="*/ 1537647 h 2050196"/>
              <a:gd name="connsiteX10" fmla="*/ 0 w 1152939"/>
              <a:gd name="connsiteY10" fmla="*/ 1025098 h 2050196"/>
              <a:gd name="connsiteX11" fmla="*/ 0 w 1152939"/>
              <a:gd name="connsiteY11" fmla="*/ 512549 h 2050196"/>
              <a:gd name="connsiteX12" fmla="*/ 0 w 1152939"/>
              <a:gd name="connsiteY12" fmla="*/ 0 h 205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2939" h="2050196" fill="none" extrusionOk="0">
                <a:moveTo>
                  <a:pt x="0" y="0"/>
                </a:moveTo>
                <a:cubicBezTo>
                  <a:pt x="186443" y="-4495"/>
                  <a:pt x="434731" y="7946"/>
                  <a:pt x="564940" y="0"/>
                </a:cubicBezTo>
                <a:cubicBezTo>
                  <a:pt x="695149" y="-7946"/>
                  <a:pt x="958524" y="5826"/>
                  <a:pt x="1152939" y="0"/>
                </a:cubicBezTo>
                <a:cubicBezTo>
                  <a:pt x="1182202" y="240010"/>
                  <a:pt x="1150630" y="409872"/>
                  <a:pt x="1152939" y="533051"/>
                </a:cubicBezTo>
                <a:cubicBezTo>
                  <a:pt x="1155248" y="656230"/>
                  <a:pt x="1105233" y="898773"/>
                  <a:pt x="1152939" y="1045600"/>
                </a:cubicBezTo>
                <a:cubicBezTo>
                  <a:pt x="1200645" y="1192427"/>
                  <a:pt x="1115115" y="1384578"/>
                  <a:pt x="1152939" y="1496643"/>
                </a:cubicBezTo>
                <a:cubicBezTo>
                  <a:pt x="1190763" y="1608708"/>
                  <a:pt x="1125834" y="1874577"/>
                  <a:pt x="1152939" y="2050196"/>
                </a:cubicBezTo>
                <a:cubicBezTo>
                  <a:pt x="912624" y="2068303"/>
                  <a:pt x="740878" y="2013885"/>
                  <a:pt x="553411" y="2050196"/>
                </a:cubicBezTo>
                <a:cubicBezTo>
                  <a:pt x="365944" y="2086507"/>
                  <a:pt x="273493" y="2034802"/>
                  <a:pt x="0" y="2050196"/>
                </a:cubicBezTo>
                <a:cubicBezTo>
                  <a:pt x="-59910" y="1910230"/>
                  <a:pt x="1300" y="1692006"/>
                  <a:pt x="0" y="1537647"/>
                </a:cubicBezTo>
                <a:cubicBezTo>
                  <a:pt x="-1300" y="1383288"/>
                  <a:pt x="57060" y="1225674"/>
                  <a:pt x="0" y="1025098"/>
                </a:cubicBezTo>
                <a:cubicBezTo>
                  <a:pt x="-57060" y="824522"/>
                  <a:pt x="50221" y="707719"/>
                  <a:pt x="0" y="512549"/>
                </a:cubicBezTo>
                <a:cubicBezTo>
                  <a:pt x="-50221" y="317379"/>
                  <a:pt x="16031" y="227924"/>
                  <a:pt x="0" y="0"/>
                </a:cubicBezTo>
                <a:close/>
              </a:path>
              <a:path w="1152939" h="2050196" stroke="0" extrusionOk="0">
                <a:moveTo>
                  <a:pt x="0" y="0"/>
                </a:moveTo>
                <a:cubicBezTo>
                  <a:pt x="127787" y="-30745"/>
                  <a:pt x="404798" y="40341"/>
                  <a:pt x="564940" y="0"/>
                </a:cubicBezTo>
                <a:cubicBezTo>
                  <a:pt x="725082" y="-40341"/>
                  <a:pt x="931781" y="56391"/>
                  <a:pt x="1152939" y="0"/>
                </a:cubicBezTo>
                <a:cubicBezTo>
                  <a:pt x="1177351" y="187493"/>
                  <a:pt x="1142857" y="442780"/>
                  <a:pt x="1152939" y="553553"/>
                </a:cubicBezTo>
                <a:cubicBezTo>
                  <a:pt x="1163021" y="664326"/>
                  <a:pt x="1142062" y="931378"/>
                  <a:pt x="1152939" y="1066102"/>
                </a:cubicBezTo>
                <a:cubicBezTo>
                  <a:pt x="1163816" y="1200826"/>
                  <a:pt x="1124605" y="1431002"/>
                  <a:pt x="1152939" y="1537647"/>
                </a:cubicBezTo>
                <a:cubicBezTo>
                  <a:pt x="1181273" y="1644292"/>
                  <a:pt x="1099505" y="1924265"/>
                  <a:pt x="1152939" y="2050196"/>
                </a:cubicBezTo>
                <a:cubicBezTo>
                  <a:pt x="886261" y="2103524"/>
                  <a:pt x="768939" y="2045091"/>
                  <a:pt x="576470" y="2050196"/>
                </a:cubicBezTo>
                <a:cubicBezTo>
                  <a:pt x="384001" y="2055301"/>
                  <a:pt x="173942" y="2011264"/>
                  <a:pt x="0" y="2050196"/>
                </a:cubicBezTo>
                <a:cubicBezTo>
                  <a:pt x="-10570" y="1848967"/>
                  <a:pt x="4307" y="1714693"/>
                  <a:pt x="0" y="1599153"/>
                </a:cubicBezTo>
                <a:cubicBezTo>
                  <a:pt x="-4307" y="1483613"/>
                  <a:pt x="31275" y="1291935"/>
                  <a:pt x="0" y="1107106"/>
                </a:cubicBezTo>
                <a:cubicBezTo>
                  <a:pt x="-31275" y="922277"/>
                  <a:pt x="1382" y="753926"/>
                  <a:pt x="0" y="615059"/>
                </a:cubicBezTo>
                <a:cubicBezTo>
                  <a:pt x="-1382" y="476192"/>
                  <a:pt x="26638" y="212686"/>
                  <a:pt x="0" y="0"/>
                </a:cubicBezTo>
                <a:close/>
              </a:path>
            </a:pathLst>
          </a:custGeom>
          <a:gradFill flip="none" rotWithShape="1">
            <a:gsLst>
              <a:gs pos="31000">
                <a:srgbClr val="0070C0"/>
              </a:gs>
              <a:gs pos="84000">
                <a:srgbClr val="00B0F0"/>
              </a:gs>
              <a:gs pos="100000">
                <a:srgbClr val="76D6FF"/>
              </a:gs>
            </a:gsLst>
            <a:lin ang="16200000" scaled="1"/>
            <a:tileRect/>
          </a:gradFill>
          <a:ln w="73025">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10731D1F-4F95-4A4C-A68B-B66AC9B1AE8B}"/>
              </a:ext>
            </a:extLst>
          </p:cNvPr>
          <p:cNvGrpSpPr/>
          <p:nvPr/>
        </p:nvGrpSpPr>
        <p:grpSpPr>
          <a:xfrm>
            <a:off x="1683732" y="4363271"/>
            <a:ext cx="684000" cy="2534205"/>
            <a:chOff x="7795217" y="3493337"/>
            <a:chExt cx="515948" cy="2534205"/>
          </a:xfrm>
        </p:grpSpPr>
        <p:sp>
          <p:nvSpPr>
            <p:cNvPr id="7" name="Isosceles Triangle 90">
              <a:extLst>
                <a:ext uri="{FF2B5EF4-FFF2-40B4-BE49-F238E27FC236}">
                  <a16:creationId xmlns:a16="http://schemas.microsoft.com/office/drawing/2014/main" id="{DDCFC26A-3C81-3542-9E9D-F98BFED22FF1}"/>
                </a:ext>
              </a:extLst>
            </p:cNvPr>
            <p:cNvSpPr/>
            <p:nvPr/>
          </p:nvSpPr>
          <p:spPr>
            <a:xfrm flipV="1">
              <a:off x="7835382" y="3493337"/>
              <a:ext cx="432000" cy="1627386"/>
            </a:xfrm>
            <a:prstGeom prst="triangle">
              <a:avLst/>
            </a:prstGeom>
            <a:solidFill>
              <a:srgbClr val="FFFF00">
                <a:alpha val="3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Isosceles Triangle 109">
              <a:extLst>
                <a:ext uri="{FF2B5EF4-FFF2-40B4-BE49-F238E27FC236}">
                  <a16:creationId xmlns:a16="http://schemas.microsoft.com/office/drawing/2014/main" id="{D41CCB66-7DAF-F049-8E1C-DAA8DF1B0D3F}"/>
                </a:ext>
              </a:extLst>
            </p:cNvPr>
            <p:cNvSpPr/>
            <p:nvPr/>
          </p:nvSpPr>
          <p:spPr>
            <a:xfrm flipV="1">
              <a:off x="7889382" y="3920720"/>
              <a:ext cx="324000" cy="1085911"/>
            </a:xfrm>
            <a:prstGeom prst="triangle">
              <a:avLst/>
            </a:prstGeom>
            <a:solidFill>
              <a:srgbClr val="FF0000">
                <a:alpha val="40000"/>
              </a:srgbClr>
            </a:solid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43">
              <a:extLst>
                <a:ext uri="{FF2B5EF4-FFF2-40B4-BE49-F238E27FC236}">
                  <a16:creationId xmlns:a16="http://schemas.microsoft.com/office/drawing/2014/main" id="{E4FCAC82-23B1-0747-898C-8CF68CF46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16200000">
              <a:off x="7530907" y="5247285"/>
              <a:ext cx="1044567" cy="5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riangle 11">
            <a:extLst>
              <a:ext uri="{FF2B5EF4-FFF2-40B4-BE49-F238E27FC236}">
                <a16:creationId xmlns:a16="http://schemas.microsoft.com/office/drawing/2014/main" id="{2279D810-525D-4543-95E1-9C4686053280}"/>
              </a:ext>
            </a:extLst>
          </p:cNvPr>
          <p:cNvSpPr/>
          <p:nvPr/>
        </p:nvSpPr>
        <p:spPr>
          <a:xfrm>
            <a:off x="1552862" y="1744936"/>
            <a:ext cx="1081008" cy="835431"/>
          </a:xfrm>
          <a:custGeom>
            <a:avLst/>
            <a:gdLst>
              <a:gd name="connsiteX0" fmla="*/ 0 w 1081008"/>
              <a:gd name="connsiteY0" fmla="*/ 835431 h 835431"/>
              <a:gd name="connsiteX1" fmla="*/ 259442 w 1081008"/>
              <a:gd name="connsiteY1" fmla="*/ 434424 h 835431"/>
              <a:gd name="connsiteX2" fmla="*/ 540504 w 1081008"/>
              <a:gd name="connsiteY2" fmla="*/ 0 h 835431"/>
              <a:gd name="connsiteX3" fmla="*/ 821566 w 1081008"/>
              <a:gd name="connsiteY3" fmla="*/ 434424 h 835431"/>
              <a:gd name="connsiteX4" fmla="*/ 1081008 w 1081008"/>
              <a:gd name="connsiteY4" fmla="*/ 835431 h 835431"/>
              <a:gd name="connsiteX5" fmla="*/ 572934 w 1081008"/>
              <a:gd name="connsiteY5" fmla="*/ 835431 h 835431"/>
              <a:gd name="connsiteX6" fmla="*/ 0 w 1081008"/>
              <a:gd name="connsiteY6" fmla="*/ 835431 h 83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008" h="835431" fill="none" extrusionOk="0">
                <a:moveTo>
                  <a:pt x="0" y="835431"/>
                </a:moveTo>
                <a:cubicBezTo>
                  <a:pt x="27996" y="711252"/>
                  <a:pt x="154704" y="604144"/>
                  <a:pt x="259442" y="434424"/>
                </a:cubicBezTo>
                <a:cubicBezTo>
                  <a:pt x="364180" y="264704"/>
                  <a:pt x="483658" y="177732"/>
                  <a:pt x="540504" y="0"/>
                </a:cubicBezTo>
                <a:cubicBezTo>
                  <a:pt x="696067" y="205290"/>
                  <a:pt x="660753" y="283107"/>
                  <a:pt x="821566" y="434424"/>
                </a:cubicBezTo>
                <a:cubicBezTo>
                  <a:pt x="982379" y="585741"/>
                  <a:pt x="992306" y="716189"/>
                  <a:pt x="1081008" y="835431"/>
                </a:cubicBezTo>
                <a:cubicBezTo>
                  <a:pt x="906270" y="856518"/>
                  <a:pt x="744500" y="789765"/>
                  <a:pt x="572934" y="835431"/>
                </a:cubicBezTo>
                <a:cubicBezTo>
                  <a:pt x="401368" y="881097"/>
                  <a:pt x="261539" y="768849"/>
                  <a:pt x="0" y="835431"/>
                </a:cubicBezTo>
                <a:close/>
              </a:path>
              <a:path w="1081008" h="835431" stroke="0" extrusionOk="0">
                <a:moveTo>
                  <a:pt x="0" y="835431"/>
                </a:moveTo>
                <a:cubicBezTo>
                  <a:pt x="56035" y="684845"/>
                  <a:pt x="157364" y="638899"/>
                  <a:pt x="264847" y="426070"/>
                </a:cubicBezTo>
                <a:cubicBezTo>
                  <a:pt x="372330" y="213241"/>
                  <a:pt x="522900" y="113704"/>
                  <a:pt x="540504" y="0"/>
                </a:cubicBezTo>
                <a:cubicBezTo>
                  <a:pt x="663472" y="81408"/>
                  <a:pt x="716759" y="342163"/>
                  <a:pt x="821566" y="434424"/>
                </a:cubicBezTo>
                <a:cubicBezTo>
                  <a:pt x="926373" y="526685"/>
                  <a:pt x="947968" y="710961"/>
                  <a:pt x="1081008" y="835431"/>
                </a:cubicBezTo>
                <a:cubicBezTo>
                  <a:pt x="869477" y="869615"/>
                  <a:pt x="724932" y="807153"/>
                  <a:pt x="562124" y="835431"/>
                </a:cubicBezTo>
                <a:cubicBezTo>
                  <a:pt x="399316" y="863709"/>
                  <a:pt x="163460" y="794492"/>
                  <a:pt x="0" y="835431"/>
                </a:cubicBezTo>
                <a:close/>
              </a:path>
            </a:pathLst>
          </a:custGeom>
          <a:gradFill flip="none" rotWithShape="1">
            <a:gsLst>
              <a:gs pos="0">
                <a:srgbClr val="0070C0"/>
              </a:gs>
              <a:gs pos="47000">
                <a:srgbClr val="00B0F0"/>
              </a:gs>
              <a:gs pos="100000">
                <a:srgbClr val="76D6FF"/>
              </a:gs>
            </a:gsLst>
            <a:lin ang="16200000" scaled="1"/>
            <a:tileRect/>
          </a:gradFill>
          <a:ln w="28575">
            <a:solidFill>
              <a:srgbClr val="0070C0"/>
            </a:solidFill>
            <a:extLst>
              <a:ext uri="{C807C97D-BFC1-408E-A445-0C87EB9F89A2}">
                <ask:lineSketchStyleProps xmlns:ask="http://schemas.microsoft.com/office/drawing/2018/sketchyshapes" sd="1219033472">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43">
            <a:extLst>
              <a:ext uri="{FF2B5EF4-FFF2-40B4-BE49-F238E27FC236}">
                <a16:creationId xmlns:a16="http://schemas.microsoft.com/office/drawing/2014/main" id="{43F66931-6BAC-7546-BC9D-5310E4B92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16200000">
            <a:off x="1582617" y="1038608"/>
            <a:ext cx="1044569"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a:extLst>
              <a:ext uri="{FF2B5EF4-FFF2-40B4-BE49-F238E27FC236}">
                <a16:creationId xmlns:a16="http://schemas.microsoft.com/office/drawing/2014/main" id="{90D83BDF-6F95-7B46-B4F5-AD3AA6DAEBF8}"/>
              </a:ext>
            </a:extLst>
          </p:cNvPr>
          <p:cNvSpPr>
            <a:spLocks noGrp="1"/>
          </p:cNvSpPr>
          <p:nvPr>
            <p:ph idx="1"/>
          </p:nvPr>
        </p:nvSpPr>
        <p:spPr>
          <a:xfrm>
            <a:off x="6872448" y="902259"/>
            <a:ext cx="5183720" cy="5687804"/>
          </a:xfrm>
        </p:spPr>
        <p:txBody>
          <a:bodyPr>
            <a:normAutofit lnSpcReduction="10000"/>
          </a:bodyPr>
          <a:lstStyle/>
          <a:p>
            <a:r>
              <a:rPr lang="en-US" sz="1800" dirty="0">
                <a:solidFill>
                  <a:srgbClr val="FF0000"/>
                </a:solidFill>
              </a:rPr>
              <a:t>RO (Water Cart) enables its watering system within the wet road’s geo-fence</a:t>
            </a:r>
            <a:r>
              <a:rPr lang="en-US" sz="1800" dirty="0"/>
              <a:t> </a:t>
            </a:r>
            <a:r>
              <a:rPr lang="en-US" sz="1800" dirty="0">
                <a:solidFill>
                  <a:srgbClr val="FF0000"/>
                </a:solidFill>
              </a:rPr>
              <a:t>which activates the geo-fence</a:t>
            </a:r>
            <a:endParaRPr lang="en-US" sz="1400" dirty="0">
              <a:solidFill>
                <a:srgbClr val="FF0000"/>
              </a:solidFill>
            </a:endParaRPr>
          </a:p>
          <a:p>
            <a:r>
              <a:rPr lang="en-US" sz="1800" dirty="0">
                <a:solidFill>
                  <a:srgbClr val="FF0000"/>
                </a:solidFill>
              </a:rPr>
              <a:t>When the outer beam of an LO breaches the edge of the “Wet Road” geo-fence the user interface will brighten, and two prompts will be presented to the LO:</a:t>
            </a:r>
          </a:p>
          <a:p>
            <a:pPr marL="622300" lvl="1" indent="-355600">
              <a:buFont typeface="+mj-lt"/>
              <a:buAutoNum type="arabicPeriod"/>
            </a:pPr>
            <a:r>
              <a:rPr lang="en-US" sz="1400" dirty="0">
                <a:solidFill>
                  <a:srgbClr val="FF0000"/>
                </a:solidFill>
              </a:rPr>
              <a:t>An icon appears indicating road has been watered ahead</a:t>
            </a:r>
          </a:p>
          <a:p>
            <a:pPr marL="622300" lvl="1" indent="-355600">
              <a:buFont typeface="+mj-lt"/>
              <a:buAutoNum type="arabicPeriod"/>
            </a:pPr>
            <a:r>
              <a:rPr lang="en-US" sz="1400" dirty="0">
                <a:solidFill>
                  <a:srgbClr val="FF0000"/>
                </a:solidFill>
              </a:rPr>
              <a:t>Audible message of “Wet road ahead” will activate once only</a:t>
            </a:r>
            <a:endParaRPr lang="en-US" sz="1400" dirty="0"/>
          </a:p>
          <a:p>
            <a:r>
              <a:rPr lang="en-US" sz="1800" dirty="0"/>
              <a:t>Parameters</a:t>
            </a:r>
          </a:p>
          <a:p>
            <a:pPr marL="622300" lvl="1" indent="-355600">
              <a:buFont typeface="Courier New" panose="02070309020205020404" pitchFamily="49" charset="0"/>
              <a:buChar char="o"/>
            </a:pPr>
            <a:r>
              <a:rPr lang="en-US" sz="1400" dirty="0"/>
              <a:t>Wet road geo-fence remains detectable for a configurable time limit</a:t>
            </a:r>
          </a:p>
          <a:p>
            <a:pPr marL="622300" lvl="1" indent="-355600">
              <a:buFont typeface="Courier New" panose="02070309020205020404" pitchFamily="49" charset="0"/>
              <a:buChar char="o"/>
            </a:pPr>
            <a:r>
              <a:rPr lang="en-US" sz="1400" dirty="0">
                <a:solidFill>
                  <a:srgbClr val="FF0000"/>
                </a:solidFill>
              </a:rPr>
              <a:t>Icon remains displayed on LO CAS user interface until:</a:t>
            </a:r>
          </a:p>
          <a:p>
            <a:pPr marL="982663" lvl="2" indent="-360363">
              <a:buFont typeface="+mj-lt"/>
              <a:buAutoNum type="arabicPeriod"/>
            </a:pPr>
            <a:r>
              <a:rPr lang="en-US" sz="1400" dirty="0">
                <a:solidFill>
                  <a:srgbClr val="FF0000"/>
                </a:solidFill>
              </a:rPr>
              <a:t>LO leaves activate geo-fence</a:t>
            </a:r>
          </a:p>
          <a:p>
            <a:pPr marL="982663" lvl="2" indent="-360363">
              <a:buFont typeface="+mj-lt"/>
              <a:buAutoNum type="arabicPeriod"/>
            </a:pPr>
            <a:r>
              <a:rPr lang="en-US" sz="1400" dirty="0">
                <a:solidFill>
                  <a:srgbClr val="FF0000"/>
                </a:solidFill>
              </a:rPr>
              <a:t>The geo-fence timeout expires</a:t>
            </a:r>
          </a:p>
          <a:p>
            <a:pPr lvl="2">
              <a:buFont typeface="+mj-lt"/>
              <a:buAutoNum type="arabicPeriod"/>
            </a:pPr>
            <a:endParaRPr lang="en-US" sz="1400" dirty="0"/>
          </a:p>
          <a:p>
            <a:r>
              <a:rPr lang="en-US" sz="1800" dirty="0"/>
              <a:t>Dependencies:</a:t>
            </a:r>
          </a:p>
          <a:p>
            <a:pPr marL="534988" lvl="1" indent="-268288">
              <a:buFont typeface="Courier New" panose="02070309020205020404" pitchFamily="49" charset="0"/>
              <a:buChar char="o"/>
            </a:pPr>
            <a:r>
              <a:rPr lang="en-US" sz="1400" dirty="0">
                <a:solidFill>
                  <a:srgbClr val="FF0000"/>
                </a:solidFill>
              </a:rPr>
              <a:t>Water Cart and all other equipment will have to communicate with the server in real-time throughout the mine site</a:t>
            </a:r>
          </a:p>
          <a:p>
            <a:pPr marL="457200" lvl="1" indent="0">
              <a:buNone/>
            </a:pPr>
            <a:r>
              <a:rPr lang="en-US" sz="1200" dirty="0">
                <a:solidFill>
                  <a:srgbClr val="FF0000"/>
                </a:solidFill>
              </a:rPr>
              <a:t>Not applicable for wheel loaders, dozers, graders, drills, scrapers, cable reelers, and tracked loading units.</a:t>
            </a:r>
            <a:endParaRPr lang="en-US" sz="1800" dirty="0">
              <a:solidFill>
                <a:srgbClr val="FF0000"/>
              </a:solidFill>
            </a:endParaRPr>
          </a:p>
        </p:txBody>
      </p:sp>
      <p:pic>
        <p:nvPicPr>
          <p:cNvPr id="15" name="Graphic 14" descr="Water">
            <a:extLst>
              <a:ext uri="{FF2B5EF4-FFF2-40B4-BE49-F238E27FC236}">
                <a16:creationId xmlns:a16="http://schemas.microsoft.com/office/drawing/2014/main" id="{017DFB21-4F75-1744-8467-3DFEFB542B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4484" y="3117078"/>
            <a:ext cx="407504" cy="407504"/>
          </a:xfrm>
          <a:prstGeom prst="rect">
            <a:avLst/>
          </a:prstGeom>
        </p:spPr>
      </p:pic>
      <p:pic>
        <p:nvPicPr>
          <p:cNvPr id="17" name="Graphic 16" descr="Slippery">
            <a:extLst>
              <a:ext uri="{FF2B5EF4-FFF2-40B4-BE49-F238E27FC236}">
                <a16:creationId xmlns:a16="http://schemas.microsoft.com/office/drawing/2014/main" id="{807B4DA3-3F0E-1746-B68D-39108C115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92291" y="3117076"/>
            <a:ext cx="407505" cy="407505"/>
          </a:xfrm>
          <a:prstGeom prst="rect">
            <a:avLst/>
          </a:prstGeom>
        </p:spPr>
      </p:pic>
      <p:grpSp>
        <p:nvGrpSpPr>
          <p:cNvPr id="24" name="Group 23">
            <a:extLst>
              <a:ext uri="{FF2B5EF4-FFF2-40B4-BE49-F238E27FC236}">
                <a16:creationId xmlns:a16="http://schemas.microsoft.com/office/drawing/2014/main" id="{32DA60D6-1C07-4D40-BBE9-A5542B7D7961}"/>
              </a:ext>
            </a:extLst>
          </p:cNvPr>
          <p:cNvGrpSpPr/>
          <p:nvPr/>
        </p:nvGrpSpPr>
        <p:grpSpPr>
          <a:xfrm>
            <a:off x="247286" y="5714049"/>
            <a:ext cx="1506867" cy="1083105"/>
            <a:chOff x="4551062" y="4164748"/>
            <a:chExt cx="1506867" cy="1083105"/>
          </a:xfrm>
        </p:grpSpPr>
        <p:pic>
          <p:nvPicPr>
            <p:cNvPr id="21" name="Graphic 20" descr="Marketing">
              <a:extLst>
                <a:ext uri="{FF2B5EF4-FFF2-40B4-BE49-F238E27FC236}">
                  <a16:creationId xmlns:a16="http://schemas.microsoft.com/office/drawing/2014/main" id="{2B8BF521-B102-5C45-ACA2-E0DBD9C90E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51062" y="4333453"/>
              <a:ext cx="914400" cy="914400"/>
            </a:xfrm>
            <a:prstGeom prst="rect">
              <a:avLst/>
            </a:prstGeom>
          </p:spPr>
        </p:pic>
        <p:pic>
          <p:nvPicPr>
            <p:cNvPr id="23" name="Graphic 22" descr="Wi-Fi">
              <a:extLst>
                <a:ext uri="{FF2B5EF4-FFF2-40B4-BE49-F238E27FC236}">
                  <a16:creationId xmlns:a16="http://schemas.microsoft.com/office/drawing/2014/main" id="{B3A0D654-876F-7B49-A4D0-3A4D2D8168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5143529" y="4164748"/>
              <a:ext cx="914400" cy="914400"/>
            </a:xfrm>
            <a:prstGeom prst="rect">
              <a:avLst/>
            </a:prstGeom>
          </p:spPr>
        </p:pic>
      </p:grpSp>
      <p:sp>
        <p:nvSpPr>
          <p:cNvPr id="26" name="TextBox 25">
            <a:extLst>
              <a:ext uri="{FF2B5EF4-FFF2-40B4-BE49-F238E27FC236}">
                <a16:creationId xmlns:a16="http://schemas.microsoft.com/office/drawing/2014/main" id="{FCE749F1-1E26-B641-A1ED-76656DD1AE28}"/>
              </a:ext>
            </a:extLst>
          </p:cNvPr>
          <p:cNvSpPr txBox="1"/>
          <p:nvPr/>
        </p:nvSpPr>
        <p:spPr>
          <a:xfrm>
            <a:off x="4049775" y="4642583"/>
            <a:ext cx="2838140" cy="646331"/>
          </a:xfrm>
          <a:prstGeom prst="rect">
            <a:avLst/>
          </a:prstGeom>
          <a:noFill/>
          <a:ln>
            <a:solidFill>
              <a:schemeClr val="tx1"/>
            </a:solidFill>
          </a:ln>
        </p:spPr>
        <p:txBody>
          <a:bodyPr wrap="square" rtlCol="0">
            <a:spAutoFit/>
          </a:bodyPr>
          <a:lstStyle/>
          <a:p>
            <a:r>
              <a:rPr lang="en-US" dirty="0"/>
              <a:t>LO = Haul Trucks, LV’s &amp; Service Trucks </a:t>
            </a:r>
            <a:r>
              <a:rPr lang="en-US" dirty="0">
                <a:solidFill>
                  <a:srgbClr val="FF0000"/>
                </a:solidFill>
              </a:rPr>
              <a:t>@ &gt;15 kph</a:t>
            </a:r>
          </a:p>
        </p:txBody>
      </p:sp>
      <p:sp>
        <p:nvSpPr>
          <p:cNvPr id="3" name="TextBox 2">
            <a:extLst>
              <a:ext uri="{FF2B5EF4-FFF2-40B4-BE49-F238E27FC236}">
                <a16:creationId xmlns:a16="http://schemas.microsoft.com/office/drawing/2014/main" id="{C246012D-CF14-832A-F663-FCD19923E4D3}"/>
              </a:ext>
            </a:extLst>
          </p:cNvPr>
          <p:cNvSpPr txBox="1"/>
          <p:nvPr/>
        </p:nvSpPr>
        <p:spPr>
          <a:xfrm>
            <a:off x="8123499" y="6427113"/>
            <a:ext cx="3990680" cy="430887"/>
          </a:xfrm>
          <a:prstGeom prst="rect">
            <a:avLst/>
          </a:prstGeom>
          <a:noFill/>
        </p:spPr>
        <p:txBody>
          <a:bodyPr wrap="square" rtlCol="0">
            <a:spAutoFit/>
          </a:bodyPr>
          <a:lstStyle/>
          <a:p>
            <a:r>
              <a:rPr lang="en-US" sz="1100" dirty="0">
                <a:solidFill>
                  <a:srgbClr val="FF0000"/>
                </a:solidFill>
              </a:rPr>
              <a:t>NOTE: the text in red provides examples of parameters that should be considered during development and site configuration.  </a:t>
            </a:r>
          </a:p>
        </p:txBody>
      </p:sp>
      <p:sp>
        <p:nvSpPr>
          <p:cNvPr id="2" name="TextBox 1">
            <a:extLst>
              <a:ext uri="{FF2B5EF4-FFF2-40B4-BE49-F238E27FC236}">
                <a16:creationId xmlns:a16="http://schemas.microsoft.com/office/drawing/2014/main" id="{57F48676-4250-4E89-1EB8-5745392A86A4}"/>
              </a:ext>
            </a:extLst>
          </p:cNvPr>
          <p:cNvSpPr txBox="1"/>
          <p:nvPr/>
        </p:nvSpPr>
        <p:spPr>
          <a:xfrm>
            <a:off x="259405" y="192571"/>
            <a:ext cx="8347882" cy="461665"/>
          </a:xfrm>
          <a:prstGeom prst="rect">
            <a:avLst/>
          </a:prstGeom>
          <a:noFill/>
        </p:spPr>
        <p:txBody>
          <a:bodyPr wrap="square" lIns="91440" tIns="45720" rIns="91440" bIns="45720" rtlCol="0" anchor="ctr">
            <a:spAutoFit/>
          </a:bodyPr>
          <a:lstStyle/>
          <a:p>
            <a:r>
              <a:rPr lang="en-US" sz="2400" dirty="0">
                <a:solidFill>
                  <a:schemeClr val="accent2"/>
                </a:solidFill>
                <a:latin typeface="Heebo"/>
                <a:ea typeface="Source Sans Pro"/>
                <a:cs typeface="Heebo"/>
              </a:rPr>
              <a:t>Scenario 3: </a:t>
            </a:r>
            <a:r>
              <a:rPr lang="en-US" sz="2400" dirty="0">
                <a:latin typeface="Heebo"/>
                <a:ea typeface="Source Sans Pro"/>
                <a:cs typeface="Heebo"/>
              </a:rPr>
              <a:t>Wet roads due to overwatering</a:t>
            </a:r>
          </a:p>
        </p:txBody>
      </p:sp>
    </p:spTree>
    <p:extLst>
      <p:ext uri="{BB962C8B-B14F-4D97-AF65-F5344CB8AC3E}">
        <p14:creationId xmlns:p14="http://schemas.microsoft.com/office/powerpoint/2010/main" val="885887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37"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0"/>
                                        <p:tgtEl>
                                          <p:spTgt spid="11"/>
                                        </p:tgtEl>
                                      </p:cBhvr>
                                    </p:animEffect>
                                    <p:anim calcmode="lin" valueType="num">
                                      <p:cBhvr>
                                        <p:cTn id="11" dur="3000" fill="hold"/>
                                        <p:tgtEl>
                                          <p:spTgt spid="11"/>
                                        </p:tgtEl>
                                        <p:attrNameLst>
                                          <p:attrName>ppt_x</p:attrName>
                                        </p:attrNameLst>
                                      </p:cBhvr>
                                      <p:tavLst>
                                        <p:tav tm="0">
                                          <p:val>
                                            <p:strVal val="#ppt_x"/>
                                          </p:val>
                                        </p:tav>
                                        <p:tav tm="100000">
                                          <p:val>
                                            <p:strVal val="#ppt_x"/>
                                          </p:val>
                                        </p:tav>
                                      </p:tavLst>
                                    </p:anim>
                                    <p:anim calcmode="lin" valueType="num">
                                      <p:cBhvr>
                                        <p:cTn id="12" dur="2700" decel="100000" fill="hold"/>
                                        <p:tgtEl>
                                          <p:spTgt spid="11"/>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3000"/>
                                        <p:tgtEl>
                                          <p:spTgt spid="10"/>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0"/>
                                        <p:tgtEl>
                                          <p:spTgt spid="12"/>
                                        </p:tgtEl>
                                      </p:cBhvr>
                                    </p:animEffect>
                                    <p:anim calcmode="lin" valueType="num">
                                      <p:cBhvr>
                                        <p:cTn id="20" dur="3000" fill="hold"/>
                                        <p:tgtEl>
                                          <p:spTgt spid="12"/>
                                        </p:tgtEl>
                                        <p:attrNameLst>
                                          <p:attrName>ppt_x</p:attrName>
                                        </p:attrNameLst>
                                      </p:cBhvr>
                                      <p:tavLst>
                                        <p:tav tm="0">
                                          <p:val>
                                            <p:strVal val="#ppt_x"/>
                                          </p:val>
                                        </p:tav>
                                        <p:tav tm="100000">
                                          <p:val>
                                            <p:strVal val="#ppt_x"/>
                                          </p:val>
                                        </p:tav>
                                      </p:tavLst>
                                    </p:anim>
                                    <p:anim calcmode="lin" valueType="num">
                                      <p:cBhvr>
                                        <p:cTn id="21" dur="2700" decel="100000" fill="hold"/>
                                        <p:tgtEl>
                                          <p:spTgt spid="12"/>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12"/>
                                        </p:tgtEl>
                                        <p:attrNameLst>
                                          <p:attrName>ppt_y</p:attrName>
                                        </p:attrNameLst>
                                      </p:cBhvr>
                                      <p:tavLst>
                                        <p:tav tm="0">
                                          <p:val>
                                            <p:strVal val="#ppt_y-.03"/>
                                          </p:val>
                                        </p:tav>
                                        <p:tav tm="100000">
                                          <p:val>
                                            <p:strVal val="#ppt_y"/>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30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ppt_x</p:attrName>
                                        </p:attrNameLst>
                                      </p:cBhvr>
                                      <p:tavLst>
                                        <p:tav tm="0">
                                          <p:val>
                                            <p:strVal val="#ppt_x"/>
                                          </p:val>
                                        </p:tav>
                                        <p:tav tm="100000">
                                          <p:val>
                                            <p:strVal val="#ppt_x"/>
                                          </p:val>
                                        </p:tav>
                                      </p:tavLst>
                                    </p:anim>
                                    <p:anim calcmode="lin" valueType="num">
                                      <p:cBhvr>
                                        <p:cTn id="32" dur="1800" decel="100000" fill="hold"/>
                                        <p:tgtEl>
                                          <p:spTgt spid="6"/>
                                        </p:tgtEl>
                                        <p:attrNameLst>
                                          <p:attrName>ppt_y</p:attrName>
                                        </p:attrNameLst>
                                      </p:cBhvr>
                                      <p:tavLst>
                                        <p:tav tm="0">
                                          <p:val>
                                            <p:strVal val="#ppt_y+1"/>
                                          </p:val>
                                        </p:tav>
                                        <p:tav tm="100000">
                                          <p:val>
                                            <p:strVal val="#ppt_y-.03"/>
                                          </p:val>
                                        </p:tav>
                                      </p:tavLst>
                                    </p:anim>
                                    <p:anim calcmode="lin" valueType="num">
                                      <p:cBhvr>
                                        <p:cTn id="33"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par>
                                <p:cTn id="34" presetID="9" presetClass="entr" presetSubtype="0" fill="hold"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dissolve">
                                      <p:cBhvr>
                                        <p:cTn id="36" dur="500"/>
                                        <p:tgtEl>
                                          <p:spTgt spid="13">
                                            <p:txEl>
                                              <p:pRg st="1" end="1"/>
                                            </p:txEl>
                                          </p:spTgt>
                                        </p:tgtEl>
                                      </p:cBhvr>
                                    </p:animEffect>
                                  </p:childTnLst>
                                </p:cTn>
                              </p:par>
                              <p:par>
                                <p:cTn id="37" presetID="16" presetClass="entr" presetSubtype="21" fill="hold" nodeType="withEffect">
                                  <p:stCondLst>
                                    <p:cond delay="200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dissolve">
                                      <p:cBhvr>
                                        <p:cTn id="44" dur="500"/>
                                        <p:tgtEl>
                                          <p:spTgt spid="13">
                                            <p:txEl>
                                              <p:pRg st="2" end="2"/>
                                            </p:txEl>
                                          </p:spTgt>
                                        </p:tgtEl>
                                      </p:cBhvr>
                                    </p:animEffect>
                                  </p:childTnLst>
                                </p:cTn>
                              </p:par>
                              <p:par>
                                <p:cTn id="45" presetID="20" presetClass="entr" presetSubtype="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edge">
                                      <p:cBhvr>
                                        <p:cTn id="47" dur="2000"/>
                                        <p:tgtEl>
                                          <p:spTgt spid="15"/>
                                        </p:tgtEl>
                                      </p:cBhvr>
                                    </p:animEffect>
                                  </p:childTnLst>
                                </p:cTn>
                              </p:par>
                              <p:par>
                                <p:cTn id="48" presetID="20" presetClass="entr" presetSubtype="0" fill="hold"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wedge">
                                      <p:cBhvr>
                                        <p:cTn id="50" dur="2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dissolve">
                                      <p:cBhvr>
                                        <p:cTn id="55" dur="500"/>
                                        <p:tgtEl>
                                          <p:spTgt spid="13">
                                            <p:txEl>
                                              <p:pRg st="3" end="3"/>
                                            </p:txEl>
                                          </p:spTgt>
                                        </p:tgtEl>
                                      </p:cBhvr>
                                    </p:animEffect>
                                  </p:childTnLst>
                                </p:cTn>
                              </p:par>
                              <p:par>
                                <p:cTn id="56" presetID="3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800" decel="100000"/>
                                        <p:tgtEl>
                                          <p:spTgt spid="24"/>
                                        </p:tgtEl>
                                      </p:cBhvr>
                                    </p:animEffect>
                                    <p:anim calcmode="lin" valueType="num">
                                      <p:cBhvr>
                                        <p:cTn id="59" dur="800" decel="100000" fill="hold"/>
                                        <p:tgtEl>
                                          <p:spTgt spid="24"/>
                                        </p:tgtEl>
                                        <p:attrNameLst>
                                          <p:attrName>style.rotation</p:attrName>
                                        </p:attrNameLst>
                                      </p:cBhvr>
                                      <p:tavLst>
                                        <p:tav tm="0">
                                          <p:val>
                                            <p:fltVal val="-90"/>
                                          </p:val>
                                        </p:tav>
                                        <p:tav tm="100000">
                                          <p:val>
                                            <p:fltVal val="0"/>
                                          </p:val>
                                        </p:tav>
                                      </p:tavLst>
                                    </p:anim>
                                    <p:anim calcmode="lin" valueType="num">
                                      <p:cBhvr>
                                        <p:cTn id="60" dur="800" decel="100000" fill="hold"/>
                                        <p:tgtEl>
                                          <p:spTgt spid="24"/>
                                        </p:tgtEl>
                                        <p:attrNameLst>
                                          <p:attrName>ppt_x</p:attrName>
                                        </p:attrNameLst>
                                      </p:cBhvr>
                                      <p:tavLst>
                                        <p:tav tm="0">
                                          <p:val>
                                            <p:strVal val="#ppt_x+0.4"/>
                                          </p:val>
                                        </p:tav>
                                        <p:tav tm="100000">
                                          <p:val>
                                            <p:strVal val="#ppt_x-0.05"/>
                                          </p:val>
                                        </p:tav>
                                      </p:tavLst>
                                    </p:anim>
                                    <p:anim calcmode="lin" valueType="num">
                                      <p:cBhvr>
                                        <p:cTn id="61" dur="800" decel="100000" fill="hold"/>
                                        <p:tgtEl>
                                          <p:spTgt spid="2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3">
                                            <p:txEl>
                                              <p:pRg st="4" end="4"/>
                                            </p:txEl>
                                          </p:spTgt>
                                        </p:tgtEl>
                                        <p:attrNameLst>
                                          <p:attrName>style.visibility</p:attrName>
                                        </p:attrNameLst>
                                      </p:cBhvr>
                                      <p:to>
                                        <p:strVal val="visible"/>
                                      </p:to>
                                    </p:set>
                                    <p:animEffect transition="in" filter="dissolve">
                                      <p:cBhvr>
                                        <p:cTn id="68" dur="500"/>
                                        <p:tgtEl>
                                          <p:spTgt spid="13">
                                            <p:txEl>
                                              <p:pRg st="4" end="4"/>
                                            </p:txEl>
                                          </p:spTgt>
                                        </p:tgtEl>
                                      </p:cBhvr>
                                    </p:animEffect>
                                  </p:childTnLst>
                                </p:cTn>
                              </p:par>
                              <p:par>
                                <p:cTn id="69" presetID="52" presetClass="exit" presetSubtype="0" fill="hold" nodeType="withEffect">
                                  <p:stCondLst>
                                    <p:cond delay="0"/>
                                  </p:stCondLst>
                                  <p:childTnLst>
                                    <p:animScale>
                                      <p:cBhvr>
                                        <p:cTn id="70"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1" dur="1000" accel="50000">
                                          <p:stCondLst>
                                            <p:cond delay="0"/>
                                          </p:stCondLst>
                                        </p:cTn>
                                        <p:tgtEl>
                                          <p:spTgt spid="11"/>
                                        </p:tgtEl>
                                        <p:attrNameLst>
                                          <p:attrName>ppt_x</p:attrName>
                                          <p:attrName>ppt_y</p:attrName>
                                        </p:attrNameLst>
                                      </p:cBhvr>
                                    </p:animMotion>
                                    <p:animEffect transition="out" filter="fade">
                                      <p:cBhvr>
                                        <p:cTn id="72" dur="1000"/>
                                        <p:tgtEl>
                                          <p:spTgt spid="11"/>
                                        </p:tgtEl>
                                      </p:cBhvr>
                                    </p:animEffect>
                                    <p:set>
                                      <p:cBhvr>
                                        <p:cTn id="73" dur="1" fill="hold">
                                          <p:stCondLst>
                                            <p:cond delay="999"/>
                                          </p:stCondLst>
                                        </p:cTn>
                                        <p:tgtEl>
                                          <p:spTgt spid="11"/>
                                        </p:tgtEl>
                                        <p:attrNameLst>
                                          <p:attrName>style.visibility</p:attrName>
                                        </p:attrNameLst>
                                      </p:cBhvr>
                                      <p:to>
                                        <p:strVal val="hidden"/>
                                      </p:to>
                                    </p:set>
                                  </p:childTnLst>
                                </p:cTn>
                              </p:par>
                              <p:par>
                                <p:cTn id="74" presetID="52" presetClass="exit" presetSubtype="0" fill="hold" grpId="1" nodeType="withEffect">
                                  <p:stCondLst>
                                    <p:cond delay="0"/>
                                  </p:stCondLst>
                                  <p:childTnLst>
                                    <p:animScale>
                                      <p:cBhvr>
                                        <p:cTn id="75" dur="1000" accel="50000">
                                          <p:stCondLst>
                                            <p:cond delay="0"/>
                                          </p:stCondLst>
                                        </p:cTn>
                                        <p:tgtEl>
                                          <p:spTgt spid="1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6" dur="1000" accel="50000">
                                          <p:stCondLst>
                                            <p:cond delay="0"/>
                                          </p:stCondLst>
                                        </p:cTn>
                                        <p:tgtEl>
                                          <p:spTgt spid="12"/>
                                        </p:tgtEl>
                                        <p:attrNameLst>
                                          <p:attrName>ppt_x</p:attrName>
                                          <p:attrName>ppt_y</p:attrName>
                                        </p:attrNameLst>
                                      </p:cBhvr>
                                    </p:animMotion>
                                    <p:animEffect transition="out" filter="fade">
                                      <p:cBhvr>
                                        <p:cTn id="77" dur="1000"/>
                                        <p:tgtEl>
                                          <p:spTgt spid="12"/>
                                        </p:tgtEl>
                                      </p:cBhvr>
                                    </p:animEffect>
                                    <p:set>
                                      <p:cBhvr>
                                        <p:cTn id="78" dur="1" fill="hold">
                                          <p:stCondLst>
                                            <p:cond delay="999"/>
                                          </p:stCondLst>
                                        </p:cTn>
                                        <p:tgtEl>
                                          <p:spTgt spid="12"/>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13">
                                            <p:txEl>
                                              <p:pRg st="5" end="5"/>
                                            </p:txEl>
                                          </p:spTgt>
                                        </p:tgtEl>
                                        <p:attrNameLst>
                                          <p:attrName>style.visibility</p:attrName>
                                        </p:attrNameLst>
                                      </p:cBhvr>
                                      <p:to>
                                        <p:strVal val="visible"/>
                                      </p:to>
                                    </p:set>
                                    <p:animEffect transition="in" filter="dissolve">
                                      <p:cBhvr>
                                        <p:cTn id="81" dur="500"/>
                                        <p:tgtEl>
                                          <p:spTgt spid="13">
                                            <p:txEl>
                                              <p:pRg st="5" end="5"/>
                                            </p:txEl>
                                          </p:spTgt>
                                        </p:tgtEl>
                                      </p:cBhvr>
                                    </p:animEffect>
                                  </p:childTnLst>
                                </p:cTn>
                              </p:par>
                              <p:par>
                                <p:cTn id="82" presetID="9" presetClass="entr" presetSubtype="0" fill="hold" nodeType="withEffect">
                                  <p:stCondLst>
                                    <p:cond delay="0"/>
                                  </p:stCondLst>
                                  <p:childTnLst>
                                    <p:set>
                                      <p:cBhvr>
                                        <p:cTn id="83" dur="1" fill="hold">
                                          <p:stCondLst>
                                            <p:cond delay="0"/>
                                          </p:stCondLst>
                                        </p:cTn>
                                        <p:tgtEl>
                                          <p:spTgt spid="13">
                                            <p:txEl>
                                              <p:pRg st="6" end="6"/>
                                            </p:txEl>
                                          </p:spTgt>
                                        </p:tgtEl>
                                        <p:attrNameLst>
                                          <p:attrName>style.visibility</p:attrName>
                                        </p:attrNameLst>
                                      </p:cBhvr>
                                      <p:to>
                                        <p:strVal val="visible"/>
                                      </p:to>
                                    </p:set>
                                    <p:animEffect transition="in" filter="dissolve">
                                      <p:cBhvr>
                                        <p:cTn id="84" dur="500"/>
                                        <p:tgtEl>
                                          <p:spTgt spid="13">
                                            <p:txEl>
                                              <p:pRg st="6" end="6"/>
                                            </p:txEl>
                                          </p:spTgt>
                                        </p:tgtEl>
                                      </p:cBhvr>
                                    </p:animEffect>
                                  </p:childTnLst>
                                </p:cTn>
                              </p:par>
                              <p:par>
                                <p:cTn id="85" presetID="6" presetClass="exit" presetSubtype="32" fill="hold" nodeType="withEffect">
                                  <p:stCondLst>
                                    <p:cond delay="0"/>
                                  </p:stCondLst>
                                  <p:childTnLst>
                                    <p:animEffect transition="out" filter="circle(out)">
                                      <p:cBhvr>
                                        <p:cTn id="86" dur="3000"/>
                                        <p:tgtEl>
                                          <p:spTgt spid="24"/>
                                        </p:tgtEl>
                                      </p:cBhvr>
                                    </p:animEffect>
                                    <p:set>
                                      <p:cBhvr>
                                        <p:cTn id="87" dur="1" fill="hold">
                                          <p:stCondLst>
                                            <p:cond delay="2999"/>
                                          </p:stCondLst>
                                        </p:cTn>
                                        <p:tgtEl>
                                          <p:spTgt spid="2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3">
                                            <p:txEl>
                                              <p:pRg st="7" end="7"/>
                                            </p:txEl>
                                          </p:spTgt>
                                        </p:tgtEl>
                                        <p:attrNameLst>
                                          <p:attrName>style.visibility</p:attrName>
                                        </p:attrNameLst>
                                      </p:cBhvr>
                                      <p:to>
                                        <p:strVal val="visible"/>
                                      </p:to>
                                    </p:set>
                                    <p:animEffect transition="in" filter="dissolve">
                                      <p:cBhvr>
                                        <p:cTn id="92" dur="500"/>
                                        <p:tgtEl>
                                          <p:spTgt spid="13">
                                            <p:txEl>
                                              <p:pRg st="7" end="7"/>
                                            </p:txEl>
                                          </p:spTgt>
                                        </p:tgtEl>
                                      </p:cBhvr>
                                    </p:animEffect>
                                  </p:childTnLst>
                                </p:cTn>
                              </p:par>
                              <p:par>
                                <p:cTn id="93" presetID="20" presetClass="exit" presetSubtype="0" fill="hold" nodeType="withEffect">
                                  <p:stCondLst>
                                    <p:cond delay="0"/>
                                  </p:stCondLst>
                                  <p:childTnLst>
                                    <p:animEffect transition="out" filter="wedge">
                                      <p:cBhvr>
                                        <p:cTn id="94" dur="3000"/>
                                        <p:tgtEl>
                                          <p:spTgt spid="17"/>
                                        </p:tgtEl>
                                      </p:cBhvr>
                                    </p:animEffect>
                                    <p:set>
                                      <p:cBhvr>
                                        <p:cTn id="95" dur="1" fill="hold">
                                          <p:stCondLst>
                                            <p:cond delay="2999"/>
                                          </p:stCondLst>
                                        </p:cTn>
                                        <p:tgtEl>
                                          <p:spTgt spid="17"/>
                                        </p:tgtEl>
                                        <p:attrNameLst>
                                          <p:attrName>style.visibility</p:attrName>
                                        </p:attrNameLst>
                                      </p:cBhvr>
                                      <p:to>
                                        <p:strVal val="hidden"/>
                                      </p:to>
                                    </p:set>
                                  </p:childTnLst>
                                </p:cTn>
                              </p:par>
                              <p:par>
                                <p:cTn id="96" presetID="20" presetClass="exit" presetSubtype="0" fill="hold" nodeType="withEffect">
                                  <p:stCondLst>
                                    <p:cond delay="0"/>
                                  </p:stCondLst>
                                  <p:childTnLst>
                                    <p:animEffect transition="out" filter="wedge">
                                      <p:cBhvr>
                                        <p:cTn id="97" dur="3000"/>
                                        <p:tgtEl>
                                          <p:spTgt spid="15"/>
                                        </p:tgtEl>
                                      </p:cBhvr>
                                    </p:animEffect>
                                    <p:set>
                                      <p:cBhvr>
                                        <p:cTn id="98" dur="1" fill="hold">
                                          <p:stCondLst>
                                            <p:cond delay="2999"/>
                                          </p:stCondLst>
                                        </p:cTn>
                                        <p:tgtEl>
                                          <p:spTgt spid="15"/>
                                        </p:tgtEl>
                                        <p:attrNameLst>
                                          <p:attrName>style.visibility</p:attrName>
                                        </p:attrNameLst>
                                      </p:cBhvr>
                                      <p:to>
                                        <p:strVal val="hidden"/>
                                      </p:to>
                                    </p:set>
                                  </p:childTnLst>
                                </p:cTn>
                              </p:par>
                              <p:par>
                                <p:cTn id="99" presetID="42" presetClass="exit" presetSubtype="0" fill="hold" nodeType="withEffect">
                                  <p:stCondLst>
                                    <p:cond delay="1000"/>
                                  </p:stCondLst>
                                  <p:childTnLst>
                                    <p:animEffect transition="out" filter="fade">
                                      <p:cBhvr>
                                        <p:cTn id="100" dur="1000"/>
                                        <p:tgtEl>
                                          <p:spTgt spid="6"/>
                                        </p:tgtEl>
                                      </p:cBhvr>
                                    </p:animEffect>
                                    <p:anim calcmode="lin" valueType="num">
                                      <p:cBhvr>
                                        <p:cTn id="101" dur="1000"/>
                                        <p:tgtEl>
                                          <p:spTgt spid="6"/>
                                        </p:tgtEl>
                                        <p:attrNameLst>
                                          <p:attrName>ppt_x</p:attrName>
                                        </p:attrNameLst>
                                      </p:cBhvr>
                                      <p:tavLst>
                                        <p:tav tm="0">
                                          <p:val>
                                            <p:strVal val="ppt_x"/>
                                          </p:val>
                                        </p:tav>
                                        <p:tav tm="100000">
                                          <p:val>
                                            <p:strVal val="ppt_x"/>
                                          </p:val>
                                        </p:tav>
                                      </p:tavLst>
                                    </p:anim>
                                    <p:anim calcmode="lin" valueType="num">
                                      <p:cBhvr>
                                        <p:cTn id="102" dur="1000"/>
                                        <p:tgtEl>
                                          <p:spTgt spid="6"/>
                                        </p:tgtEl>
                                        <p:attrNameLst>
                                          <p:attrName>ppt_y</p:attrName>
                                        </p:attrNameLst>
                                      </p:cBhvr>
                                      <p:tavLst>
                                        <p:tav tm="0">
                                          <p:val>
                                            <p:strVal val="ppt_y"/>
                                          </p:val>
                                        </p:tav>
                                        <p:tav tm="100000">
                                          <p:val>
                                            <p:strVal val="ppt_y+.1"/>
                                          </p:val>
                                        </p:tav>
                                      </p:tavLst>
                                    </p:anim>
                                    <p:set>
                                      <p:cBhvr>
                                        <p:cTn id="103" dur="1" fill="hold">
                                          <p:stCondLst>
                                            <p:cond delay="999"/>
                                          </p:stCondLst>
                                        </p:cTn>
                                        <p:tgtEl>
                                          <p:spTgt spid="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13">
                                            <p:txEl>
                                              <p:pRg st="8" end="8"/>
                                            </p:txEl>
                                          </p:spTgt>
                                        </p:tgtEl>
                                        <p:attrNameLst>
                                          <p:attrName>style.visibility</p:attrName>
                                        </p:attrNameLst>
                                      </p:cBhvr>
                                      <p:to>
                                        <p:strVal val="visible"/>
                                      </p:to>
                                    </p:set>
                                    <p:animEffect transition="in" filter="dissolve">
                                      <p:cBhvr>
                                        <p:cTn id="108" dur="500"/>
                                        <p:tgtEl>
                                          <p:spTgt spid="13">
                                            <p:txEl>
                                              <p:pRg st="8" end="8"/>
                                            </p:txEl>
                                          </p:spTgt>
                                        </p:tgtEl>
                                      </p:cBhvr>
                                    </p:animEffect>
                                  </p:childTnLst>
                                </p:cTn>
                              </p:par>
                              <p:par>
                                <p:cTn id="109" presetID="22" presetClass="exit" presetSubtype="4" fill="hold" grpId="1" nodeType="withEffect">
                                  <p:stCondLst>
                                    <p:cond delay="1000"/>
                                  </p:stCondLst>
                                  <p:childTnLst>
                                    <p:animEffect transition="out" filter="wipe(down)">
                                      <p:cBhvr>
                                        <p:cTn id="110" dur="3000"/>
                                        <p:tgtEl>
                                          <p:spTgt spid="25"/>
                                        </p:tgtEl>
                                      </p:cBhvr>
                                    </p:animEffect>
                                    <p:set>
                                      <p:cBhvr>
                                        <p:cTn id="111" dur="1" fill="hold">
                                          <p:stCondLst>
                                            <p:cond delay="2999"/>
                                          </p:stCondLst>
                                        </p:cTn>
                                        <p:tgtEl>
                                          <p:spTgt spid="25"/>
                                        </p:tgtEl>
                                        <p:attrNameLst>
                                          <p:attrName>style.visibility</p:attrName>
                                        </p:attrNameLst>
                                      </p:cBhvr>
                                      <p:to>
                                        <p:strVal val="hidden"/>
                                      </p:to>
                                    </p:set>
                                  </p:childTnLst>
                                </p:cTn>
                              </p:par>
                              <p:par>
                                <p:cTn id="112" presetID="22" presetClass="exit" presetSubtype="4" fill="hold" grpId="1" nodeType="withEffect">
                                  <p:stCondLst>
                                    <p:cond delay="1000"/>
                                  </p:stCondLst>
                                  <p:childTnLst>
                                    <p:animEffect transition="out" filter="wipe(down)">
                                      <p:cBhvr>
                                        <p:cTn id="113" dur="3000"/>
                                        <p:tgtEl>
                                          <p:spTgt spid="10"/>
                                        </p:tgtEl>
                                      </p:cBhvr>
                                    </p:animEffect>
                                    <p:set>
                                      <p:cBhvr>
                                        <p:cTn id="114" dur="1" fill="hold">
                                          <p:stCondLst>
                                            <p:cond delay="2999"/>
                                          </p:stCondLst>
                                        </p:cTn>
                                        <p:tgtEl>
                                          <p:spTgt spid="1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13">
                                            <p:txEl>
                                              <p:pRg st="10" end="10"/>
                                            </p:txEl>
                                          </p:spTgt>
                                        </p:tgtEl>
                                        <p:attrNameLst>
                                          <p:attrName>style.visibility</p:attrName>
                                        </p:attrNameLst>
                                      </p:cBhvr>
                                      <p:to>
                                        <p:strVal val="visible"/>
                                      </p:to>
                                    </p:set>
                                    <p:animEffect transition="in" filter="dissolve">
                                      <p:cBhvr>
                                        <p:cTn id="119" dur="500"/>
                                        <p:tgtEl>
                                          <p:spTgt spid="13">
                                            <p:txEl>
                                              <p:pRg st="10" end="10"/>
                                            </p:txEl>
                                          </p:spTgt>
                                        </p:tgtEl>
                                      </p:cBhvr>
                                    </p:animEffect>
                                  </p:childTnLst>
                                </p:cTn>
                              </p:par>
                              <p:par>
                                <p:cTn id="120" presetID="9" presetClass="entr" presetSubtype="0" fill="hold" nodeType="withEffect">
                                  <p:stCondLst>
                                    <p:cond delay="0"/>
                                  </p:stCondLst>
                                  <p:childTnLst>
                                    <p:set>
                                      <p:cBhvr>
                                        <p:cTn id="121" dur="1" fill="hold">
                                          <p:stCondLst>
                                            <p:cond delay="0"/>
                                          </p:stCondLst>
                                        </p:cTn>
                                        <p:tgtEl>
                                          <p:spTgt spid="13">
                                            <p:txEl>
                                              <p:pRg st="11" end="11"/>
                                            </p:txEl>
                                          </p:spTgt>
                                        </p:tgtEl>
                                        <p:attrNameLst>
                                          <p:attrName>style.visibility</p:attrName>
                                        </p:attrNameLst>
                                      </p:cBhvr>
                                      <p:to>
                                        <p:strVal val="visible"/>
                                      </p:to>
                                    </p:set>
                                    <p:animEffect transition="in" filter="dissolve">
                                      <p:cBhvr>
                                        <p:cTn id="122" dur="500"/>
                                        <p:tgtEl>
                                          <p:spTgt spid="13">
                                            <p:txEl>
                                              <p:pRg st="11" end="11"/>
                                            </p:txEl>
                                          </p:spTgt>
                                        </p:tgtEl>
                                      </p:cBhvr>
                                    </p:animEffect>
                                  </p:childTnLst>
                                </p:cTn>
                              </p:par>
                              <p:par>
                                <p:cTn id="123" presetID="9" presetClass="entr" presetSubtype="0" fill="hold" nodeType="withEffect">
                                  <p:stCondLst>
                                    <p:cond delay="0"/>
                                  </p:stCondLst>
                                  <p:childTnLst>
                                    <p:set>
                                      <p:cBhvr>
                                        <p:cTn id="124" dur="1" fill="hold">
                                          <p:stCondLst>
                                            <p:cond delay="0"/>
                                          </p:stCondLst>
                                        </p:cTn>
                                        <p:tgtEl>
                                          <p:spTgt spid="13">
                                            <p:txEl>
                                              <p:pRg st="12" end="12"/>
                                            </p:txEl>
                                          </p:spTgt>
                                        </p:tgtEl>
                                        <p:attrNameLst>
                                          <p:attrName>style.visibility</p:attrName>
                                        </p:attrNameLst>
                                      </p:cBhvr>
                                      <p:to>
                                        <p:strVal val="visible"/>
                                      </p:to>
                                    </p:set>
                                    <p:animEffect transition="in" filter="dissolve">
                                      <p:cBhvr>
                                        <p:cTn id="125" dur="500"/>
                                        <p:tgtEl>
                                          <p:spTgt spid="1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10" grpId="0" animBg="1"/>
      <p:bldP spid="10" grpId="1" animBg="1"/>
      <p:bldP spid="12" grpId="0" animBg="1"/>
      <p:bldP spid="1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heme/theme1.xml><?xml version="1.0" encoding="utf-8"?>
<a:theme xmlns:a="http://schemas.openxmlformats.org/drawingml/2006/main" name="Office Theme">
  <a:themeElements>
    <a:clrScheme name="Plan">
      <a:dk1>
        <a:srgbClr val="2E2F3F"/>
      </a:dk1>
      <a:lt1>
        <a:srgbClr val="FFFFFF"/>
      </a:lt1>
      <a:dk2>
        <a:srgbClr val="1A1B24"/>
      </a:dk2>
      <a:lt2>
        <a:srgbClr val="F5F5F5"/>
      </a:lt2>
      <a:accent1>
        <a:srgbClr val="CD9974"/>
      </a:accent1>
      <a:accent2>
        <a:srgbClr val="B46E50"/>
      </a:accent2>
      <a:accent3>
        <a:srgbClr val="8C543D"/>
      </a:accent3>
      <a:accent4>
        <a:srgbClr val="A5A5A5"/>
      </a:accent4>
      <a:accent5>
        <a:srgbClr val="6F6F6F"/>
      </a:accent5>
      <a:accent6>
        <a:srgbClr val="4D4D4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1C12DB-6408-4EFE-8DDB-9F2F29BAA9BE}">
  <we:reference id="wa200001396" version="2.1.6.0" store="en-US" storeType="OMEX"/>
  <we:alternateReferences>
    <we:reference id="wa200001396" version="2.1.6.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bce02d-2058-40a1-a6ff-0a112af09d9f">
      <Terms xmlns="http://schemas.microsoft.com/office/infopath/2007/PartnerControls"/>
    </lcf76f155ced4ddcb4097134ff3c332f>
    <TaxCatchAll xmlns="72697c1a-bd28-4733-a57b-b00ad0f48605" xsi:nil="true"/>
    <Notes xmlns="a5bce02d-2058-40a1-a6ff-0a112af09d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FD963-EED9-408A-B38B-A321E8324C8D}">
  <ds:schemaRefs>
    <ds:schemaRef ds:uri="http://schemas.microsoft.com/sharepoint/v3/contenttype/forms"/>
  </ds:schemaRefs>
</ds:datastoreItem>
</file>

<file path=customXml/itemProps2.xml><?xml version="1.0" encoding="utf-8"?>
<ds:datastoreItem xmlns:ds="http://schemas.openxmlformats.org/officeDocument/2006/customXml" ds:itemID="{9E5FCE03-F201-43E4-B07B-4841C2A972DE}">
  <ds:schemaRefs>
    <ds:schemaRef ds:uri="http://purl.org/dc/dcmitype/"/>
    <ds:schemaRef ds:uri="http://www.w3.org/XML/1998/namespace"/>
    <ds:schemaRef ds:uri="http://schemas.microsoft.com/office/infopath/2007/PartnerControls"/>
    <ds:schemaRef ds:uri="http://schemas.openxmlformats.org/package/2006/metadata/core-properties"/>
    <ds:schemaRef ds:uri="81e805e0-6b1c-4072-aa20-e53efca39d2d"/>
    <ds:schemaRef ds:uri="http://schemas.microsoft.com/office/2006/documentManagement/types"/>
    <ds:schemaRef ds:uri="http://purl.org/dc/elements/1.1/"/>
    <ds:schemaRef ds:uri="007fab1a-6714-4508-b8c6-015c86c8829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BB0BDF1-E121-4E86-9FB1-D8EF2F6BF287}"/>
</file>

<file path=docProps/app.xml><?xml version="1.0" encoding="utf-8"?>
<Properties xmlns="http://schemas.openxmlformats.org/officeDocument/2006/extended-properties" xmlns:vt="http://schemas.openxmlformats.org/officeDocument/2006/docPropsVTypes">
  <TotalTime>18650</TotalTime>
  <Words>567</Words>
  <Application>Microsoft Macintosh PowerPoint</Application>
  <PresentationFormat>Widescreen</PresentationFormat>
  <Paragraphs>48</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Calibri Light</vt:lpstr>
      <vt:lpstr>Courier New</vt:lpstr>
      <vt:lpstr>Heebo</vt:lpstr>
      <vt:lpstr>Heebo Black</vt:lpstr>
      <vt:lpstr>Montserrat</vt:lpstr>
      <vt:lpstr>Office Theme</vt:lpstr>
      <vt:lpstr>PowerPoint Presentation</vt:lpstr>
      <vt:lpstr>PowerPoint Presentation</vt:lpstr>
      <vt:lpstr>User interface behaviour – vehicle to vehicle interaction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Eve McDonald</cp:lastModifiedBy>
  <cp:revision>136</cp:revision>
  <dcterms:created xsi:type="dcterms:W3CDTF">2020-12-09T12:24:20Z</dcterms:created>
  <dcterms:modified xsi:type="dcterms:W3CDTF">2024-09-09T06:18:00Z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0x010100B07806B5FFDF9A4793CD5F18B6659BF2</vt:lpwstr>
  </property>
  <property fmtid="{D5CDD505-2E9C-101B-9397-08002B2CF9AE}" pid="3" name="MediaServiceImageTags">
    <vt:lpwstr/>
  </property>
</Properties>
</file>