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53A46-BCC5-F944-9A41-E3BFBBFFBDB8}" v="22" dt="2024-09-09T06:21:24.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76" autoAdjust="0"/>
    <p:restoredTop sz="94660"/>
  </p:normalViewPr>
  <p:slideViewPr>
    <p:cSldViewPr snapToGrid="0">
      <p:cViewPr varScale="1">
        <p:scale>
          <a:sx n="190" d="100"/>
          <a:sy n="190" d="100"/>
        </p:scale>
        <p:origin x="1008"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181612" y="0"/>
            <a:ext cx="901665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1"/>
            </p:custDataLst>
          </p:nvPr>
        </p:nvSpPr>
        <p:spPr bwMode="auto">
          <a:xfrm>
            <a:off x="3319397" y="105946"/>
            <a:ext cx="8736904" cy="6626794"/>
          </a:xfrm>
          <a:prstGeom prst="rect">
            <a:avLst/>
          </a:prstGeom>
        </p:spPr>
        <p:txBody>
          <a:bodyPr vert="horz" lIns="0" tIns="0" rIns="0" bIns="0" rtlCol="0" anchor="t" anchorCtr="0">
            <a:normAutofit fontScale="85000" lnSpcReduction="10000"/>
          </a:bodyPr>
          <a:lstStyle/>
          <a:p>
            <a:pPr fontAlgn="auto">
              <a:lnSpc>
                <a:spcPct val="140000"/>
              </a:lnSpc>
              <a:spcBef>
                <a:spcPts val="0"/>
              </a:spcBef>
              <a:spcAft>
                <a:spcPts val="1200"/>
              </a:spcAft>
              <a:defRPr/>
            </a:pPr>
            <a:r>
              <a:rPr lang="en-US" sz="2400" b="1" dirty="0">
                <a:solidFill>
                  <a:schemeClr val="bg1"/>
                </a:solidFill>
                <a:latin typeface="Montserrat" pitchFamily="2" charset="77"/>
              </a:rPr>
              <a:t>What are scenario storyboards? </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Vehicle Interaction Control Improvement project managers as they implement vehicle interaction intervention controls (EMESRT Levels 7, 8 and 9)</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Once downloaded, review each Storyboard in presentation mode</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Use the Storyboards as a resource during </a:t>
            </a:r>
            <a:r>
              <a:rPr lang="en-US" sz="1600" i="1" dirty="0">
                <a:solidFill>
                  <a:schemeClr val="bg1"/>
                </a:solidFill>
                <a:latin typeface="Montserrat" pitchFamily="2" charset="77"/>
              </a:rPr>
              <a:t>Phase 4 – Vehicle Interaction Control Enhancement</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As required, apply the specific scenario storyboards in your functional performance environment context to derive the configuration settings</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Generally, in the storyboards these definitions apply:</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LO = Local Object (causing the interaction)</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RO = Remote Object (affected by the interaction)</a:t>
            </a:r>
          </a:p>
        </p:txBody>
      </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185738" y="365125"/>
            <a:ext cx="12006262"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89CAA-0899-2F48-BFDD-1D9B1868DC47}"/>
              </a:ext>
            </a:extLst>
          </p:cNvPr>
          <p:cNvSpPr>
            <a:spLocks noGrp="1"/>
          </p:cNvSpPr>
          <p:nvPr>
            <p:ph idx="1"/>
          </p:nvPr>
        </p:nvSpPr>
        <p:spPr>
          <a:xfrm>
            <a:off x="7110984" y="897244"/>
            <a:ext cx="4833730" cy="5687804"/>
          </a:xfrm>
        </p:spPr>
        <p:txBody>
          <a:bodyPr>
            <a:normAutofit fontScale="92500" lnSpcReduction="10000"/>
          </a:bodyPr>
          <a:lstStyle/>
          <a:p>
            <a:r>
              <a:rPr lang="en-US" sz="1800" dirty="0"/>
              <a:t>LO (LV) approaches a </a:t>
            </a:r>
            <a:r>
              <a:rPr lang="en-US" sz="1800">
                <a:solidFill>
                  <a:srgbClr val="FF0000"/>
                </a:solidFill>
              </a:rPr>
              <a:t>formal T-intersection </a:t>
            </a:r>
            <a:r>
              <a:rPr lang="en-US" sz="1800" dirty="0">
                <a:solidFill>
                  <a:srgbClr val="FF0000"/>
                </a:solidFill>
              </a:rPr>
              <a:t>configured with an intersection geo-fence</a:t>
            </a:r>
          </a:p>
          <a:p>
            <a:r>
              <a:rPr lang="en-US" sz="1800" dirty="0"/>
              <a:t>When the </a:t>
            </a:r>
            <a:r>
              <a:rPr lang="en-US" sz="1800" dirty="0">
                <a:solidFill>
                  <a:srgbClr val="FF0000"/>
                </a:solidFill>
              </a:rPr>
              <a:t>inner beam </a:t>
            </a:r>
            <a:r>
              <a:rPr lang="en-US" sz="1800" dirty="0"/>
              <a:t>of the LO (LV) enters the geo-fenced intersection (</a:t>
            </a:r>
            <a:r>
              <a:rPr lang="en-US" sz="1800" dirty="0">
                <a:solidFill>
                  <a:srgbClr val="FF0000"/>
                </a:solidFill>
              </a:rPr>
              <a:t>30 m from intersection</a:t>
            </a:r>
            <a:r>
              <a:rPr lang="en-US" sz="1800" dirty="0"/>
              <a:t>) CAS will scan for other CAS units that are located within the geo-fence</a:t>
            </a:r>
          </a:p>
          <a:p>
            <a:r>
              <a:rPr lang="en-US" sz="1800" dirty="0">
                <a:solidFill>
                  <a:srgbClr val="FF0000"/>
                </a:solidFill>
              </a:rPr>
              <a:t>The geo-fence will have a speed limit of 40 km/h applied and will be activate when LV’s and MV’s enter regardless of the presence of an RO</a:t>
            </a:r>
          </a:p>
          <a:p>
            <a:r>
              <a:rPr lang="en-US" sz="1800" dirty="0"/>
              <a:t>If T-intersection geo-fence becomes occupied by </a:t>
            </a:r>
            <a:r>
              <a:rPr lang="en-US" sz="1800" dirty="0">
                <a:solidFill>
                  <a:srgbClr val="FF0000"/>
                </a:solidFill>
              </a:rPr>
              <a:t>the body of any other vehicle </a:t>
            </a:r>
            <a:r>
              <a:rPr lang="en-US" sz="1800" dirty="0"/>
              <a:t>whilst the LO (LV) is in the intersection the following will occur:</a:t>
            </a:r>
          </a:p>
          <a:p>
            <a:pPr lvl="1">
              <a:buFont typeface="Courier New" panose="02070309020205020404" pitchFamily="49" charset="0"/>
              <a:buChar char="o"/>
            </a:pPr>
            <a:r>
              <a:rPr lang="en-US" sz="1400" dirty="0">
                <a:solidFill>
                  <a:srgbClr val="FF0000"/>
                </a:solidFill>
              </a:rPr>
              <a:t>User interface will brighten in LO and RO’s</a:t>
            </a:r>
          </a:p>
          <a:p>
            <a:pPr lvl="1">
              <a:buFont typeface="Courier New" panose="02070309020205020404" pitchFamily="49" charset="0"/>
              <a:buChar char="o"/>
            </a:pPr>
            <a:r>
              <a:rPr lang="en-US" sz="1400" dirty="0">
                <a:solidFill>
                  <a:srgbClr val="FF0000"/>
                </a:solidFill>
              </a:rPr>
              <a:t>Audible message of “Give Way” repeated twice will only activate in LV designated vehicles not in HV’s</a:t>
            </a:r>
          </a:p>
          <a:p>
            <a:r>
              <a:rPr lang="en-US" sz="1800" dirty="0">
                <a:solidFill>
                  <a:srgbClr val="FF0000"/>
                </a:solidFill>
              </a:rPr>
              <a:t>If the LO (HV or LV) becomes the only vehicle inside the geo-fenced intersection or departs the geo-fenced intersection the user interface will then dim</a:t>
            </a:r>
          </a:p>
          <a:p>
            <a:r>
              <a:rPr lang="en-US" sz="1800" dirty="0">
                <a:solidFill>
                  <a:srgbClr val="FF0000"/>
                </a:solidFill>
              </a:rPr>
              <a:t>Audible message will activate once only per entry into geo-fence</a:t>
            </a:r>
          </a:p>
          <a:p>
            <a:pPr marL="0" lvl="0" indent="0">
              <a:buNone/>
            </a:pPr>
            <a:r>
              <a:rPr lang="en-US" sz="1200" dirty="0">
                <a:solidFill>
                  <a:srgbClr val="FF0000"/>
                </a:solidFill>
              </a:rPr>
              <a:t>Applicable for LV’s and MVs when they are the LO.</a:t>
            </a:r>
          </a:p>
          <a:p>
            <a:pPr marL="0" lvl="0" indent="0">
              <a:buNone/>
            </a:pPr>
            <a:r>
              <a:rPr lang="en-US" sz="1200" dirty="0">
                <a:solidFill>
                  <a:srgbClr val="FF0000"/>
                </a:solidFill>
              </a:rPr>
              <a:t>Not applicable for dozers, drills and tracked loading units when they are the RO.</a:t>
            </a:r>
            <a:endParaRPr lang="en-US" sz="1800" dirty="0">
              <a:solidFill>
                <a:srgbClr val="FF0000"/>
              </a:solidFill>
            </a:endParaRPr>
          </a:p>
        </p:txBody>
      </p:sp>
      <p:sp>
        <p:nvSpPr>
          <p:cNvPr id="4" name="Freeform 3">
            <a:extLst>
              <a:ext uri="{FF2B5EF4-FFF2-40B4-BE49-F238E27FC236}">
                <a16:creationId xmlns:a16="http://schemas.microsoft.com/office/drawing/2014/main" id="{BBEDD9DB-1296-7948-885B-98E4AE9AF856}"/>
              </a:ext>
            </a:extLst>
          </p:cNvPr>
          <p:cNvSpPr/>
          <p:nvPr/>
        </p:nvSpPr>
        <p:spPr>
          <a:xfrm>
            <a:off x="178903" y="976204"/>
            <a:ext cx="6708913" cy="4154557"/>
          </a:xfrm>
          <a:custGeom>
            <a:avLst/>
            <a:gdLst>
              <a:gd name="connsiteX0" fmla="*/ 19878 w 6679096"/>
              <a:gd name="connsiteY0" fmla="*/ 0 h 4591878"/>
              <a:gd name="connsiteX1" fmla="*/ 0 w 6679096"/>
              <a:gd name="connsiteY1" fmla="*/ 2087218 h 4591878"/>
              <a:gd name="connsiteX2" fmla="*/ 2246244 w 6679096"/>
              <a:gd name="connsiteY2" fmla="*/ 2077278 h 4591878"/>
              <a:gd name="connsiteX3" fmla="*/ 2276061 w 6679096"/>
              <a:gd name="connsiteY3" fmla="*/ 4591878 h 4591878"/>
              <a:gd name="connsiteX4" fmla="*/ 4671392 w 6679096"/>
              <a:gd name="connsiteY4" fmla="*/ 4591878 h 4591878"/>
              <a:gd name="connsiteX5" fmla="*/ 4641574 w 6679096"/>
              <a:gd name="connsiteY5" fmla="*/ 2057400 h 4591878"/>
              <a:gd name="connsiteX6" fmla="*/ 6679096 w 6679096"/>
              <a:gd name="connsiteY6" fmla="*/ 2057400 h 4591878"/>
              <a:gd name="connsiteX7" fmla="*/ 6669157 w 6679096"/>
              <a:gd name="connsiteY7" fmla="*/ 109331 h 4591878"/>
              <a:gd name="connsiteX8" fmla="*/ 19878 w 6679096"/>
              <a:gd name="connsiteY8" fmla="*/ 0 h 4591878"/>
              <a:gd name="connsiteX0" fmla="*/ 19878 w 6679096"/>
              <a:gd name="connsiteY0" fmla="*/ 0 h 4591878"/>
              <a:gd name="connsiteX1" fmla="*/ 0 w 6679096"/>
              <a:gd name="connsiteY1" fmla="*/ 2087218 h 4591878"/>
              <a:gd name="connsiteX2" fmla="*/ 2246244 w 6679096"/>
              <a:gd name="connsiteY2" fmla="*/ 2077278 h 4591878"/>
              <a:gd name="connsiteX3" fmla="*/ 2276061 w 6679096"/>
              <a:gd name="connsiteY3" fmla="*/ 4591878 h 4591878"/>
              <a:gd name="connsiteX4" fmla="*/ 4671392 w 6679096"/>
              <a:gd name="connsiteY4" fmla="*/ 4591878 h 4591878"/>
              <a:gd name="connsiteX5" fmla="*/ 4641574 w 6679096"/>
              <a:gd name="connsiteY5" fmla="*/ 2057400 h 4591878"/>
              <a:gd name="connsiteX6" fmla="*/ 6679096 w 6679096"/>
              <a:gd name="connsiteY6" fmla="*/ 2057400 h 4591878"/>
              <a:gd name="connsiteX7" fmla="*/ 6659263 w 6679096"/>
              <a:gd name="connsiteY7" fmla="*/ 10464 h 4591878"/>
              <a:gd name="connsiteX8" fmla="*/ 19878 w 6679096"/>
              <a:gd name="connsiteY8" fmla="*/ 0 h 4591878"/>
              <a:gd name="connsiteX0" fmla="*/ 19878 w 6679096"/>
              <a:gd name="connsiteY0" fmla="*/ 0 h 4591878"/>
              <a:gd name="connsiteX1" fmla="*/ 0 w 6679096"/>
              <a:gd name="connsiteY1" fmla="*/ 2087218 h 4591878"/>
              <a:gd name="connsiteX2" fmla="*/ 2295719 w 6679096"/>
              <a:gd name="connsiteY2" fmla="*/ 2099248 h 4591878"/>
              <a:gd name="connsiteX3" fmla="*/ 2276061 w 6679096"/>
              <a:gd name="connsiteY3" fmla="*/ 4591878 h 4591878"/>
              <a:gd name="connsiteX4" fmla="*/ 4671392 w 6679096"/>
              <a:gd name="connsiteY4" fmla="*/ 4591878 h 4591878"/>
              <a:gd name="connsiteX5" fmla="*/ 4641574 w 6679096"/>
              <a:gd name="connsiteY5" fmla="*/ 2057400 h 4591878"/>
              <a:gd name="connsiteX6" fmla="*/ 6679096 w 6679096"/>
              <a:gd name="connsiteY6" fmla="*/ 2057400 h 4591878"/>
              <a:gd name="connsiteX7" fmla="*/ 6659263 w 6679096"/>
              <a:gd name="connsiteY7" fmla="*/ 10464 h 4591878"/>
              <a:gd name="connsiteX8" fmla="*/ 19878 w 6679096"/>
              <a:gd name="connsiteY8" fmla="*/ 0 h 4591878"/>
              <a:gd name="connsiteX0" fmla="*/ 19878 w 6679096"/>
              <a:gd name="connsiteY0" fmla="*/ 0 h 4591878"/>
              <a:gd name="connsiteX1" fmla="*/ 0 w 6679096"/>
              <a:gd name="connsiteY1" fmla="*/ 2087218 h 4591878"/>
              <a:gd name="connsiteX2" fmla="*/ 2275929 w 6679096"/>
              <a:gd name="connsiteY2" fmla="*/ 2110233 h 4591878"/>
              <a:gd name="connsiteX3" fmla="*/ 2276061 w 6679096"/>
              <a:gd name="connsiteY3" fmla="*/ 4591878 h 4591878"/>
              <a:gd name="connsiteX4" fmla="*/ 4671392 w 6679096"/>
              <a:gd name="connsiteY4" fmla="*/ 4591878 h 4591878"/>
              <a:gd name="connsiteX5" fmla="*/ 4641574 w 6679096"/>
              <a:gd name="connsiteY5" fmla="*/ 2057400 h 4591878"/>
              <a:gd name="connsiteX6" fmla="*/ 6679096 w 6679096"/>
              <a:gd name="connsiteY6" fmla="*/ 2057400 h 4591878"/>
              <a:gd name="connsiteX7" fmla="*/ 6659263 w 6679096"/>
              <a:gd name="connsiteY7" fmla="*/ 10464 h 4591878"/>
              <a:gd name="connsiteX8" fmla="*/ 19878 w 6679096"/>
              <a:gd name="connsiteY8" fmla="*/ 0 h 4591878"/>
              <a:gd name="connsiteX0" fmla="*/ 19878 w 6679096"/>
              <a:gd name="connsiteY0" fmla="*/ 0 h 4591878"/>
              <a:gd name="connsiteX1" fmla="*/ 0 w 6679096"/>
              <a:gd name="connsiteY1" fmla="*/ 2087218 h 4591878"/>
              <a:gd name="connsiteX2" fmla="*/ 2275929 w 6679096"/>
              <a:gd name="connsiteY2" fmla="*/ 2110233 h 4591878"/>
              <a:gd name="connsiteX3" fmla="*/ 2276061 w 6679096"/>
              <a:gd name="connsiteY3" fmla="*/ 4591878 h 4591878"/>
              <a:gd name="connsiteX4" fmla="*/ 4671392 w 6679096"/>
              <a:gd name="connsiteY4" fmla="*/ 4591878 h 4591878"/>
              <a:gd name="connsiteX5" fmla="*/ 4661364 w 6679096"/>
              <a:gd name="connsiteY5" fmla="*/ 2068386 h 4591878"/>
              <a:gd name="connsiteX6" fmla="*/ 6679096 w 6679096"/>
              <a:gd name="connsiteY6" fmla="*/ 2057400 h 4591878"/>
              <a:gd name="connsiteX7" fmla="*/ 6659263 w 6679096"/>
              <a:gd name="connsiteY7" fmla="*/ 10464 h 4591878"/>
              <a:gd name="connsiteX8" fmla="*/ 19878 w 6679096"/>
              <a:gd name="connsiteY8" fmla="*/ 0 h 459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9096" h="4591878">
                <a:moveTo>
                  <a:pt x="19878" y="0"/>
                </a:moveTo>
                <a:lnTo>
                  <a:pt x="0" y="2087218"/>
                </a:lnTo>
                <a:lnTo>
                  <a:pt x="2275929" y="2110233"/>
                </a:lnTo>
                <a:lnTo>
                  <a:pt x="2276061" y="4591878"/>
                </a:lnTo>
                <a:lnTo>
                  <a:pt x="4671392" y="4591878"/>
                </a:lnTo>
                <a:cubicBezTo>
                  <a:pt x="4668049" y="3750714"/>
                  <a:pt x="4664707" y="2909550"/>
                  <a:pt x="4661364" y="2068386"/>
                </a:cubicBezTo>
                <a:lnTo>
                  <a:pt x="6679096" y="2057400"/>
                </a:lnTo>
                <a:lnTo>
                  <a:pt x="6659263" y="10464"/>
                </a:lnTo>
                <a:lnTo>
                  <a:pt x="19878"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37FE1DF1-7704-C44F-BC7F-22F2583D044E}"/>
              </a:ext>
            </a:extLst>
          </p:cNvPr>
          <p:cNvGrpSpPr/>
          <p:nvPr/>
        </p:nvGrpSpPr>
        <p:grpSpPr>
          <a:xfrm>
            <a:off x="2610151" y="3559621"/>
            <a:ext cx="432000" cy="2890737"/>
            <a:chOff x="2610151" y="3616534"/>
            <a:chExt cx="432000" cy="2890737"/>
          </a:xfrm>
        </p:grpSpPr>
        <p:pic>
          <p:nvPicPr>
            <p:cNvPr id="7" name="Picture 6">
              <a:extLst>
                <a:ext uri="{FF2B5EF4-FFF2-40B4-BE49-F238E27FC236}">
                  <a16:creationId xmlns:a16="http://schemas.microsoft.com/office/drawing/2014/main" id="{73E7AC39-3F85-414B-8EB5-465863888BD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644046" y="5562100"/>
              <a:ext cx="363136" cy="945171"/>
            </a:xfrm>
            <a:prstGeom prst="rect">
              <a:avLst/>
            </a:prstGeom>
          </p:spPr>
        </p:pic>
        <p:grpSp>
          <p:nvGrpSpPr>
            <p:cNvPr id="22" name="Group 21">
              <a:extLst>
                <a:ext uri="{FF2B5EF4-FFF2-40B4-BE49-F238E27FC236}">
                  <a16:creationId xmlns:a16="http://schemas.microsoft.com/office/drawing/2014/main" id="{AF671C71-1E28-F343-8B0C-02D884B4175C}"/>
                </a:ext>
              </a:extLst>
            </p:cNvPr>
            <p:cNvGrpSpPr/>
            <p:nvPr/>
          </p:nvGrpSpPr>
          <p:grpSpPr>
            <a:xfrm rot="5400000">
              <a:off x="1852434" y="4374251"/>
              <a:ext cx="1947433" cy="432000"/>
              <a:chOff x="3285138" y="5402337"/>
              <a:chExt cx="2160000" cy="432000"/>
            </a:xfrm>
          </p:grpSpPr>
          <p:sp>
            <p:nvSpPr>
              <p:cNvPr id="20" name="Isosceles Triangle 90">
                <a:extLst>
                  <a:ext uri="{FF2B5EF4-FFF2-40B4-BE49-F238E27FC236}">
                    <a16:creationId xmlns:a16="http://schemas.microsoft.com/office/drawing/2014/main" id="{C4BA5533-7012-664E-920D-682E0F661D11}"/>
                  </a:ext>
                </a:extLst>
              </p:cNvPr>
              <p:cNvSpPr/>
              <p:nvPr/>
            </p:nvSpPr>
            <p:spPr>
              <a:xfrm rot="16200000" flipV="1">
                <a:off x="4149138" y="4538337"/>
                <a:ext cx="432000" cy="2160000"/>
              </a:xfrm>
              <a:prstGeom prst="triangle">
                <a:avLst/>
              </a:prstGeom>
              <a:solidFill>
                <a:srgbClr val="FFFF00">
                  <a:alpha val="3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Isosceles Triangle 109">
                <a:extLst>
                  <a:ext uri="{FF2B5EF4-FFF2-40B4-BE49-F238E27FC236}">
                    <a16:creationId xmlns:a16="http://schemas.microsoft.com/office/drawing/2014/main" id="{7A4093DE-0F07-D748-9315-8D962313BB0B}"/>
                  </a:ext>
                </a:extLst>
              </p:cNvPr>
              <p:cNvSpPr/>
              <p:nvPr/>
            </p:nvSpPr>
            <p:spPr>
              <a:xfrm rot="16200000" flipV="1">
                <a:off x="4548437" y="4898337"/>
                <a:ext cx="324000" cy="1440000"/>
              </a:xfrm>
              <a:prstGeom prst="triangle">
                <a:avLst/>
              </a:prstGeom>
              <a:solidFill>
                <a:srgbClr val="FF0000">
                  <a:alpha val="4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cxnSp>
        <p:nvCxnSpPr>
          <p:cNvPr id="25" name="Straight Arrow Connector 24">
            <a:extLst>
              <a:ext uri="{FF2B5EF4-FFF2-40B4-BE49-F238E27FC236}">
                <a16:creationId xmlns:a16="http://schemas.microsoft.com/office/drawing/2014/main" id="{2C6203DD-DB2B-8840-8A87-424ACC8D8C95}"/>
              </a:ext>
            </a:extLst>
          </p:cNvPr>
          <p:cNvCxnSpPr>
            <a:cxnSpLocks/>
          </p:cNvCxnSpPr>
          <p:nvPr/>
        </p:nvCxnSpPr>
        <p:spPr>
          <a:xfrm>
            <a:off x="2130256" y="2995007"/>
            <a:ext cx="0" cy="2135754"/>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821A6D0-F2AD-294D-949E-9BC8F8B51084}"/>
              </a:ext>
            </a:extLst>
          </p:cNvPr>
          <p:cNvSpPr txBox="1"/>
          <p:nvPr/>
        </p:nvSpPr>
        <p:spPr>
          <a:xfrm>
            <a:off x="1474278" y="3878218"/>
            <a:ext cx="655978" cy="369332"/>
          </a:xfrm>
          <a:prstGeom prst="rect">
            <a:avLst/>
          </a:prstGeom>
          <a:noFill/>
        </p:spPr>
        <p:txBody>
          <a:bodyPr wrap="square" rtlCol="0">
            <a:spAutoFit/>
          </a:bodyPr>
          <a:lstStyle/>
          <a:p>
            <a:r>
              <a:rPr lang="en-US" u="sng" dirty="0">
                <a:solidFill>
                  <a:srgbClr val="FF0000"/>
                </a:solidFill>
              </a:rPr>
              <a:t>30 m</a:t>
            </a:r>
          </a:p>
        </p:txBody>
      </p:sp>
      <p:cxnSp>
        <p:nvCxnSpPr>
          <p:cNvPr id="29" name="Straight Arrow Connector 28">
            <a:extLst>
              <a:ext uri="{FF2B5EF4-FFF2-40B4-BE49-F238E27FC236}">
                <a16:creationId xmlns:a16="http://schemas.microsoft.com/office/drawing/2014/main" id="{C9DE6475-454B-7E43-9805-D2C044313BCB}"/>
              </a:ext>
            </a:extLst>
          </p:cNvPr>
          <p:cNvCxnSpPr>
            <a:cxnSpLocks/>
          </p:cNvCxnSpPr>
          <p:nvPr/>
        </p:nvCxnSpPr>
        <p:spPr>
          <a:xfrm rot="16200000">
            <a:off x="5956830" y="1927130"/>
            <a:ext cx="0" cy="2135754"/>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6F3CE5E-C286-8F49-B8F2-BC9114112C99}"/>
              </a:ext>
            </a:extLst>
          </p:cNvPr>
          <p:cNvSpPr txBox="1"/>
          <p:nvPr/>
        </p:nvSpPr>
        <p:spPr>
          <a:xfrm>
            <a:off x="5586815" y="3050925"/>
            <a:ext cx="655978" cy="369332"/>
          </a:xfrm>
          <a:prstGeom prst="rect">
            <a:avLst/>
          </a:prstGeom>
          <a:noFill/>
        </p:spPr>
        <p:txBody>
          <a:bodyPr wrap="square" rtlCol="0">
            <a:spAutoFit/>
          </a:bodyPr>
          <a:lstStyle/>
          <a:p>
            <a:r>
              <a:rPr lang="en-US" u="sng" dirty="0">
                <a:solidFill>
                  <a:srgbClr val="FF0000"/>
                </a:solidFill>
              </a:rPr>
              <a:t>30 m</a:t>
            </a:r>
          </a:p>
        </p:txBody>
      </p:sp>
      <p:pic>
        <p:nvPicPr>
          <p:cNvPr id="8" name="Graphic 7" descr="Wireless router">
            <a:extLst>
              <a:ext uri="{FF2B5EF4-FFF2-40B4-BE49-F238E27FC236}">
                <a16:creationId xmlns:a16="http://schemas.microsoft.com/office/drawing/2014/main" id="{34054C61-AD58-4F42-81F2-9BFB77274B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29207" y="4502216"/>
            <a:ext cx="472223" cy="472223"/>
          </a:xfrm>
          <a:prstGeom prst="rect">
            <a:avLst/>
          </a:prstGeom>
        </p:spPr>
      </p:pic>
      <p:grpSp>
        <p:nvGrpSpPr>
          <p:cNvPr id="19" name="Group 18">
            <a:extLst>
              <a:ext uri="{FF2B5EF4-FFF2-40B4-BE49-F238E27FC236}">
                <a16:creationId xmlns:a16="http://schemas.microsoft.com/office/drawing/2014/main" id="{67981F0F-8E6D-BC42-8C47-A69940083387}"/>
              </a:ext>
            </a:extLst>
          </p:cNvPr>
          <p:cNvGrpSpPr/>
          <p:nvPr/>
        </p:nvGrpSpPr>
        <p:grpSpPr>
          <a:xfrm rot="16200000">
            <a:off x="13556553" y="710765"/>
            <a:ext cx="684000" cy="3161947"/>
            <a:chOff x="7805001" y="2861333"/>
            <a:chExt cx="515948" cy="3161947"/>
          </a:xfrm>
        </p:grpSpPr>
        <p:sp>
          <p:nvSpPr>
            <p:cNvPr id="16" name="Isosceles Triangle 90">
              <a:extLst>
                <a:ext uri="{FF2B5EF4-FFF2-40B4-BE49-F238E27FC236}">
                  <a16:creationId xmlns:a16="http://schemas.microsoft.com/office/drawing/2014/main" id="{BFFB5089-6426-5844-9A91-78D7D2F76FFE}"/>
                </a:ext>
              </a:extLst>
            </p:cNvPr>
            <p:cNvSpPr/>
            <p:nvPr/>
          </p:nvSpPr>
          <p:spPr>
            <a:xfrm flipV="1">
              <a:off x="7835382" y="2861333"/>
              <a:ext cx="432000" cy="2160000"/>
            </a:xfrm>
            <a:prstGeom prst="triangle">
              <a:avLst/>
            </a:prstGeom>
            <a:solidFill>
              <a:srgbClr val="FFFF00">
                <a:alpha val="3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Isosceles Triangle 109">
              <a:extLst>
                <a:ext uri="{FF2B5EF4-FFF2-40B4-BE49-F238E27FC236}">
                  <a16:creationId xmlns:a16="http://schemas.microsoft.com/office/drawing/2014/main" id="{8047CEF3-5AAD-FF4A-BD8F-160D3114CF3E}"/>
                </a:ext>
              </a:extLst>
            </p:cNvPr>
            <p:cNvSpPr/>
            <p:nvPr/>
          </p:nvSpPr>
          <p:spPr>
            <a:xfrm flipV="1">
              <a:off x="7889382" y="3566632"/>
              <a:ext cx="324000" cy="1440000"/>
            </a:xfrm>
            <a:prstGeom prst="triangle">
              <a:avLst/>
            </a:prstGeom>
            <a:solidFill>
              <a:srgbClr val="FF0000">
                <a:alpha val="4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43">
              <a:extLst>
                <a:ext uri="{FF2B5EF4-FFF2-40B4-BE49-F238E27FC236}">
                  <a16:creationId xmlns:a16="http://schemas.microsoft.com/office/drawing/2014/main" id="{4AAECD7F-00C5-9C49-8572-8A630ED60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rot="16200000">
              <a:off x="7540691" y="5243023"/>
              <a:ext cx="1044567" cy="5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a:extLst>
              <a:ext uri="{FF2B5EF4-FFF2-40B4-BE49-F238E27FC236}">
                <a16:creationId xmlns:a16="http://schemas.microsoft.com/office/drawing/2014/main" id="{7342217A-88B3-254A-9A95-4D348DAB214E}"/>
              </a:ext>
            </a:extLst>
          </p:cNvPr>
          <p:cNvGrpSpPr/>
          <p:nvPr/>
        </p:nvGrpSpPr>
        <p:grpSpPr>
          <a:xfrm rot="20360084" flipH="1">
            <a:off x="2999414" y="4961202"/>
            <a:ext cx="805832" cy="797176"/>
            <a:chOff x="4551062" y="4164748"/>
            <a:chExt cx="1506867" cy="1083105"/>
          </a:xfrm>
        </p:grpSpPr>
        <p:pic>
          <p:nvPicPr>
            <p:cNvPr id="24" name="Graphic 23" descr="Marketing">
              <a:extLst>
                <a:ext uri="{FF2B5EF4-FFF2-40B4-BE49-F238E27FC236}">
                  <a16:creationId xmlns:a16="http://schemas.microsoft.com/office/drawing/2014/main" id="{9F9B0432-9A68-7C4D-BC17-1A54D107D0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1062" y="4333453"/>
              <a:ext cx="914400" cy="914400"/>
            </a:xfrm>
            <a:prstGeom prst="rect">
              <a:avLst/>
            </a:prstGeom>
          </p:spPr>
        </p:pic>
        <p:pic>
          <p:nvPicPr>
            <p:cNvPr id="26" name="Graphic 25" descr="Wi-Fi">
              <a:extLst>
                <a:ext uri="{FF2B5EF4-FFF2-40B4-BE49-F238E27FC236}">
                  <a16:creationId xmlns:a16="http://schemas.microsoft.com/office/drawing/2014/main" id="{1D6E14EA-8441-9346-922C-C50CCDD756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143529" y="4164748"/>
              <a:ext cx="914400" cy="914400"/>
            </a:xfrm>
            <a:prstGeom prst="rect">
              <a:avLst/>
            </a:prstGeom>
          </p:spPr>
        </p:pic>
      </p:grpSp>
      <p:sp>
        <p:nvSpPr>
          <p:cNvPr id="10" name="Freeform 9">
            <a:extLst>
              <a:ext uri="{FF2B5EF4-FFF2-40B4-BE49-F238E27FC236}">
                <a16:creationId xmlns:a16="http://schemas.microsoft.com/office/drawing/2014/main" id="{B470B0BB-FEC2-E245-A592-2E344250D626}"/>
              </a:ext>
            </a:extLst>
          </p:cNvPr>
          <p:cNvSpPr/>
          <p:nvPr/>
        </p:nvSpPr>
        <p:spPr>
          <a:xfrm>
            <a:off x="139148" y="807791"/>
            <a:ext cx="6971836" cy="4482548"/>
          </a:xfrm>
          <a:custGeom>
            <a:avLst/>
            <a:gdLst>
              <a:gd name="connsiteX0" fmla="*/ 9939 w 6858000"/>
              <a:gd name="connsiteY0" fmla="*/ 0 h 4522304"/>
              <a:gd name="connsiteX1" fmla="*/ 0 w 6858000"/>
              <a:gd name="connsiteY1" fmla="*/ 4522304 h 4522304"/>
              <a:gd name="connsiteX2" fmla="*/ 6858000 w 6858000"/>
              <a:gd name="connsiteY2" fmla="*/ 4502426 h 4522304"/>
              <a:gd name="connsiteX3" fmla="*/ 6838122 w 6858000"/>
              <a:gd name="connsiteY3" fmla="*/ 79513 h 4522304"/>
              <a:gd name="connsiteX4" fmla="*/ 9939 w 6858000"/>
              <a:gd name="connsiteY4" fmla="*/ 0 h 4522304"/>
              <a:gd name="connsiteX0" fmla="*/ 9939 w 6858000"/>
              <a:gd name="connsiteY0" fmla="*/ 0 h 4522304"/>
              <a:gd name="connsiteX1" fmla="*/ 0 w 6858000"/>
              <a:gd name="connsiteY1" fmla="*/ 4522304 h 4522304"/>
              <a:gd name="connsiteX2" fmla="*/ 6858000 w 6858000"/>
              <a:gd name="connsiteY2" fmla="*/ 4502426 h 4522304"/>
              <a:gd name="connsiteX3" fmla="*/ 6838122 w 6858000"/>
              <a:gd name="connsiteY3" fmla="*/ 9322 h 4522304"/>
              <a:gd name="connsiteX4" fmla="*/ 9939 w 6858000"/>
              <a:gd name="connsiteY4" fmla="*/ 0 h 4522304"/>
              <a:gd name="connsiteX0" fmla="*/ 9939 w 6858000"/>
              <a:gd name="connsiteY0" fmla="*/ 40814 h 4563118"/>
              <a:gd name="connsiteX1" fmla="*/ 0 w 6858000"/>
              <a:gd name="connsiteY1" fmla="*/ 4563118 h 4563118"/>
              <a:gd name="connsiteX2" fmla="*/ 6858000 w 6858000"/>
              <a:gd name="connsiteY2" fmla="*/ 4543240 h 4563118"/>
              <a:gd name="connsiteX3" fmla="*/ 6838122 w 6858000"/>
              <a:gd name="connsiteY3" fmla="*/ 0 h 4563118"/>
              <a:gd name="connsiteX4" fmla="*/ 9939 w 6858000"/>
              <a:gd name="connsiteY4" fmla="*/ 40814 h 4563118"/>
              <a:gd name="connsiteX0" fmla="*/ 9939 w 6858000"/>
              <a:gd name="connsiteY0" fmla="*/ 0 h 4522304"/>
              <a:gd name="connsiteX1" fmla="*/ 0 w 6858000"/>
              <a:gd name="connsiteY1" fmla="*/ 4522304 h 4522304"/>
              <a:gd name="connsiteX2" fmla="*/ 6858000 w 6858000"/>
              <a:gd name="connsiteY2" fmla="*/ 4502426 h 4522304"/>
              <a:gd name="connsiteX3" fmla="*/ 6838122 w 6858000"/>
              <a:gd name="connsiteY3" fmla="*/ 29377 h 4522304"/>
              <a:gd name="connsiteX4" fmla="*/ 9939 w 6858000"/>
              <a:gd name="connsiteY4" fmla="*/ 0 h 452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22304">
                <a:moveTo>
                  <a:pt x="9939" y="0"/>
                </a:moveTo>
                <a:lnTo>
                  <a:pt x="0" y="4522304"/>
                </a:lnTo>
                <a:lnTo>
                  <a:pt x="6858000" y="4502426"/>
                </a:lnTo>
                <a:lnTo>
                  <a:pt x="6838122" y="29377"/>
                </a:lnTo>
                <a:lnTo>
                  <a:pt x="9939" y="0"/>
                </a:lnTo>
                <a:close/>
              </a:path>
            </a:pathLst>
          </a:custGeom>
          <a:noFill/>
          <a:ln w="34925">
            <a:solidFill>
              <a:schemeClr val="tx1"/>
            </a:solidFill>
            <a:prstDash val="lgDashDot"/>
            <a:extLst>
              <a:ext uri="{C807C97D-BFC1-408E-A445-0C87EB9F89A2}">
                <ask:lineSketchStyleProps xmlns:ask="http://schemas.microsoft.com/office/drawing/2018/sketchyshapes" sd="1219033472">
                  <a:custGeom>
                    <a:avLst/>
                    <a:gdLst>
                      <a:gd name="connsiteX0" fmla="*/ 9886 w 6821558"/>
                      <a:gd name="connsiteY0" fmla="*/ 0 h 4482548"/>
                      <a:gd name="connsiteX1" fmla="*/ 0 w 6821558"/>
                      <a:gd name="connsiteY1" fmla="*/ 4482548 h 4482548"/>
                      <a:gd name="connsiteX2" fmla="*/ 704894 w 6821558"/>
                      <a:gd name="connsiteY2" fmla="*/ 4480512 h 4482548"/>
                      <a:gd name="connsiteX3" fmla="*/ 1205142 w 6821558"/>
                      <a:gd name="connsiteY3" fmla="*/ 4479067 h 4482548"/>
                      <a:gd name="connsiteX4" fmla="*/ 1637174 w 6821558"/>
                      <a:gd name="connsiteY4" fmla="*/ 4477819 h 4482548"/>
                      <a:gd name="connsiteX5" fmla="*/ 2273853 w 6821558"/>
                      <a:gd name="connsiteY5" fmla="*/ 4475980 h 4482548"/>
                      <a:gd name="connsiteX6" fmla="*/ 2774100 w 6821558"/>
                      <a:gd name="connsiteY6" fmla="*/ 4474535 h 4482548"/>
                      <a:gd name="connsiteX7" fmla="*/ 3478995 w 6821558"/>
                      <a:gd name="connsiteY7" fmla="*/ 4472499 h 4482548"/>
                      <a:gd name="connsiteX8" fmla="*/ 3911027 w 6821558"/>
                      <a:gd name="connsiteY8" fmla="*/ 4471251 h 4482548"/>
                      <a:gd name="connsiteX9" fmla="*/ 4615921 w 6821558"/>
                      <a:gd name="connsiteY9" fmla="*/ 4469215 h 4482548"/>
                      <a:gd name="connsiteX10" fmla="*/ 4979737 w 6821558"/>
                      <a:gd name="connsiteY10" fmla="*/ 4468164 h 4482548"/>
                      <a:gd name="connsiteX11" fmla="*/ 5548201 w 6821558"/>
                      <a:gd name="connsiteY11" fmla="*/ 4466522 h 4482548"/>
                      <a:gd name="connsiteX12" fmla="*/ 6116664 w 6821558"/>
                      <a:gd name="connsiteY12" fmla="*/ 4464880 h 4482548"/>
                      <a:gd name="connsiteX13" fmla="*/ 6821558 w 6821558"/>
                      <a:gd name="connsiteY13" fmla="*/ 4462844 h 4482548"/>
                      <a:gd name="connsiteX14" fmla="*/ 6818691 w 6821558"/>
                      <a:gd name="connsiteY14" fmla="*/ 3819954 h 4482548"/>
                      <a:gd name="connsiteX15" fmla="*/ 6815824 w 6821558"/>
                      <a:gd name="connsiteY15" fmla="*/ 3177063 h 4482548"/>
                      <a:gd name="connsiteX16" fmla="*/ 6812957 w 6821558"/>
                      <a:gd name="connsiteY16" fmla="*/ 2534173 h 4482548"/>
                      <a:gd name="connsiteX17" fmla="*/ 6810485 w 6821558"/>
                      <a:gd name="connsiteY17" fmla="*/ 1979957 h 4482548"/>
                      <a:gd name="connsiteX18" fmla="*/ 6808211 w 6821558"/>
                      <a:gd name="connsiteY18" fmla="*/ 1470079 h 4482548"/>
                      <a:gd name="connsiteX19" fmla="*/ 6806333 w 6821558"/>
                      <a:gd name="connsiteY19" fmla="*/ 1048875 h 4482548"/>
                      <a:gd name="connsiteX20" fmla="*/ 6804257 w 6821558"/>
                      <a:gd name="connsiteY20" fmla="*/ 583334 h 4482548"/>
                      <a:gd name="connsiteX21" fmla="*/ 6801785 w 6821558"/>
                      <a:gd name="connsiteY21" fmla="*/ 29118 h 4482548"/>
                      <a:gd name="connsiteX22" fmla="*/ 6303712 w 6821558"/>
                      <a:gd name="connsiteY22" fmla="*/ 26983 h 4482548"/>
                      <a:gd name="connsiteX23" fmla="*/ 5873559 w 6821558"/>
                      <a:gd name="connsiteY23" fmla="*/ 25139 h 4482548"/>
                      <a:gd name="connsiteX24" fmla="*/ 5239648 w 6821558"/>
                      <a:gd name="connsiteY24" fmla="*/ 22421 h 4482548"/>
                      <a:gd name="connsiteX25" fmla="*/ 4673657 w 6821558"/>
                      <a:gd name="connsiteY25" fmla="*/ 19994 h 4482548"/>
                      <a:gd name="connsiteX26" fmla="*/ 4107665 w 6821558"/>
                      <a:gd name="connsiteY26" fmla="*/ 17568 h 4482548"/>
                      <a:gd name="connsiteX27" fmla="*/ 3405836 w 6821558"/>
                      <a:gd name="connsiteY27" fmla="*/ 14559 h 4482548"/>
                      <a:gd name="connsiteX28" fmla="*/ 2771925 w 6821558"/>
                      <a:gd name="connsiteY28" fmla="*/ 11841 h 4482548"/>
                      <a:gd name="connsiteX29" fmla="*/ 2409690 w 6821558"/>
                      <a:gd name="connsiteY29" fmla="*/ 10288 h 4482548"/>
                      <a:gd name="connsiteX30" fmla="*/ 1911618 w 6821558"/>
                      <a:gd name="connsiteY30" fmla="*/ 8153 h 4482548"/>
                      <a:gd name="connsiteX31" fmla="*/ 1209788 w 6821558"/>
                      <a:gd name="connsiteY31" fmla="*/ 5144 h 4482548"/>
                      <a:gd name="connsiteX32" fmla="*/ 643797 w 6821558"/>
                      <a:gd name="connsiteY32" fmla="*/ 2718 h 4482548"/>
                      <a:gd name="connsiteX33" fmla="*/ 9886 w 6821558"/>
                      <a:gd name="connsiteY33" fmla="*/ 0 h 448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21558" h="4482548" extrusionOk="0">
                        <a:moveTo>
                          <a:pt x="9886" y="0"/>
                        </a:moveTo>
                        <a:cubicBezTo>
                          <a:pt x="-176568" y="1381207"/>
                          <a:pt x="-213665" y="3069793"/>
                          <a:pt x="0" y="4482548"/>
                        </a:cubicBezTo>
                        <a:cubicBezTo>
                          <a:pt x="142639" y="4465065"/>
                          <a:pt x="395861" y="4562405"/>
                          <a:pt x="704894" y="4480512"/>
                        </a:cubicBezTo>
                        <a:cubicBezTo>
                          <a:pt x="1013927" y="4398619"/>
                          <a:pt x="1045802" y="4531281"/>
                          <a:pt x="1205142" y="4479067"/>
                        </a:cubicBezTo>
                        <a:cubicBezTo>
                          <a:pt x="1364482" y="4426853"/>
                          <a:pt x="1482910" y="4496695"/>
                          <a:pt x="1637174" y="4477819"/>
                        </a:cubicBezTo>
                        <a:cubicBezTo>
                          <a:pt x="1791438" y="4458943"/>
                          <a:pt x="1971312" y="4502304"/>
                          <a:pt x="2273853" y="4475980"/>
                        </a:cubicBezTo>
                        <a:cubicBezTo>
                          <a:pt x="2576394" y="4449656"/>
                          <a:pt x="2552054" y="4501194"/>
                          <a:pt x="2774100" y="4474535"/>
                        </a:cubicBezTo>
                        <a:cubicBezTo>
                          <a:pt x="2996146" y="4447876"/>
                          <a:pt x="3128528" y="4491861"/>
                          <a:pt x="3478995" y="4472499"/>
                        </a:cubicBezTo>
                        <a:cubicBezTo>
                          <a:pt x="3829462" y="4453137"/>
                          <a:pt x="3774861" y="4477445"/>
                          <a:pt x="3911027" y="4471251"/>
                        </a:cubicBezTo>
                        <a:cubicBezTo>
                          <a:pt x="4047193" y="4465057"/>
                          <a:pt x="4328843" y="4534503"/>
                          <a:pt x="4615921" y="4469215"/>
                        </a:cubicBezTo>
                        <a:cubicBezTo>
                          <a:pt x="4902999" y="4403927"/>
                          <a:pt x="4852946" y="4494494"/>
                          <a:pt x="4979737" y="4468164"/>
                        </a:cubicBezTo>
                        <a:cubicBezTo>
                          <a:pt x="5106528" y="4441834"/>
                          <a:pt x="5282883" y="4513015"/>
                          <a:pt x="5548201" y="4466522"/>
                        </a:cubicBezTo>
                        <a:cubicBezTo>
                          <a:pt x="5813519" y="4420029"/>
                          <a:pt x="5876763" y="4499316"/>
                          <a:pt x="6116664" y="4464880"/>
                        </a:cubicBezTo>
                        <a:cubicBezTo>
                          <a:pt x="6356565" y="4430444"/>
                          <a:pt x="6469583" y="4503008"/>
                          <a:pt x="6821558" y="4462844"/>
                        </a:cubicBezTo>
                        <a:cubicBezTo>
                          <a:pt x="6799772" y="4266803"/>
                          <a:pt x="6887459" y="4102242"/>
                          <a:pt x="6818691" y="3819954"/>
                        </a:cubicBezTo>
                        <a:cubicBezTo>
                          <a:pt x="6749923" y="3537666"/>
                          <a:pt x="6818353" y="3460017"/>
                          <a:pt x="6815824" y="3177063"/>
                        </a:cubicBezTo>
                        <a:cubicBezTo>
                          <a:pt x="6813295" y="2894109"/>
                          <a:pt x="6879090" y="2699220"/>
                          <a:pt x="6812957" y="2534173"/>
                        </a:cubicBezTo>
                        <a:cubicBezTo>
                          <a:pt x="6746824" y="2369126"/>
                          <a:pt x="6813404" y="2202308"/>
                          <a:pt x="6810485" y="1979957"/>
                        </a:cubicBezTo>
                        <a:cubicBezTo>
                          <a:pt x="6807566" y="1757606"/>
                          <a:pt x="6860663" y="1585303"/>
                          <a:pt x="6808211" y="1470079"/>
                        </a:cubicBezTo>
                        <a:cubicBezTo>
                          <a:pt x="6755760" y="1354855"/>
                          <a:pt x="6808027" y="1211390"/>
                          <a:pt x="6806333" y="1048875"/>
                        </a:cubicBezTo>
                        <a:cubicBezTo>
                          <a:pt x="6804639" y="886360"/>
                          <a:pt x="6817075" y="690357"/>
                          <a:pt x="6804257" y="583334"/>
                        </a:cubicBezTo>
                        <a:cubicBezTo>
                          <a:pt x="6791439" y="476311"/>
                          <a:pt x="6815648" y="227847"/>
                          <a:pt x="6801785" y="29118"/>
                        </a:cubicBezTo>
                        <a:cubicBezTo>
                          <a:pt x="6598961" y="59993"/>
                          <a:pt x="6477618" y="-19599"/>
                          <a:pt x="6303712" y="26983"/>
                        </a:cubicBezTo>
                        <a:cubicBezTo>
                          <a:pt x="6129806" y="73565"/>
                          <a:pt x="5974926" y="-16376"/>
                          <a:pt x="5873559" y="25139"/>
                        </a:cubicBezTo>
                        <a:cubicBezTo>
                          <a:pt x="5772192" y="66654"/>
                          <a:pt x="5524300" y="-42658"/>
                          <a:pt x="5239648" y="22421"/>
                        </a:cubicBezTo>
                        <a:cubicBezTo>
                          <a:pt x="4954996" y="87500"/>
                          <a:pt x="4859214" y="17357"/>
                          <a:pt x="4673657" y="19994"/>
                        </a:cubicBezTo>
                        <a:cubicBezTo>
                          <a:pt x="4488100" y="22632"/>
                          <a:pt x="4316304" y="-2356"/>
                          <a:pt x="4107665" y="17568"/>
                        </a:cubicBezTo>
                        <a:cubicBezTo>
                          <a:pt x="3899026" y="37491"/>
                          <a:pt x="3663147" y="-19960"/>
                          <a:pt x="3405836" y="14559"/>
                        </a:cubicBezTo>
                        <a:cubicBezTo>
                          <a:pt x="3148525" y="49078"/>
                          <a:pt x="2958775" y="-59120"/>
                          <a:pt x="2771925" y="11841"/>
                        </a:cubicBezTo>
                        <a:cubicBezTo>
                          <a:pt x="2585075" y="82802"/>
                          <a:pt x="2571093" y="6344"/>
                          <a:pt x="2409690" y="10288"/>
                        </a:cubicBezTo>
                        <a:cubicBezTo>
                          <a:pt x="2248287" y="14232"/>
                          <a:pt x="2057843" y="3987"/>
                          <a:pt x="1911618" y="8153"/>
                        </a:cubicBezTo>
                        <a:cubicBezTo>
                          <a:pt x="1765393" y="12319"/>
                          <a:pt x="1492732" y="-35600"/>
                          <a:pt x="1209788" y="5144"/>
                        </a:cubicBezTo>
                        <a:cubicBezTo>
                          <a:pt x="926844" y="45888"/>
                          <a:pt x="907646" y="-7973"/>
                          <a:pt x="643797" y="2718"/>
                        </a:cubicBezTo>
                        <a:cubicBezTo>
                          <a:pt x="379948" y="13409"/>
                          <a:pt x="246722" y="-34754"/>
                          <a:pt x="9886"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93DC53F-970D-E1D1-1C31-FD2AC31BC2AA}"/>
              </a:ext>
            </a:extLst>
          </p:cNvPr>
          <p:cNvSpPr txBox="1"/>
          <p:nvPr/>
        </p:nvSpPr>
        <p:spPr>
          <a:xfrm>
            <a:off x="139148" y="6481999"/>
            <a:ext cx="7415538" cy="271462"/>
          </a:xfrm>
          <a:prstGeom prst="rect">
            <a:avLst/>
          </a:prstGeom>
          <a:noFill/>
        </p:spPr>
        <p:txBody>
          <a:bodyPr wrap="square" rtlCol="0">
            <a:spAutoFit/>
          </a:bodyPr>
          <a:lstStyle/>
          <a:p>
            <a:r>
              <a:rPr lang="en-US" sz="11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4A0281AE-BB96-FA85-5E2B-3A188E259ECD}"/>
              </a:ext>
            </a:extLst>
          </p:cNvPr>
          <p:cNvSpPr txBox="1"/>
          <p:nvPr/>
        </p:nvSpPr>
        <p:spPr>
          <a:xfrm>
            <a:off x="259405" y="192571"/>
            <a:ext cx="8347882"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4: </a:t>
            </a:r>
            <a:r>
              <a:rPr lang="en-US" sz="2400" dirty="0">
                <a:latin typeface="Heebo"/>
                <a:ea typeface="Source Sans Pro"/>
                <a:cs typeface="Heebo"/>
              </a:rPr>
              <a:t>T-intersections – light vehicle perspective</a:t>
            </a:r>
            <a:r>
              <a:rPr lang="en-US" sz="2400" dirty="0">
                <a:solidFill>
                  <a:schemeClr val="accent2"/>
                </a:solidFill>
                <a:latin typeface="Heebo"/>
                <a:ea typeface="Source Sans Pro"/>
                <a:cs typeface="Heebo"/>
              </a:rPr>
              <a:t> </a:t>
            </a:r>
            <a:endParaRPr lang="en-US" sz="2400" dirty="0">
              <a:latin typeface="Heebo"/>
              <a:ea typeface="Source Sans Pro"/>
              <a:cs typeface="Heebo"/>
            </a:endParaRPr>
          </a:p>
        </p:txBody>
      </p:sp>
    </p:spTree>
    <p:extLst>
      <p:ext uri="{BB962C8B-B14F-4D97-AF65-F5344CB8AC3E}">
        <p14:creationId xmlns:p14="http://schemas.microsoft.com/office/powerpoint/2010/main" val="20593024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42" presetClass="path" presetSubtype="0" accel="50000" decel="50000" fill="hold" nodeType="withEffect">
                                  <p:stCondLst>
                                    <p:cond delay="1000"/>
                                  </p:stCondLst>
                                  <p:childTnLst>
                                    <p:animMotion origin="layout" path="M -0.00273 0.47708 L -0.00273 -0.03773 " pathEditMode="relative" rAng="0" ptsTypes="AA">
                                      <p:cBhvr>
                                        <p:cTn id="14" dur="2000" fill="hold"/>
                                        <p:tgtEl>
                                          <p:spTgt spid="5"/>
                                        </p:tgtEl>
                                        <p:attrNameLst>
                                          <p:attrName>ppt_x</p:attrName>
                                          <p:attrName>ppt_y</p:attrName>
                                        </p:attrNameLst>
                                      </p:cBhvr>
                                      <p:rCtr x="0" y="-25741"/>
                                    </p:animMotion>
                                  </p:childTnLst>
                                </p:cTn>
                              </p:par>
                            </p:childTnLst>
                          </p:cTn>
                        </p:par>
                        <p:par>
                          <p:cTn id="15" fill="hold">
                            <p:stCondLst>
                              <p:cond delay="300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3000"/>
                            </p:stCondLst>
                            <p:childTnLst>
                              <p:par>
                                <p:cTn id="19" presetID="26" presetClass="emph" presetSubtype="0" repeatCount="4000" fill="hold" nodeType="afterEffect">
                                  <p:stCondLst>
                                    <p:cond delay="0"/>
                                  </p:stCondLst>
                                  <p:childTnLst>
                                    <p:animEffect transition="out" filter="fade">
                                      <p:cBhvr>
                                        <p:cTn id="20" dur="1000" tmFilter="0, 0; .2, .5; .8, .5; 1, 0"/>
                                        <p:tgtEl>
                                          <p:spTgt spid="8"/>
                                        </p:tgtEl>
                                      </p:cBhvr>
                                    </p:animEffect>
                                    <p:animScale>
                                      <p:cBhvr>
                                        <p:cTn id="21" dur="500" autoRev="1" fill="hold"/>
                                        <p:tgtEl>
                                          <p:spTgt spid="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par>
                                <p:cTn id="27" presetID="9" presetClass="exit" presetSubtype="0" fill="hold" nodeType="withEffect">
                                  <p:stCondLst>
                                    <p:cond delay="0"/>
                                  </p:stCondLst>
                                  <p:childTnLst>
                                    <p:animEffect transition="out" filter="dissolv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42" presetClass="path" presetSubtype="0" accel="50000" decel="50000" fill="hold" nodeType="withEffect">
                                  <p:stCondLst>
                                    <p:cond delay="500"/>
                                  </p:stCondLst>
                                  <p:childTnLst>
                                    <p:animMotion origin="layout" path="M 0.10599 0.00649 L -0.68671 0.00649 " pathEditMode="relative" rAng="0" ptsTypes="AA">
                                      <p:cBhvr>
                                        <p:cTn id="31" dur="2000" fill="hold"/>
                                        <p:tgtEl>
                                          <p:spTgt spid="19"/>
                                        </p:tgtEl>
                                        <p:attrNameLst>
                                          <p:attrName>ppt_x</p:attrName>
                                          <p:attrName>ppt_y</p:attrName>
                                        </p:attrNameLst>
                                      </p:cBhvr>
                                      <p:rCtr x="-39635" y="0"/>
                                    </p:animMotion>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500"/>
                                        <p:tgtEl>
                                          <p:spTgt spid="3">
                                            <p:txEl>
                                              <p:pRg st="5" end="5"/>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par>
                                <p:cTn id="43" presetID="26" presetClass="emph" presetSubtype="0" repeatCount="3000" fill="hold" nodeType="withEffect">
                                  <p:stCondLst>
                                    <p:cond delay="500"/>
                                  </p:st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dissolve">
                                      <p:cBhvr>
                                        <p:cTn id="50" dur="500"/>
                                        <p:tgtEl>
                                          <p:spTgt spid="3">
                                            <p:txEl>
                                              <p:pRg st="6" end="6"/>
                                            </p:txEl>
                                          </p:spTgt>
                                        </p:tgtEl>
                                      </p:cBhvr>
                                    </p:animEffect>
                                  </p:childTnLst>
                                </p:cTn>
                              </p:par>
                              <p:par>
                                <p:cTn id="51" presetID="9" presetClass="exit" presetSubtype="0" fill="hold" nodeType="with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42" presetClass="path" presetSubtype="0" accel="50000" decel="50000" fill="hold" nodeType="withEffect">
                                  <p:stCondLst>
                                    <p:cond delay="1000"/>
                                  </p:stCondLst>
                                  <p:childTnLst>
                                    <p:animMotion origin="layout" path="M -0.68671 0.00649 L -1.25859 0.00649 " pathEditMode="relative" rAng="0" ptsTypes="AA">
                                      <p:cBhvr>
                                        <p:cTn id="55" dur="2000" fill="hold"/>
                                        <p:tgtEl>
                                          <p:spTgt spid="19"/>
                                        </p:tgtEl>
                                        <p:attrNameLst>
                                          <p:attrName>ppt_x</p:attrName>
                                          <p:attrName>ppt_y</p:attrName>
                                        </p:attrNameLst>
                                      </p:cBhvr>
                                      <p:rCtr x="-28594" y="0"/>
                                    </p:animMotion>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dissolve">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dissolv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dissolve">
                                      <p:cBhvr>
                                        <p:cTn id="7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Props1.xml><?xml version="1.0" encoding="utf-8"?>
<ds:datastoreItem xmlns:ds="http://schemas.openxmlformats.org/officeDocument/2006/customXml" ds:itemID="{9453ED4F-FC64-4E71-A60C-8BF5D5D49AA4}"/>
</file>

<file path=customXml/itemProps2.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3.xml><?xml version="1.0" encoding="utf-8"?>
<ds:datastoreItem xmlns:ds="http://schemas.openxmlformats.org/officeDocument/2006/customXml" ds:itemID="{9E5FCE03-F201-43E4-B07B-4841C2A972DE}">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81e805e0-6b1c-4072-aa20-e53efca39d2d"/>
    <ds:schemaRef ds:uri="007fab1a-6714-4508-b8c6-015c86c8829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18651</TotalTime>
  <Words>607</Words>
  <Application>Microsoft Macintosh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Courier New</vt:lpstr>
      <vt:lpstr>Heebo</vt:lpstr>
      <vt:lpstr>Heebo Black</vt:lpstr>
      <vt:lpstr>Montserrat</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135</cp:revision>
  <dcterms:created xsi:type="dcterms:W3CDTF">2020-12-09T12:24:20Z</dcterms:created>
  <dcterms:modified xsi:type="dcterms:W3CDTF">2024-09-09T06:21:29Z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0x010100ACC821A64C5C344CA70894E97C2C9A71</vt:lpwstr>
  </property>
  <property fmtid="{D5CDD505-2E9C-101B-9397-08002B2CF9AE}" pid="3" name="MediaServiceImageTags">
    <vt:lpwstr/>
  </property>
</Properties>
</file>