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6" Type="http://schemas.openxmlformats.org/officeDocument/2006/relationships/custom-properties" Target="docProps/custom.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9"/>
  </p:notesMasterIdLst>
  <p:sldIdLst>
    <p:sldId id="256" r:id="rId5"/>
    <p:sldId id="302" r:id="rId6"/>
    <p:sldId id="347" r:id="rId7"/>
    <p:sldId id="349"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06BE445-6CCD-DCF6-3B2A-20D7220F22BA}" name="Neil Pollard" initials="NP" userId="S::Neil.Pollard@glencore.com.au::6f78faa6-6c14-4e14-b949-3fcbb76b3ea1"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6D6FF"/>
    <a:srgbClr val="000000"/>
    <a:srgbClr val="FFF5EE"/>
    <a:srgbClr val="1A1B24"/>
    <a:srgbClr val="FFFFFF"/>
    <a:srgbClr val="F5F5F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EFDA70-D952-494A-AD48-470C39C3F627}" v="1" dt="2024-09-09T06:26:30.33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5842" autoAdjust="0"/>
    <p:restoredTop sz="94660"/>
  </p:normalViewPr>
  <p:slideViewPr>
    <p:cSldViewPr snapToGrid="0">
      <p:cViewPr varScale="1">
        <p:scale>
          <a:sx n="183" d="100"/>
          <a:sy n="183" d="100"/>
        </p:scale>
        <p:origin x="1176" y="200"/>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8/10/relationships/authors" Target="authors.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30A4B6-2AE5-FC44-9647-FDFCF62D8569}" type="datetimeFigureOut">
              <a:rPr lang="en-US" smtClean="0"/>
              <a:t>9/9/24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FA087E7-81E8-CC40-AD6F-BBBD7C6D9711}" type="slidenum">
              <a:rPr lang="en-US" smtClean="0"/>
              <a:t>‹#›</a:t>
            </a:fld>
            <a:endParaRPr lang="en-US" dirty="0"/>
          </a:p>
        </p:txBody>
      </p:sp>
    </p:spTree>
    <p:extLst>
      <p:ext uri="{BB962C8B-B14F-4D97-AF65-F5344CB8AC3E}">
        <p14:creationId xmlns:p14="http://schemas.microsoft.com/office/powerpoint/2010/main" val="34029547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A164690-3C04-4D2E-B8B4-8F007C8E8935}"/>
              </a:ext>
            </a:extLst>
          </p:cNvPr>
          <p:cNvSpPr>
            <a:spLocks noGrp="1"/>
          </p:cNvSpPr>
          <p:nvPr>
            <p:ph type="dt" sz="half" idx="10"/>
          </p:nvPr>
        </p:nvSpPr>
        <p:spPr/>
        <p:txBody>
          <a:bodyPr/>
          <a:lstStyle/>
          <a:p>
            <a:fld id="{958F8844-22EE-4C68-84C9-C765D6ECC5DB}" type="datetimeFigureOut">
              <a:rPr lang="en-US" smtClean="0"/>
              <a:t>9/9/24</a:t>
            </a:fld>
            <a:endParaRPr lang="en-US" dirty="0"/>
          </a:p>
        </p:txBody>
      </p:sp>
      <p:sp>
        <p:nvSpPr>
          <p:cNvPr id="3" name="Footer Placeholder 2">
            <a:extLst>
              <a:ext uri="{FF2B5EF4-FFF2-40B4-BE49-F238E27FC236}">
                <a16:creationId xmlns:a16="http://schemas.microsoft.com/office/drawing/2014/main" id="{2FA4C163-2413-4F50-8F70-54438B983720}"/>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74F2816C-A7CA-4A97-A64E-E58C3691E542}"/>
              </a:ext>
            </a:extLst>
          </p:cNvPr>
          <p:cNvSpPr>
            <a:spLocks noGrp="1"/>
          </p:cNvSpPr>
          <p:nvPr>
            <p:ph type="sldNum" sz="quarter" idx="12"/>
          </p:nvPr>
        </p:nvSpPr>
        <p:spPr/>
        <p:txBody>
          <a:bodyPr/>
          <a:lstStyle/>
          <a:p>
            <a:fld id="{829D2416-81EA-414A-9A1B-E074E10F16F2}" type="slidenum">
              <a:rPr lang="en-US" smtClean="0"/>
              <a:t>‹#›</a:t>
            </a:fld>
            <a:endParaRPr lang="en-US" dirty="0"/>
          </a:p>
        </p:txBody>
      </p:sp>
    </p:spTree>
    <p:extLst>
      <p:ext uri="{BB962C8B-B14F-4D97-AF65-F5344CB8AC3E}">
        <p14:creationId xmlns:p14="http://schemas.microsoft.com/office/powerpoint/2010/main" val="10297894"/>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12" name="Picture Placeholder 11">
            <a:extLst>
              <a:ext uri="{FF2B5EF4-FFF2-40B4-BE49-F238E27FC236}">
                <a16:creationId xmlns:a16="http://schemas.microsoft.com/office/drawing/2014/main" id="{FB129B0E-9415-43F5-A2E2-855F7F01EFDF}"/>
              </a:ext>
            </a:extLst>
          </p:cNvPr>
          <p:cNvSpPr>
            <a:spLocks noGrp="1"/>
          </p:cNvSpPr>
          <p:nvPr>
            <p:ph type="pic" sz="quarter" idx="13"/>
          </p:nvPr>
        </p:nvSpPr>
        <p:spPr>
          <a:xfrm>
            <a:off x="7028316" y="0"/>
            <a:ext cx="5163685" cy="6858000"/>
          </a:xfrm>
          <a:custGeom>
            <a:avLst/>
            <a:gdLst>
              <a:gd name="connsiteX0" fmla="*/ 581116 w 5163685"/>
              <a:gd name="connsiteY0" fmla="*/ 0 h 6858000"/>
              <a:gd name="connsiteX1" fmla="*/ 5163685 w 5163685"/>
              <a:gd name="connsiteY1" fmla="*/ 0 h 6858000"/>
              <a:gd name="connsiteX2" fmla="*/ 5163685 w 5163685"/>
              <a:gd name="connsiteY2" fmla="*/ 6858000 h 6858000"/>
              <a:gd name="connsiteX3" fmla="*/ 581106 w 5163685"/>
              <a:gd name="connsiteY3" fmla="*/ 6858000 h 6858000"/>
              <a:gd name="connsiteX4" fmla="*/ 464005 w 5163685"/>
              <a:gd name="connsiteY4" fmla="*/ 6846195 h 6858000"/>
              <a:gd name="connsiteX5" fmla="*/ 0 w 5163685"/>
              <a:gd name="connsiteY5" fmla="*/ 6276881 h 6858000"/>
              <a:gd name="connsiteX6" fmla="*/ 0 w 5163685"/>
              <a:gd name="connsiteY6" fmla="*/ 581121 h 6858000"/>
              <a:gd name="connsiteX7" fmla="*/ 464005 w 5163685"/>
              <a:gd name="connsiteY7" fmla="*/ 1180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63685" h="6858000">
                <a:moveTo>
                  <a:pt x="581116" y="0"/>
                </a:moveTo>
                <a:lnTo>
                  <a:pt x="5163685" y="0"/>
                </a:lnTo>
                <a:lnTo>
                  <a:pt x="5163685" y="6858000"/>
                </a:lnTo>
                <a:lnTo>
                  <a:pt x="581106" y="6858000"/>
                </a:lnTo>
                <a:lnTo>
                  <a:pt x="464005" y="6846195"/>
                </a:lnTo>
                <a:cubicBezTo>
                  <a:pt x="199198" y="6792008"/>
                  <a:pt x="0" y="6557707"/>
                  <a:pt x="0" y="6276881"/>
                </a:cubicBezTo>
                <a:lnTo>
                  <a:pt x="0" y="581121"/>
                </a:lnTo>
                <a:cubicBezTo>
                  <a:pt x="0" y="300295"/>
                  <a:pt x="199198" y="65993"/>
                  <a:pt x="464005" y="11806"/>
                </a:cubicBezTo>
                <a:close/>
              </a:path>
            </a:pathLst>
          </a:custGeom>
        </p:spPr>
        <p:txBody>
          <a:bodyPr wrap="square">
            <a:noAutofit/>
          </a:bodyPr>
          <a:lstStyle/>
          <a:p>
            <a:endParaRPr lang="en-US" dirty="0"/>
          </a:p>
        </p:txBody>
      </p:sp>
      <p:sp>
        <p:nvSpPr>
          <p:cNvPr id="2" name="Date Placeholder 1">
            <a:extLst>
              <a:ext uri="{FF2B5EF4-FFF2-40B4-BE49-F238E27FC236}">
                <a16:creationId xmlns:a16="http://schemas.microsoft.com/office/drawing/2014/main" id="{2A164690-3C04-4D2E-B8B4-8F007C8E8935}"/>
              </a:ext>
            </a:extLst>
          </p:cNvPr>
          <p:cNvSpPr>
            <a:spLocks noGrp="1"/>
          </p:cNvSpPr>
          <p:nvPr>
            <p:ph type="dt" sz="half" idx="10"/>
          </p:nvPr>
        </p:nvSpPr>
        <p:spPr/>
        <p:txBody>
          <a:bodyPr/>
          <a:lstStyle/>
          <a:p>
            <a:fld id="{958F8844-22EE-4C68-84C9-C765D6ECC5DB}" type="datetimeFigureOut">
              <a:rPr lang="en-US" smtClean="0"/>
              <a:t>9/9/24</a:t>
            </a:fld>
            <a:endParaRPr lang="en-US" dirty="0"/>
          </a:p>
        </p:txBody>
      </p:sp>
      <p:sp>
        <p:nvSpPr>
          <p:cNvPr id="3" name="Footer Placeholder 2">
            <a:extLst>
              <a:ext uri="{FF2B5EF4-FFF2-40B4-BE49-F238E27FC236}">
                <a16:creationId xmlns:a16="http://schemas.microsoft.com/office/drawing/2014/main" id="{2FA4C163-2413-4F50-8F70-54438B983720}"/>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74F2816C-A7CA-4A97-A64E-E58C3691E542}"/>
              </a:ext>
            </a:extLst>
          </p:cNvPr>
          <p:cNvSpPr>
            <a:spLocks noGrp="1"/>
          </p:cNvSpPr>
          <p:nvPr>
            <p:ph type="sldNum" sz="quarter" idx="12"/>
          </p:nvPr>
        </p:nvSpPr>
        <p:spPr/>
        <p:txBody>
          <a:bodyPr/>
          <a:lstStyle/>
          <a:p>
            <a:fld id="{829D2416-81EA-414A-9A1B-E074E10F16F2}" type="slidenum">
              <a:rPr lang="en-US" smtClean="0"/>
              <a:t>‹#›</a:t>
            </a:fld>
            <a:endParaRPr lang="en-US" dirty="0"/>
          </a:p>
        </p:txBody>
      </p:sp>
    </p:spTree>
    <p:extLst>
      <p:ext uri="{BB962C8B-B14F-4D97-AF65-F5344CB8AC3E}">
        <p14:creationId xmlns:p14="http://schemas.microsoft.com/office/powerpoint/2010/main" val="1023406471"/>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FCCD131B-A54D-45C1-9281-EEC87709AA69}"/>
              </a:ext>
            </a:extLst>
          </p:cNvPr>
          <p:cNvSpPr>
            <a:spLocks noGrp="1"/>
          </p:cNvSpPr>
          <p:nvPr>
            <p:ph type="pic" sz="quarter" idx="13"/>
          </p:nvPr>
        </p:nvSpPr>
        <p:spPr>
          <a:xfrm>
            <a:off x="0" y="93306"/>
            <a:ext cx="12192001" cy="6858000"/>
          </a:xfrm>
          <a:custGeom>
            <a:avLst/>
            <a:gdLst>
              <a:gd name="connsiteX0" fmla="*/ 0 w 5160498"/>
              <a:gd name="connsiteY0" fmla="*/ 0 h 6858000"/>
              <a:gd name="connsiteX1" fmla="*/ 5160498 w 5160498"/>
              <a:gd name="connsiteY1" fmla="*/ 0 h 6858000"/>
              <a:gd name="connsiteX2" fmla="*/ 5160498 w 5160498"/>
              <a:gd name="connsiteY2" fmla="*/ 6858000 h 6858000"/>
              <a:gd name="connsiteX3" fmla="*/ 0 w 5160498"/>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5160498" h="6858000">
                <a:moveTo>
                  <a:pt x="0" y="0"/>
                </a:moveTo>
                <a:lnTo>
                  <a:pt x="5160498" y="0"/>
                </a:lnTo>
                <a:lnTo>
                  <a:pt x="5160498" y="6858000"/>
                </a:lnTo>
                <a:lnTo>
                  <a:pt x="0" y="6858000"/>
                </a:lnTo>
                <a:close/>
              </a:path>
            </a:pathLst>
          </a:custGeom>
        </p:spPr>
        <p:txBody>
          <a:bodyPr wrap="square">
            <a:noAutofit/>
          </a:bodyPr>
          <a:lstStyle/>
          <a:p>
            <a:endParaRPr lang="en-US" dirty="0"/>
          </a:p>
        </p:txBody>
      </p:sp>
      <p:sp>
        <p:nvSpPr>
          <p:cNvPr id="2" name="Date Placeholder 1">
            <a:extLst>
              <a:ext uri="{FF2B5EF4-FFF2-40B4-BE49-F238E27FC236}">
                <a16:creationId xmlns:a16="http://schemas.microsoft.com/office/drawing/2014/main" id="{2A164690-3C04-4D2E-B8B4-8F007C8E8935}"/>
              </a:ext>
            </a:extLst>
          </p:cNvPr>
          <p:cNvSpPr>
            <a:spLocks noGrp="1"/>
          </p:cNvSpPr>
          <p:nvPr>
            <p:ph type="dt" sz="half" idx="10"/>
          </p:nvPr>
        </p:nvSpPr>
        <p:spPr/>
        <p:txBody>
          <a:bodyPr/>
          <a:lstStyle/>
          <a:p>
            <a:fld id="{958F8844-22EE-4C68-84C9-C765D6ECC5DB}" type="datetimeFigureOut">
              <a:rPr lang="en-US" smtClean="0"/>
              <a:t>9/9/24</a:t>
            </a:fld>
            <a:endParaRPr lang="en-US" dirty="0"/>
          </a:p>
        </p:txBody>
      </p:sp>
      <p:sp>
        <p:nvSpPr>
          <p:cNvPr id="3" name="Footer Placeholder 2">
            <a:extLst>
              <a:ext uri="{FF2B5EF4-FFF2-40B4-BE49-F238E27FC236}">
                <a16:creationId xmlns:a16="http://schemas.microsoft.com/office/drawing/2014/main" id="{2FA4C163-2413-4F50-8F70-54438B983720}"/>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74F2816C-A7CA-4A97-A64E-E58C3691E542}"/>
              </a:ext>
            </a:extLst>
          </p:cNvPr>
          <p:cNvSpPr>
            <a:spLocks noGrp="1"/>
          </p:cNvSpPr>
          <p:nvPr>
            <p:ph type="sldNum" sz="quarter" idx="12"/>
          </p:nvPr>
        </p:nvSpPr>
        <p:spPr/>
        <p:txBody>
          <a:bodyPr/>
          <a:lstStyle/>
          <a:p>
            <a:fld id="{829D2416-81EA-414A-9A1B-E074E10F16F2}" type="slidenum">
              <a:rPr lang="en-US" smtClean="0"/>
              <a:t>‹#›</a:t>
            </a:fld>
            <a:endParaRPr lang="en-US" dirty="0"/>
          </a:p>
        </p:txBody>
      </p:sp>
    </p:spTree>
    <p:extLst>
      <p:ext uri="{BB962C8B-B14F-4D97-AF65-F5344CB8AC3E}">
        <p14:creationId xmlns:p14="http://schemas.microsoft.com/office/powerpoint/2010/main" val="3428262440"/>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8_Blank">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997157B9-DA62-42E8-9493-7CF896780448}"/>
              </a:ext>
            </a:extLst>
          </p:cNvPr>
          <p:cNvSpPr>
            <a:spLocks noGrp="1"/>
          </p:cNvSpPr>
          <p:nvPr>
            <p:ph type="pic" sz="quarter" idx="13"/>
          </p:nvPr>
        </p:nvSpPr>
        <p:spPr>
          <a:xfrm>
            <a:off x="381002" y="381000"/>
            <a:ext cx="11429998" cy="6096000"/>
          </a:xfrm>
          <a:custGeom>
            <a:avLst/>
            <a:gdLst>
              <a:gd name="connsiteX0" fmla="*/ 115032 w 11429998"/>
              <a:gd name="connsiteY0" fmla="*/ 0 h 6096000"/>
              <a:gd name="connsiteX1" fmla="*/ 11314966 w 11429998"/>
              <a:gd name="connsiteY1" fmla="*/ 0 h 6096000"/>
              <a:gd name="connsiteX2" fmla="*/ 11429998 w 11429998"/>
              <a:gd name="connsiteY2" fmla="*/ 115032 h 6096000"/>
              <a:gd name="connsiteX3" fmla="*/ 11429998 w 11429998"/>
              <a:gd name="connsiteY3" fmla="*/ 5980968 h 6096000"/>
              <a:gd name="connsiteX4" fmla="*/ 11314966 w 11429998"/>
              <a:gd name="connsiteY4" fmla="*/ 6096000 h 6096000"/>
              <a:gd name="connsiteX5" fmla="*/ 115032 w 11429998"/>
              <a:gd name="connsiteY5" fmla="*/ 6096000 h 6096000"/>
              <a:gd name="connsiteX6" fmla="*/ 0 w 11429998"/>
              <a:gd name="connsiteY6" fmla="*/ 5980968 h 6096000"/>
              <a:gd name="connsiteX7" fmla="*/ 0 w 11429998"/>
              <a:gd name="connsiteY7" fmla="*/ 115032 h 6096000"/>
              <a:gd name="connsiteX8" fmla="*/ 115032 w 11429998"/>
              <a:gd name="connsiteY8" fmla="*/ 0 h 60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429998" h="6096000">
                <a:moveTo>
                  <a:pt x="115032" y="0"/>
                </a:moveTo>
                <a:lnTo>
                  <a:pt x="11314966" y="0"/>
                </a:lnTo>
                <a:cubicBezTo>
                  <a:pt x="11378496" y="0"/>
                  <a:pt x="11429998" y="51502"/>
                  <a:pt x="11429998" y="115032"/>
                </a:cubicBezTo>
                <a:lnTo>
                  <a:pt x="11429998" y="5980968"/>
                </a:lnTo>
                <a:cubicBezTo>
                  <a:pt x="11429998" y="6044498"/>
                  <a:pt x="11378496" y="6096000"/>
                  <a:pt x="11314966" y="6096000"/>
                </a:cubicBezTo>
                <a:lnTo>
                  <a:pt x="115032" y="6096000"/>
                </a:lnTo>
                <a:cubicBezTo>
                  <a:pt x="51502" y="6096000"/>
                  <a:pt x="0" y="6044498"/>
                  <a:pt x="0" y="5980968"/>
                </a:cubicBezTo>
                <a:lnTo>
                  <a:pt x="0" y="115032"/>
                </a:lnTo>
                <a:cubicBezTo>
                  <a:pt x="0" y="51502"/>
                  <a:pt x="51502" y="0"/>
                  <a:pt x="115032" y="0"/>
                </a:cubicBezTo>
                <a:close/>
              </a:path>
            </a:pathLst>
          </a:custGeom>
        </p:spPr>
        <p:txBody>
          <a:bodyPr wrap="square">
            <a:noAutofit/>
          </a:bodyPr>
          <a:lstStyle/>
          <a:p>
            <a:endParaRPr lang="en-US" dirty="0"/>
          </a:p>
        </p:txBody>
      </p:sp>
      <p:sp>
        <p:nvSpPr>
          <p:cNvPr id="2" name="Date Placeholder 1">
            <a:extLst>
              <a:ext uri="{FF2B5EF4-FFF2-40B4-BE49-F238E27FC236}">
                <a16:creationId xmlns:a16="http://schemas.microsoft.com/office/drawing/2014/main" id="{2A164690-3C04-4D2E-B8B4-8F007C8E8935}"/>
              </a:ext>
            </a:extLst>
          </p:cNvPr>
          <p:cNvSpPr>
            <a:spLocks noGrp="1"/>
          </p:cNvSpPr>
          <p:nvPr>
            <p:ph type="dt" sz="half" idx="10"/>
          </p:nvPr>
        </p:nvSpPr>
        <p:spPr/>
        <p:txBody>
          <a:bodyPr/>
          <a:lstStyle/>
          <a:p>
            <a:fld id="{958F8844-22EE-4C68-84C9-C765D6ECC5DB}" type="datetimeFigureOut">
              <a:rPr lang="en-US" smtClean="0"/>
              <a:t>9/9/24</a:t>
            </a:fld>
            <a:endParaRPr lang="en-US" dirty="0"/>
          </a:p>
        </p:txBody>
      </p:sp>
      <p:sp>
        <p:nvSpPr>
          <p:cNvPr id="3" name="Footer Placeholder 2">
            <a:extLst>
              <a:ext uri="{FF2B5EF4-FFF2-40B4-BE49-F238E27FC236}">
                <a16:creationId xmlns:a16="http://schemas.microsoft.com/office/drawing/2014/main" id="{2FA4C163-2413-4F50-8F70-54438B983720}"/>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74F2816C-A7CA-4A97-A64E-E58C3691E542}"/>
              </a:ext>
            </a:extLst>
          </p:cNvPr>
          <p:cNvSpPr>
            <a:spLocks noGrp="1"/>
          </p:cNvSpPr>
          <p:nvPr>
            <p:ph type="sldNum" sz="quarter" idx="12"/>
          </p:nvPr>
        </p:nvSpPr>
        <p:spPr/>
        <p:txBody>
          <a:bodyPr/>
          <a:lstStyle/>
          <a:p>
            <a:fld id="{829D2416-81EA-414A-9A1B-E074E10F16F2}" type="slidenum">
              <a:rPr lang="en-US" smtClean="0"/>
              <a:t>‹#›</a:t>
            </a:fld>
            <a:endParaRPr lang="en-US" dirty="0"/>
          </a:p>
        </p:txBody>
      </p:sp>
    </p:spTree>
    <p:extLst>
      <p:ext uri="{BB962C8B-B14F-4D97-AF65-F5344CB8AC3E}">
        <p14:creationId xmlns:p14="http://schemas.microsoft.com/office/powerpoint/2010/main" val="1223800688"/>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7_Blank">
    <p:spTree>
      <p:nvGrpSpPr>
        <p:cNvPr id="1" name=""/>
        <p:cNvGrpSpPr/>
        <p:nvPr/>
      </p:nvGrpSpPr>
      <p:grpSpPr>
        <a:xfrm>
          <a:off x="0" y="0"/>
          <a:ext cx="0" cy="0"/>
          <a:chOff x="0" y="0"/>
          <a:chExt cx="0" cy="0"/>
        </a:xfrm>
      </p:grpSpPr>
      <p:sp>
        <p:nvSpPr>
          <p:cNvPr id="13" name="Freeform: Shape 12">
            <a:extLst>
              <a:ext uri="{FF2B5EF4-FFF2-40B4-BE49-F238E27FC236}">
                <a16:creationId xmlns:a16="http://schemas.microsoft.com/office/drawing/2014/main" id="{70A115EE-9E32-4A68-ABF7-7CF2179CBD5D}"/>
              </a:ext>
            </a:extLst>
          </p:cNvPr>
          <p:cNvSpPr>
            <a:spLocks noGrp="1"/>
          </p:cNvSpPr>
          <p:nvPr>
            <p:ph type="pic" sz="quarter" idx="13"/>
          </p:nvPr>
        </p:nvSpPr>
        <p:spPr>
          <a:xfrm>
            <a:off x="2" y="-3"/>
            <a:ext cx="4692317" cy="6858002"/>
          </a:xfrm>
          <a:custGeom>
            <a:avLst/>
            <a:gdLst>
              <a:gd name="connsiteX0" fmla="*/ 0 w 4692317"/>
              <a:gd name="connsiteY0" fmla="*/ 0 h 6858002"/>
              <a:gd name="connsiteX1" fmla="*/ 4469057 w 4692317"/>
              <a:gd name="connsiteY1" fmla="*/ 0 h 6858002"/>
              <a:gd name="connsiteX2" fmla="*/ 4692317 w 4692317"/>
              <a:gd name="connsiteY2" fmla="*/ 223260 h 6858002"/>
              <a:gd name="connsiteX3" fmla="*/ 4692317 w 4692317"/>
              <a:gd name="connsiteY3" fmla="*/ 6634742 h 6858002"/>
              <a:gd name="connsiteX4" fmla="*/ 4469057 w 4692317"/>
              <a:gd name="connsiteY4" fmla="*/ 6858002 h 6858002"/>
              <a:gd name="connsiteX5" fmla="*/ 0 w 4692317"/>
              <a:gd name="connsiteY5" fmla="*/ 6858002 h 6858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92317" h="6858002">
                <a:moveTo>
                  <a:pt x="0" y="0"/>
                </a:moveTo>
                <a:lnTo>
                  <a:pt x="4469057" y="0"/>
                </a:lnTo>
                <a:cubicBezTo>
                  <a:pt x="4592360" y="0"/>
                  <a:pt x="4692317" y="99957"/>
                  <a:pt x="4692317" y="223260"/>
                </a:cubicBezTo>
                <a:lnTo>
                  <a:pt x="4692317" y="6634742"/>
                </a:lnTo>
                <a:cubicBezTo>
                  <a:pt x="4692317" y="6758045"/>
                  <a:pt x="4592360" y="6858002"/>
                  <a:pt x="4469057" y="6858002"/>
                </a:cubicBezTo>
                <a:lnTo>
                  <a:pt x="0" y="6858002"/>
                </a:lnTo>
                <a:close/>
              </a:path>
            </a:pathLst>
          </a:custGeom>
          <a:solidFill>
            <a:schemeClr val="bg1"/>
          </a:solidFill>
          <a:ln>
            <a:noFill/>
          </a:ln>
          <a:effectLst>
            <a:outerShdw blurRad="711200" dist="381000" sx="87000" sy="87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defRPr lang="en-US" sz="1800">
                <a:solidFill>
                  <a:schemeClr val="lt1"/>
                </a:solidFill>
              </a:defRPr>
            </a:lvl1pPr>
          </a:lstStyle>
          <a:p>
            <a:pPr marL="0" lvl="0" algn="ctr"/>
            <a:endParaRPr lang="en-US" dirty="0"/>
          </a:p>
        </p:txBody>
      </p:sp>
      <p:sp>
        <p:nvSpPr>
          <p:cNvPr id="2" name="Date Placeholder 1">
            <a:extLst>
              <a:ext uri="{FF2B5EF4-FFF2-40B4-BE49-F238E27FC236}">
                <a16:creationId xmlns:a16="http://schemas.microsoft.com/office/drawing/2014/main" id="{2A164690-3C04-4D2E-B8B4-8F007C8E8935}"/>
              </a:ext>
            </a:extLst>
          </p:cNvPr>
          <p:cNvSpPr>
            <a:spLocks noGrp="1"/>
          </p:cNvSpPr>
          <p:nvPr>
            <p:ph type="dt" sz="half" idx="10"/>
          </p:nvPr>
        </p:nvSpPr>
        <p:spPr/>
        <p:txBody>
          <a:bodyPr/>
          <a:lstStyle/>
          <a:p>
            <a:fld id="{958F8844-22EE-4C68-84C9-C765D6ECC5DB}" type="datetimeFigureOut">
              <a:rPr lang="en-US" smtClean="0"/>
              <a:t>9/9/24</a:t>
            </a:fld>
            <a:endParaRPr lang="en-US" dirty="0"/>
          </a:p>
        </p:txBody>
      </p:sp>
      <p:sp>
        <p:nvSpPr>
          <p:cNvPr id="3" name="Footer Placeholder 2">
            <a:extLst>
              <a:ext uri="{FF2B5EF4-FFF2-40B4-BE49-F238E27FC236}">
                <a16:creationId xmlns:a16="http://schemas.microsoft.com/office/drawing/2014/main" id="{2FA4C163-2413-4F50-8F70-54438B983720}"/>
              </a:ext>
            </a:extLst>
          </p:cNvPr>
          <p:cNvSpPr>
            <a:spLocks noGrp="1"/>
          </p:cNvSpPr>
          <p:nvPr>
            <p:ph type="ftr" sz="quarter" idx="11"/>
          </p:nvPr>
        </p:nvSpPr>
        <p:spPr/>
        <p:txBody>
          <a:bodyPr/>
          <a:lstStyle>
            <a:lvl1pPr>
              <a:buFont typeface="+mj-lt"/>
              <a:buAutoNum type="arabicPeriod"/>
              <a:defRPr/>
            </a:lvl1pPr>
          </a:lstStyle>
          <a:p>
            <a:pPr>
              <a:buFont typeface="+mj-lt"/>
              <a:buAutoNum type="arabicPeriod"/>
            </a:pPr>
            <a:endParaRPr lang="en-US" dirty="0"/>
          </a:p>
        </p:txBody>
      </p:sp>
      <p:sp>
        <p:nvSpPr>
          <p:cNvPr id="4" name="Slide Number Placeholder 3">
            <a:extLst>
              <a:ext uri="{FF2B5EF4-FFF2-40B4-BE49-F238E27FC236}">
                <a16:creationId xmlns:a16="http://schemas.microsoft.com/office/drawing/2014/main" id="{74F2816C-A7CA-4A97-A64E-E58C3691E542}"/>
              </a:ext>
            </a:extLst>
          </p:cNvPr>
          <p:cNvSpPr>
            <a:spLocks noGrp="1"/>
          </p:cNvSpPr>
          <p:nvPr>
            <p:ph type="sldNum" sz="quarter" idx="12"/>
          </p:nvPr>
        </p:nvSpPr>
        <p:spPr/>
        <p:txBody>
          <a:bodyPr/>
          <a:lstStyle/>
          <a:p>
            <a:fld id="{829D2416-81EA-414A-9A1B-E074E10F16F2}" type="slidenum">
              <a:rPr lang="en-US" smtClean="0"/>
              <a:t>‹#›</a:t>
            </a:fld>
            <a:endParaRPr lang="en-US" dirty="0"/>
          </a:p>
        </p:txBody>
      </p:sp>
    </p:spTree>
    <p:extLst>
      <p:ext uri="{BB962C8B-B14F-4D97-AF65-F5344CB8AC3E}">
        <p14:creationId xmlns:p14="http://schemas.microsoft.com/office/powerpoint/2010/main" val="476847587"/>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E5E44E-DE65-BD4A-AD6A-912E70E65CD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1587F1C-78E6-4C46-8379-0AF7269CE8A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32A5B83-6083-F748-9509-BFA4FB2242C4}"/>
              </a:ext>
            </a:extLst>
          </p:cNvPr>
          <p:cNvSpPr>
            <a:spLocks noGrp="1"/>
          </p:cNvSpPr>
          <p:nvPr>
            <p:ph type="dt" sz="half" idx="10"/>
          </p:nvPr>
        </p:nvSpPr>
        <p:spPr/>
        <p:txBody>
          <a:bodyPr/>
          <a:lstStyle/>
          <a:p>
            <a:fld id="{0E02DCA7-D6C9-4108-9674-CE34EAF39A52}" type="datetime1">
              <a:rPr lang="en-US" smtClean="0"/>
              <a:t>9/9/24</a:t>
            </a:fld>
            <a:endParaRPr lang="en-US" dirty="0"/>
          </a:p>
        </p:txBody>
      </p:sp>
      <p:sp>
        <p:nvSpPr>
          <p:cNvPr id="5" name="Footer Placeholder 4">
            <a:extLst>
              <a:ext uri="{FF2B5EF4-FFF2-40B4-BE49-F238E27FC236}">
                <a16:creationId xmlns:a16="http://schemas.microsoft.com/office/drawing/2014/main" id="{376CD984-C170-364A-8061-1622AB2C641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394B1B0-0BD6-454C-9764-2708FD273798}"/>
              </a:ext>
            </a:extLst>
          </p:cNvPr>
          <p:cNvSpPr>
            <a:spLocks noGrp="1"/>
          </p:cNvSpPr>
          <p:nvPr>
            <p:ph type="sldNum" sz="quarter" idx="12"/>
          </p:nvPr>
        </p:nvSpPr>
        <p:spPr/>
        <p:txBody>
          <a:bodyPr/>
          <a:lstStyle/>
          <a:p>
            <a:fld id="{621D1297-FA94-7D43-9275-3BBF7943531E}" type="slidenum">
              <a:rPr lang="en-US" smtClean="0"/>
              <a:t>‹#›</a:t>
            </a:fld>
            <a:endParaRPr lang="en-US" dirty="0"/>
          </a:p>
        </p:txBody>
      </p:sp>
    </p:spTree>
    <p:extLst>
      <p:ext uri="{BB962C8B-B14F-4D97-AF65-F5344CB8AC3E}">
        <p14:creationId xmlns:p14="http://schemas.microsoft.com/office/powerpoint/2010/main" val="1250590537"/>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260A19-EB33-5B47-AA38-0724F7129AB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C2EEC55-9275-0548-9BDE-A98618C8D81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A182E7F-3749-4341-AA8A-86F6F0D3166E}"/>
              </a:ext>
            </a:extLst>
          </p:cNvPr>
          <p:cNvSpPr>
            <a:spLocks noGrp="1"/>
          </p:cNvSpPr>
          <p:nvPr>
            <p:ph type="dt" sz="half" idx="10"/>
          </p:nvPr>
        </p:nvSpPr>
        <p:spPr/>
        <p:txBody>
          <a:bodyPr/>
          <a:lstStyle/>
          <a:p>
            <a:fld id="{53AC9425-2234-4337-83A8-2BCA40686C90}" type="datetime1">
              <a:rPr lang="en-US" smtClean="0"/>
              <a:t>9/9/24</a:t>
            </a:fld>
            <a:endParaRPr lang="en-US" dirty="0"/>
          </a:p>
        </p:txBody>
      </p:sp>
      <p:sp>
        <p:nvSpPr>
          <p:cNvPr id="5" name="Footer Placeholder 4">
            <a:extLst>
              <a:ext uri="{FF2B5EF4-FFF2-40B4-BE49-F238E27FC236}">
                <a16:creationId xmlns:a16="http://schemas.microsoft.com/office/drawing/2014/main" id="{60582AEC-86A5-D844-BBED-C577974ECD1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2674A7D-F3CF-F443-AC80-C2EAE0561344}"/>
              </a:ext>
            </a:extLst>
          </p:cNvPr>
          <p:cNvSpPr>
            <a:spLocks noGrp="1"/>
          </p:cNvSpPr>
          <p:nvPr>
            <p:ph type="sldNum" sz="quarter" idx="12"/>
          </p:nvPr>
        </p:nvSpPr>
        <p:spPr/>
        <p:txBody>
          <a:bodyPr/>
          <a:lstStyle/>
          <a:p>
            <a:fld id="{621D1297-FA94-7D43-9275-3BBF7943531E}" type="slidenum">
              <a:rPr lang="en-US" smtClean="0"/>
              <a:t>‹#›</a:t>
            </a:fld>
            <a:endParaRPr lang="en-US" dirty="0"/>
          </a:p>
        </p:txBody>
      </p:sp>
    </p:spTree>
    <p:extLst>
      <p:ext uri="{BB962C8B-B14F-4D97-AF65-F5344CB8AC3E}">
        <p14:creationId xmlns:p14="http://schemas.microsoft.com/office/powerpoint/2010/main" val="3976118198"/>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825FBD8-6296-428B-BDCD-DC017E2CA76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4A0F1DF-27C3-4F9D-B8C1-D739BFF5A5A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C778D3B-A9E8-4150-A482-67207097422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8F8844-22EE-4C68-84C9-C765D6ECC5DB}" type="datetimeFigureOut">
              <a:rPr lang="en-US" smtClean="0"/>
              <a:t>9/9/24</a:t>
            </a:fld>
            <a:endParaRPr lang="en-US" dirty="0"/>
          </a:p>
        </p:txBody>
      </p:sp>
      <p:sp>
        <p:nvSpPr>
          <p:cNvPr id="5" name="Footer Placeholder 4">
            <a:extLst>
              <a:ext uri="{FF2B5EF4-FFF2-40B4-BE49-F238E27FC236}">
                <a16:creationId xmlns:a16="http://schemas.microsoft.com/office/drawing/2014/main" id="{7E3D3D08-507D-40FE-A591-959CDBAA5CA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D8BD6A2E-E27A-4263-B2EF-4574ABBAA6D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9D2416-81EA-414A-9A1B-E074E10F16F2}" type="slidenum">
              <a:rPr lang="en-US" smtClean="0"/>
              <a:t>‹#›</a:t>
            </a:fld>
            <a:endParaRPr lang="en-US" dirty="0"/>
          </a:p>
        </p:txBody>
      </p:sp>
    </p:spTree>
    <p:extLst>
      <p:ext uri="{BB962C8B-B14F-4D97-AF65-F5344CB8AC3E}">
        <p14:creationId xmlns:p14="http://schemas.microsoft.com/office/powerpoint/2010/main" val="2944213672"/>
      </p:ext>
    </p:extLst>
  </p:cSld>
  <p:clrMap bg1="lt1" tx1="dk1" bg2="lt2" tx2="dk2" accent1="accent1" accent2="accent2" accent3="accent3" accent4="accent4" accent5="accent5" accent6="accent6" hlink="hlink" folHlink="folHlink"/>
  <p:sldLayoutIdLst>
    <p:sldLayoutId id="2147483655" r:id="rId1"/>
    <p:sldLayoutId id="2147483660" r:id="rId2"/>
    <p:sldLayoutId id="2147483661" r:id="rId3"/>
    <p:sldLayoutId id="2147483667" r:id="rId4"/>
    <p:sldLayoutId id="2147483666" r:id="rId5"/>
    <p:sldLayoutId id="2147483668" r:id="rId6"/>
    <p:sldLayoutId id="2147483669" r:id="rId7"/>
  </p:sldLayoutIdLst>
  <mc:AlternateContent xmlns:mc="http://schemas.openxmlformats.org/markup-compatibility/2006" xmlns:p14="http://schemas.microsoft.com/office/powerpoint/2010/main">
    <mc:Choice Requires="p14">
      <p:transition p14:dur="0" advClick="0"/>
    </mc:Choice>
    <mc:Fallback xmlns="">
      <p:transition advClick="0"/>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4.tiff"/><Relationship Id="rId2" Type="http://schemas.openxmlformats.org/officeDocument/2006/relationships/image" Target="../media/image3.tiff"/><Relationship Id="rId1" Type="http://schemas.openxmlformats.org/officeDocument/2006/relationships/slideLayout" Target="../slideLayouts/slideLayout7.xml"/><Relationship Id="rId4" Type="http://schemas.openxmlformats.org/officeDocument/2006/relationships/image" Target="../media/image5.tiff"/></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5E9C3344-5D53-D62C-7515-41F1A2B51FFD}"/>
              </a:ext>
            </a:extLst>
          </p:cNvPr>
          <p:cNvPicPr>
            <a:picLocks noChangeAspect="1"/>
          </p:cNvPicPr>
          <p:nvPr/>
        </p:nvPicPr>
        <p:blipFill>
          <a:blip r:embed="rId2" cstate="print">
            <a:extLst>
              <a:ext uri="{28A0092B-C50C-407E-A947-70E740481C1C}">
                <a14:useLocalDpi xmlns:a14="http://schemas.microsoft.com/office/drawing/2010/main"/>
              </a:ext>
            </a:extLst>
          </a:blip>
          <a:srcRect/>
          <a:stretch/>
        </p:blipFill>
        <p:spPr>
          <a:xfrm>
            <a:off x="2015513" y="946650"/>
            <a:ext cx="7772400" cy="1569094"/>
          </a:xfrm>
          <a:prstGeom prst="rect">
            <a:avLst/>
          </a:prstGeom>
        </p:spPr>
      </p:pic>
      <p:grpSp>
        <p:nvGrpSpPr>
          <p:cNvPr id="12" name="Group 11">
            <a:extLst>
              <a:ext uri="{FF2B5EF4-FFF2-40B4-BE49-F238E27FC236}">
                <a16:creationId xmlns:a16="http://schemas.microsoft.com/office/drawing/2014/main" id="{4FF65736-1723-02C0-2F0B-0C5B3EB90CC6}"/>
              </a:ext>
            </a:extLst>
          </p:cNvPr>
          <p:cNvGrpSpPr/>
          <p:nvPr/>
        </p:nvGrpSpPr>
        <p:grpSpPr>
          <a:xfrm>
            <a:off x="309183" y="3502759"/>
            <a:ext cx="11466271" cy="1380080"/>
            <a:chOff x="3779045" y="1539448"/>
            <a:chExt cx="4633911" cy="1380080"/>
          </a:xfrm>
        </p:grpSpPr>
        <p:grpSp>
          <p:nvGrpSpPr>
            <p:cNvPr id="13" name="Group 12">
              <a:extLst>
                <a:ext uri="{FF2B5EF4-FFF2-40B4-BE49-F238E27FC236}">
                  <a16:creationId xmlns:a16="http://schemas.microsoft.com/office/drawing/2014/main" id="{69649E9C-C6F5-91D8-1AB0-5150F406896A}"/>
                </a:ext>
              </a:extLst>
            </p:cNvPr>
            <p:cNvGrpSpPr/>
            <p:nvPr/>
          </p:nvGrpSpPr>
          <p:grpSpPr>
            <a:xfrm>
              <a:off x="3779045" y="1539448"/>
              <a:ext cx="4633911" cy="1357820"/>
              <a:chOff x="3328998" y="1545372"/>
              <a:chExt cx="4633911" cy="1638301"/>
            </a:xfrm>
          </p:grpSpPr>
          <p:cxnSp>
            <p:nvCxnSpPr>
              <p:cNvPr id="17" name="Straight Connector 16">
                <a:extLst>
                  <a:ext uri="{FF2B5EF4-FFF2-40B4-BE49-F238E27FC236}">
                    <a16:creationId xmlns:a16="http://schemas.microsoft.com/office/drawing/2014/main" id="{12EF8D19-5C01-E82E-40C5-4F6608C95F0B}"/>
                  </a:ext>
                </a:extLst>
              </p:cNvPr>
              <p:cNvCxnSpPr>
                <a:cxnSpLocks/>
              </p:cNvCxnSpPr>
              <p:nvPr/>
            </p:nvCxnSpPr>
            <p:spPr>
              <a:xfrm>
                <a:off x="3328998" y="1545372"/>
                <a:ext cx="0" cy="1638301"/>
              </a:xfrm>
              <a:prstGeom prst="line">
                <a:avLst/>
              </a:prstGeom>
              <a:ln w="117475">
                <a:solidFill>
                  <a:srgbClr val="CD9974"/>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725A2E3-A926-F614-17B9-6B627BA2169C}"/>
                  </a:ext>
                </a:extLst>
              </p:cNvPr>
              <p:cNvCxnSpPr>
                <a:cxnSpLocks/>
              </p:cNvCxnSpPr>
              <p:nvPr/>
            </p:nvCxnSpPr>
            <p:spPr>
              <a:xfrm>
                <a:off x="7962909" y="1545372"/>
                <a:ext cx="0" cy="1638298"/>
              </a:xfrm>
              <a:prstGeom prst="line">
                <a:avLst/>
              </a:prstGeom>
              <a:ln w="117475">
                <a:solidFill>
                  <a:srgbClr val="CD9974"/>
                </a:solidFill>
              </a:ln>
            </p:spPr>
            <p:style>
              <a:lnRef idx="1">
                <a:schemeClr val="accent1"/>
              </a:lnRef>
              <a:fillRef idx="0">
                <a:schemeClr val="accent1"/>
              </a:fillRef>
              <a:effectRef idx="0">
                <a:schemeClr val="accent1"/>
              </a:effectRef>
              <a:fontRef idx="minor">
                <a:schemeClr val="tx1"/>
              </a:fontRef>
            </p:style>
          </p:cxnSp>
        </p:grpSp>
        <p:grpSp>
          <p:nvGrpSpPr>
            <p:cNvPr id="14" name="Group 13">
              <a:extLst>
                <a:ext uri="{FF2B5EF4-FFF2-40B4-BE49-F238E27FC236}">
                  <a16:creationId xmlns:a16="http://schemas.microsoft.com/office/drawing/2014/main" id="{987B41F3-1F2E-64AC-6136-B5477D6D49C6}"/>
                </a:ext>
              </a:extLst>
            </p:cNvPr>
            <p:cNvGrpSpPr/>
            <p:nvPr/>
          </p:nvGrpSpPr>
          <p:grpSpPr>
            <a:xfrm>
              <a:off x="3856277" y="1541249"/>
              <a:ext cx="4500042" cy="1378279"/>
              <a:chOff x="3849131" y="1543050"/>
              <a:chExt cx="4500042" cy="1378279"/>
            </a:xfrm>
          </p:grpSpPr>
          <p:sp>
            <p:nvSpPr>
              <p:cNvPr id="15" name="TextBox 14">
                <a:extLst>
                  <a:ext uri="{FF2B5EF4-FFF2-40B4-BE49-F238E27FC236}">
                    <a16:creationId xmlns:a16="http://schemas.microsoft.com/office/drawing/2014/main" id="{E17A4700-5C1C-7FE7-67BA-19B3C0678810}"/>
                  </a:ext>
                </a:extLst>
              </p:cNvPr>
              <p:cNvSpPr txBox="1"/>
              <p:nvPr/>
            </p:nvSpPr>
            <p:spPr>
              <a:xfrm>
                <a:off x="3849131" y="1543050"/>
                <a:ext cx="4500042" cy="646331"/>
              </a:xfrm>
              <a:prstGeom prst="rect">
                <a:avLst/>
              </a:prstGeom>
              <a:noFill/>
            </p:spPr>
            <p:txBody>
              <a:bodyPr wrap="square" rtlCol="0">
                <a:spAutoFit/>
              </a:bodyPr>
              <a:lstStyle/>
              <a:p>
                <a:pPr algn="ctr"/>
                <a:r>
                  <a:rPr lang="en-US" sz="3600" b="1" dirty="0">
                    <a:solidFill>
                      <a:schemeClr val="accent2"/>
                    </a:solidFill>
                    <a:latin typeface="Heebo" pitchFamily="2" charset="-79"/>
                    <a:ea typeface="Open Sans" panose="020B0606030504020204" pitchFamily="34" charset="0"/>
                    <a:cs typeface="Heebo" pitchFamily="2" charset="-79"/>
                  </a:rPr>
                  <a:t>VEHICLE INTERACTION CONTROL IMPROVEMENT</a:t>
                </a:r>
                <a:endParaRPr lang="en-US" sz="5400" b="1" dirty="0">
                  <a:solidFill>
                    <a:schemeClr val="accent2"/>
                  </a:solidFill>
                  <a:latin typeface="Heebo" pitchFamily="2" charset="-79"/>
                  <a:ea typeface="Open Sans" panose="020B0606030504020204" pitchFamily="34" charset="0"/>
                  <a:cs typeface="Heebo" pitchFamily="2" charset="-79"/>
                </a:endParaRPr>
              </a:p>
            </p:txBody>
          </p:sp>
          <p:sp>
            <p:nvSpPr>
              <p:cNvPr id="16" name="TextBox 15">
                <a:extLst>
                  <a:ext uri="{FF2B5EF4-FFF2-40B4-BE49-F238E27FC236}">
                    <a16:creationId xmlns:a16="http://schemas.microsoft.com/office/drawing/2014/main" id="{9D8BE372-B714-E9D8-68F2-41CD3126E029}"/>
                  </a:ext>
                </a:extLst>
              </p:cNvPr>
              <p:cNvSpPr txBox="1"/>
              <p:nvPr/>
            </p:nvSpPr>
            <p:spPr>
              <a:xfrm>
                <a:off x="3904827" y="2398109"/>
                <a:ext cx="4357686" cy="523220"/>
              </a:xfrm>
              <a:prstGeom prst="rect">
                <a:avLst/>
              </a:prstGeom>
              <a:noFill/>
            </p:spPr>
            <p:txBody>
              <a:bodyPr wrap="square" rtlCol="0">
                <a:spAutoFit/>
              </a:bodyPr>
              <a:lstStyle/>
              <a:p>
                <a:pPr algn="ctr"/>
                <a:r>
                  <a:rPr lang="en-US" sz="2800" dirty="0">
                    <a:solidFill>
                      <a:srgbClr val="000000"/>
                    </a:solidFill>
                    <a:latin typeface="Heebo" pitchFamily="2" charset="-79"/>
                    <a:cs typeface="Heebo" pitchFamily="2" charset="-79"/>
                  </a:rPr>
                  <a:t>Surface Functional Performance Scenario Storyboards</a:t>
                </a:r>
              </a:p>
            </p:txBody>
          </p:sp>
        </p:grpSp>
      </p:grpSp>
    </p:spTree>
    <p:extLst>
      <p:ext uri="{BB962C8B-B14F-4D97-AF65-F5344CB8AC3E}">
        <p14:creationId xmlns:p14="http://schemas.microsoft.com/office/powerpoint/2010/main" val="4235195578"/>
      </p:ext>
    </p:extLst>
  </p:cSld>
  <p:clrMapOvr>
    <a:masterClrMapping/>
  </p:clrMapOvr>
  <mc:AlternateContent xmlns:mc="http://schemas.openxmlformats.org/markup-compatibility/2006" xmlns:p14="http://schemas.microsoft.com/office/powerpoint/2010/main">
    <mc:Choice Requires="p14">
      <p:transition spd="slow" p14:dur="2500" advClick="0" advTm="3000">
        <p14:glitter pattern="hexagon"/>
      </p:transition>
    </mc:Choice>
    <mc:Fallback xmlns="">
      <p:transition spd="slow" advClick="0" advTm="3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71B7271-5C34-368D-2B09-60003194E564}"/>
              </a:ext>
            </a:extLst>
          </p:cNvPr>
          <p:cNvSpPr/>
          <p:nvPr/>
        </p:nvSpPr>
        <p:spPr>
          <a:xfrm>
            <a:off x="3181612" y="0"/>
            <a:ext cx="9016652"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a:extLst>
              <a:ext uri="{FF2B5EF4-FFF2-40B4-BE49-F238E27FC236}">
                <a16:creationId xmlns:a16="http://schemas.microsoft.com/office/drawing/2014/main" id="{34D207F8-7DD9-498E-8449-9472550500E4}"/>
              </a:ext>
            </a:extLst>
          </p:cNvPr>
          <p:cNvSpPr txBox="1"/>
          <p:nvPr/>
        </p:nvSpPr>
        <p:spPr>
          <a:xfrm>
            <a:off x="281837" y="919988"/>
            <a:ext cx="3400816" cy="1569660"/>
          </a:xfrm>
          <a:prstGeom prst="rect">
            <a:avLst/>
          </a:prstGeom>
          <a:noFill/>
        </p:spPr>
        <p:txBody>
          <a:bodyPr wrap="square" rtlCol="0">
            <a:spAutoFit/>
          </a:bodyPr>
          <a:lstStyle/>
          <a:p>
            <a:r>
              <a:rPr lang="en-US" sz="3200" b="1" dirty="0">
                <a:solidFill>
                  <a:schemeClr val="accent2"/>
                </a:solidFill>
                <a:latin typeface="Heebo Black" pitchFamily="2" charset="-79"/>
                <a:cs typeface="Heebo Black" pitchFamily="2" charset="-79"/>
              </a:rPr>
              <a:t>Adapting and Using </a:t>
            </a:r>
            <a:r>
              <a:rPr lang="en-US" sz="3200" b="1" dirty="0">
                <a:latin typeface="Heebo Black" pitchFamily="2" charset="-79"/>
                <a:cs typeface="Heebo Black" pitchFamily="2" charset="-79"/>
              </a:rPr>
              <a:t>the Storyboards</a:t>
            </a:r>
          </a:p>
        </p:txBody>
      </p:sp>
      <p:sp>
        <p:nvSpPr>
          <p:cNvPr id="2" name="Rectangle 4">
            <a:extLst>
              <a:ext uri="{FF2B5EF4-FFF2-40B4-BE49-F238E27FC236}">
                <a16:creationId xmlns:a16="http://schemas.microsoft.com/office/drawing/2014/main" id="{E1380D10-C7F6-EC92-3AEF-D01F8128DCE9}"/>
              </a:ext>
            </a:extLst>
          </p:cNvPr>
          <p:cNvSpPr>
            <a:spLocks noChangeArrowheads="1"/>
          </p:cNvSpPr>
          <p:nvPr>
            <p:custDataLst>
              <p:tags r:id="rId1"/>
            </p:custDataLst>
          </p:nvPr>
        </p:nvSpPr>
        <p:spPr bwMode="auto">
          <a:xfrm>
            <a:off x="3319397" y="105946"/>
            <a:ext cx="8736904" cy="6626794"/>
          </a:xfrm>
          <a:prstGeom prst="rect">
            <a:avLst/>
          </a:prstGeom>
        </p:spPr>
        <p:txBody>
          <a:bodyPr vert="horz" lIns="0" tIns="0" rIns="0" bIns="0" rtlCol="0" anchor="t" anchorCtr="0">
            <a:normAutofit fontScale="85000" lnSpcReduction="10000"/>
          </a:bodyPr>
          <a:lstStyle/>
          <a:p>
            <a:pPr fontAlgn="auto">
              <a:lnSpc>
                <a:spcPct val="140000"/>
              </a:lnSpc>
              <a:spcBef>
                <a:spcPts val="0"/>
              </a:spcBef>
              <a:spcAft>
                <a:spcPts val="1200"/>
              </a:spcAft>
              <a:defRPr/>
            </a:pPr>
            <a:r>
              <a:rPr lang="en-US" sz="2400" b="1" dirty="0">
                <a:solidFill>
                  <a:schemeClr val="bg1"/>
                </a:solidFill>
                <a:latin typeface="Montserrat" pitchFamily="2" charset="77"/>
              </a:rPr>
              <a:t>What are scenario storyboards? </a:t>
            </a:r>
          </a:p>
          <a:p>
            <a:pPr marL="207450" indent="-228600">
              <a:lnSpc>
                <a:spcPts val="1880"/>
              </a:lnSpc>
              <a:spcAft>
                <a:spcPts val="1200"/>
              </a:spcAft>
              <a:buFont typeface="Arial" panose="020B0604020202020204" pitchFamily="34" charset="0"/>
              <a:buChar char="•"/>
              <a:defRPr/>
            </a:pPr>
            <a:r>
              <a:rPr lang="en-US" sz="1600" dirty="0">
                <a:solidFill>
                  <a:schemeClr val="bg1"/>
                </a:solidFill>
                <a:latin typeface="Montserrat" pitchFamily="2" charset="77"/>
              </a:rPr>
              <a:t>The Functional Performance Scenario Storyboard approach was developed by an EMESRT Member Company to better understand the fatal vehicle interaction scenarios in a surface mine and to then compare the capability of vehicle interaction technologies to mitigate or eliminate the exposures detailed in the storyboards. This has enabled designers to better develop and install vehicle interaction technologies appropriate mobile equipment interactions at surface mines and recently adapted for Underground mines</a:t>
            </a:r>
          </a:p>
          <a:p>
            <a:pPr marL="207450" indent="-228600">
              <a:lnSpc>
                <a:spcPts val="1880"/>
              </a:lnSpc>
              <a:spcAft>
                <a:spcPts val="1200"/>
              </a:spcAft>
              <a:buFont typeface="Arial" panose="020B0604020202020204" pitchFamily="34" charset="0"/>
              <a:buChar char="•"/>
              <a:defRPr/>
            </a:pPr>
            <a:r>
              <a:rPr lang="en-US" sz="1600" dirty="0">
                <a:solidFill>
                  <a:schemeClr val="bg1"/>
                </a:solidFill>
                <a:latin typeface="Montserrat" pitchFamily="2" charset="77"/>
              </a:rPr>
              <a:t>They provide a visual and dynamic reference for equipment operators, technology suppliers, Vehicle Interaction Control Improvement project managers as they implement vehicle interaction intervention controls (EMESRT Levels 7, 8 and 9)</a:t>
            </a:r>
          </a:p>
          <a:p>
            <a:pPr marR="0" lvl="0" fontAlgn="auto">
              <a:lnSpc>
                <a:spcPct val="140000"/>
              </a:lnSpc>
              <a:spcBef>
                <a:spcPts val="1800"/>
              </a:spcBef>
              <a:spcAft>
                <a:spcPts val="1200"/>
              </a:spcAft>
              <a:buClrTx/>
              <a:buSzTx/>
              <a:tabLst/>
              <a:defRPr/>
            </a:pPr>
            <a:r>
              <a:rPr kumimoji="0" lang="en-US" sz="2400" b="1" i="0" u="none" strike="noStrike" cap="none" spc="0" normalizeH="0" baseline="0" noProof="0" dirty="0">
                <a:ln>
                  <a:noFill/>
                </a:ln>
                <a:solidFill>
                  <a:schemeClr val="bg1"/>
                </a:solidFill>
                <a:effectLst/>
                <a:uLnTx/>
                <a:uFillTx/>
                <a:latin typeface="Montserrat" pitchFamily="2" charset="77"/>
              </a:rPr>
              <a:t>How can I use the scenario storyboards?</a:t>
            </a:r>
          </a:p>
          <a:p>
            <a:pPr marL="207450" indent="-228600">
              <a:lnSpc>
                <a:spcPct val="120000"/>
              </a:lnSpc>
              <a:spcAft>
                <a:spcPts val="1200"/>
              </a:spcAft>
              <a:buFont typeface="Arial" panose="020B0604020202020204" pitchFamily="34" charset="0"/>
              <a:buChar char="•"/>
              <a:defRPr/>
            </a:pPr>
            <a:r>
              <a:rPr lang="en-US" sz="1600" dirty="0">
                <a:solidFill>
                  <a:schemeClr val="bg1"/>
                </a:solidFill>
                <a:latin typeface="Montserrat" pitchFamily="2" charset="77"/>
              </a:rPr>
              <a:t>Once downloaded, review each Storyboard in presentation mode</a:t>
            </a:r>
          </a:p>
          <a:p>
            <a:pPr marL="207450" indent="-228600">
              <a:lnSpc>
                <a:spcPct val="120000"/>
              </a:lnSpc>
              <a:spcAft>
                <a:spcPts val="1200"/>
              </a:spcAft>
              <a:buFont typeface="Arial" panose="020B0604020202020204" pitchFamily="34" charset="0"/>
              <a:buChar char="•"/>
              <a:defRPr/>
            </a:pPr>
            <a:r>
              <a:rPr lang="en-US" sz="1600" dirty="0">
                <a:solidFill>
                  <a:schemeClr val="bg1"/>
                </a:solidFill>
                <a:latin typeface="Montserrat" pitchFamily="2" charset="77"/>
              </a:rPr>
              <a:t>Use the Storyboards as a resource during </a:t>
            </a:r>
            <a:r>
              <a:rPr lang="en-US" sz="1600" i="1" dirty="0">
                <a:solidFill>
                  <a:schemeClr val="bg1"/>
                </a:solidFill>
                <a:latin typeface="Montserrat" pitchFamily="2" charset="77"/>
              </a:rPr>
              <a:t>Phase 4 – Vehicle Interaction Control Enhancement</a:t>
            </a:r>
          </a:p>
          <a:p>
            <a:pPr marL="207450" indent="-228600">
              <a:lnSpc>
                <a:spcPct val="120000"/>
              </a:lnSpc>
              <a:spcAft>
                <a:spcPts val="1200"/>
              </a:spcAft>
              <a:buFont typeface="Arial" panose="020B0604020202020204" pitchFamily="34" charset="0"/>
              <a:buChar char="•"/>
              <a:defRPr/>
            </a:pPr>
            <a:r>
              <a:rPr lang="en-US" sz="1600" dirty="0">
                <a:solidFill>
                  <a:schemeClr val="bg1"/>
                </a:solidFill>
                <a:latin typeface="Montserrat" pitchFamily="2" charset="77"/>
              </a:rPr>
              <a:t>As required, apply the specific scenario storyboards in your functional performance environment context to derive the configuration settings</a:t>
            </a:r>
          </a:p>
          <a:p>
            <a:pPr marR="0" lvl="0" fontAlgn="auto">
              <a:lnSpc>
                <a:spcPct val="140000"/>
              </a:lnSpc>
              <a:spcBef>
                <a:spcPts val="1800"/>
              </a:spcBef>
              <a:spcAft>
                <a:spcPts val="1200"/>
              </a:spcAft>
              <a:buClrTx/>
              <a:buSzTx/>
              <a:tabLst/>
              <a:defRPr/>
            </a:pPr>
            <a:r>
              <a:rPr kumimoji="0" lang="en-US" sz="2400" b="1" i="0" u="none" strike="noStrike" cap="none" spc="0" normalizeH="0" baseline="0" noProof="0" dirty="0">
                <a:ln>
                  <a:noFill/>
                </a:ln>
                <a:solidFill>
                  <a:schemeClr val="bg1"/>
                </a:solidFill>
                <a:effectLst/>
                <a:uLnTx/>
                <a:uFillTx/>
                <a:latin typeface="Montserrat" pitchFamily="2" charset="77"/>
              </a:rPr>
              <a:t>Generally, in the storyboards these definitions apply:</a:t>
            </a:r>
          </a:p>
          <a:p>
            <a:pPr marL="207450" indent="-228600">
              <a:lnSpc>
                <a:spcPct val="120000"/>
              </a:lnSpc>
              <a:spcAft>
                <a:spcPts val="1200"/>
              </a:spcAft>
              <a:buFont typeface="Arial" panose="020B0604020202020204" pitchFamily="34" charset="0"/>
              <a:buChar char="•"/>
              <a:defRPr/>
            </a:pPr>
            <a:r>
              <a:rPr lang="en-US" sz="1600" dirty="0">
                <a:solidFill>
                  <a:schemeClr val="bg1"/>
                </a:solidFill>
                <a:latin typeface="Montserrat" pitchFamily="2" charset="77"/>
              </a:rPr>
              <a:t>LO = Local Object (causing the interaction)</a:t>
            </a:r>
          </a:p>
          <a:p>
            <a:pPr marL="207450" indent="-228600">
              <a:lnSpc>
                <a:spcPct val="120000"/>
              </a:lnSpc>
              <a:spcAft>
                <a:spcPts val="1200"/>
              </a:spcAft>
              <a:buFont typeface="Arial" panose="020B0604020202020204" pitchFamily="34" charset="0"/>
              <a:buChar char="•"/>
              <a:defRPr/>
            </a:pPr>
            <a:r>
              <a:rPr lang="en-US" sz="1600" dirty="0">
                <a:solidFill>
                  <a:schemeClr val="bg1"/>
                </a:solidFill>
                <a:latin typeface="Montserrat" pitchFamily="2" charset="77"/>
              </a:rPr>
              <a:t>RO = Remote Object (affected by the interaction)</a:t>
            </a:r>
          </a:p>
        </p:txBody>
      </p:sp>
    </p:spTree>
    <p:extLst>
      <p:ext uri="{BB962C8B-B14F-4D97-AF65-F5344CB8AC3E}">
        <p14:creationId xmlns:p14="http://schemas.microsoft.com/office/powerpoint/2010/main" val="3550180233"/>
      </p:ext>
    </p:extLst>
  </p:cSld>
  <p:clrMapOvr>
    <a:masterClrMapping/>
  </p:clrMapOvr>
  <mc:AlternateContent xmlns:mc="http://schemas.openxmlformats.org/markup-compatibility/2006" xmlns:p14="http://schemas.microsoft.com/office/powerpoint/2010/main">
    <mc:Choice Requires="p14">
      <p:transition spd="slow" p14:dur="1500" advClick="0" advTm="8000">
        <p:pull/>
      </p:transition>
    </mc:Choice>
    <mc:Fallback xmlns="">
      <p:transition spd="slow" advClick="0" advTm="8000">
        <p:pull/>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D3B35D91-90AC-A7F5-C196-ECFE0698D207}"/>
              </a:ext>
            </a:extLst>
          </p:cNvPr>
          <p:cNvSpPr/>
          <p:nvPr/>
        </p:nvSpPr>
        <p:spPr>
          <a:xfrm>
            <a:off x="0" y="-5536"/>
            <a:ext cx="12191999" cy="12957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439AAA5E-0565-D78F-FC47-8D2B840A9C1D}"/>
              </a:ext>
            </a:extLst>
          </p:cNvPr>
          <p:cNvSpPr txBox="1"/>
          <p:nvPr/>
        </p:nvSpPr>
        <p:spPr>
          <a:xfrm>
            <a:off x="8345370" y="6216997"/>
            <a:ext cx="3990680" cy="415498"/>
          </a:xfrm>
          <a:prstGeom prst="rect">
            <a:avLst/>
          </a:prstGeom>
          <a:noFill/>
        </p:spPr>
        <p:txBody>
          <a:bodyPr wrap="square" rtlCol="0">
            <a:spAutoFit/>
          </a:bodyPr>
          <a:lstStyle/>
          <a:p>
            <a:r>
              <a:rPr lang="en-US" sz="1000" dirty="0">
                <a:solidFill>
                  <a:srgbClr val="FF0000"/>
                </a:solidFill>
                <a:cs typeface="Heebo" pitchFamily="2" charset="-79"/>
              </a:rPr>
              <a:t>NOTE: the text in red provides examples of parameters that should be considered during development and site configuration.  </a:t>
            </a:r>
          </a:p>
        </p:txBody>
      </p:sp>
      <p:sp>
        <p:nvSpPr>
          <p:cNvPr id="2" name="Title 1">
            <a:extLst>
              <a:ext uri="{FF2B5EF4-FFF2-40B4-BE49-F238E27FC236}">
                <a16:creationId xmlns:a16="http://schemas.microsoft.com/office/drawing/2014/main" id="{522F9747-E51B-7443-8B68-B865CD5E2B53}"/>
              </a:ext>
            </a:extLst>
          </p:cNvPr>
          <p:cNvSpPr>
            <a:spLocks noGrp="1"/>
          </p:cNvSpPr>
          <p:nvPr>
            <p:ph type="title"/>
          </p:nvPr>
        </p:nvSpPr>
        <p:spPr>
          <a:xfrm>
            <a:off x="181626" y="365125"/>
            <a:ext cx="12010373" cy="795081"/>
          </a:xfrm>
        </p:spPr>
        <p:txBody>
          <a:bodyPr>
            <a:noAutofit/>
          </a:bodyPr>
          <a:lstStyle/>
          <a:p>
            <a:r>
              <a:rPr lang="en-US" sz="3600" dirty="0">
                <a:latin typeface="Heebo" pitchFamily="2" charset="-79"/>
                <a:cs typeface="Heebo" pitchFamily="2" charset="-79"/>
              </a:rPr>
              <a:t>User interface behaviour </a:t>
            </a:r>
            <a:r>
              <a:rPr lang="en-US" sz="3600" dirty="0">
                <a:solidFill>
                  <a:schemeClr val="bg1"/>
                </a:solidFill>
                <a:latin typeface="Heebo" pitchFamily="2" charset="-79"/>
                <a:cs typeface="Heebo" pitchFamily="2" charset="-79"/>
              </a:rPr>
              <a:t>– vehicle to vehicle interaction</a:t>
            </a:r>
          </a:p>
        </p:txBody>
      </p:sp>
      <p:sp>
        <p:nvSpPr>
          <p:cNvPr id="3" name="Content Placeholder 2">
            <a:extLst>
              <a:ext uri="{FF2B5EF4-FFF2-40B4-BE49-F238E27FC236}">
                <a16:creationId xmlns:a16="http://schemas.microsoft.com/office/drawing/2014/main" id="{75B623BA-548A-6F45-847C-E26B4349D9B7}"/>
              </a:ext>
            </a:extLst>
          </p:cNvPr>
          <p:cNvSpPr>
            <a:spLocks noGrp="1"/>
          </p:cNvSpPr>
          <p:nvPr>
            <p:ph idx="1"/>
          </p:nvPr>
        </p:nvSpPr>
        <p:spPr>
          <a:xfrm>
            <a:off x="217536" y="1351768"/>
            <a:ext cx="2489293" cy="4351338"/>
          </a:xfrm>
        </p:spPr>
        <p:txBody>
          <a:bodyPr/>
          <a:lstStyle/>
          <a:p>
            <a:pPr marL="0" indent="0">
              <a:buNone/>
            </a:pPr>
            <a:r>
              <a:rPr lang="en-US" dirty="0">
                <a:cs typeface="Heebo" pitchFamily="2" charset="-79"/>
              </a:rPr>
              <a:t>Nil Interaction</a:t>
            </a:r>
          </a:p>
          <a:p>
            <a:pPr>
              <a:lnSpc>
                <a:spcPts val="1820"/>
              </a:lnSpc>
            </a:pPr>
            <a:r>
              <a:rPr lang="en-US" sz="1600" dirty="0">
                <a:solidFill>
                  <a:srgbClr val="FF0000"/>
                </a:solidFill>
                <a:cs typeface="Heebo" pitchFamily="2" charset="-79"/>
              </a:rPr>
              <a:t>No VI event audibles</a:t>
            </a:r>
          </a:p>
          <a:p>
            <a:pPr>
              <a:lnSpc>
                <a:spcPts val="1820"/>
              </a:lnSpc>
            </a:pPr>
            <a:r>
              <a:rPr lang="en-US" sz="1600" dirty="0">
                <a:solidFill>
                  <a:srgbClr val="FF0000"/>
                </a:solidFill>
                <a:cs typeface="Heebo" pitchFamily="2" charset="-79"/>
              </a:rPr>
              <a:t>No detection beams visible</a:t>
            </a:r>
          </a:p>
        </p:txBody>
      </p:sp>
      <p:sp>
        <p:nvSpPr>
          <p:cNvPr id="4" name="Content Placeholder 2">
            <a:extLst>
              <a:ext uri="{FF2B5EF4-FFF2-40B4-BE49-F238E27FC236}">
                <a16:creationId xmlns:a16="http://schemas.microsoft.com/office/drawing/2014/main" id="{F23ACCB5-240E-0647-BDE9-AED4D9B6DB7D}"/>
              </a:ext>
            </a:extLst>
          </p:cNvPr>
          <p:cNvSpPr txBox="1">
            <a:spLocks/>
          </p:cNvSpPr>
          <p:nvPr/>
        </p:nvSpPr>
        <p:spPr>
          <a:xfrm>
            <a:off x="2996379" y="1334012"/>
            <a:ext cx="5582625"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cs typeface="Heebo" pitchFamily="2" charset="-79"/>
              </a:rPr>
              <a:t>Alert</a:t>
            </a:r>
          </a:p>
          <a:p>
            <a:pPr>
              <a:lnSpc>
                <a:spcPts val="1820"/>
              </a:lnSpc>
            </a:pPr>
            <a:r>
              <a:rPr lang="en-US" sz="1600" dirty="0">
                <a:solidFill>
                  <a:srgbClr val="FF0000"/>
                </a:solidFill>
                <a:cs typeface="Heebo" pitchFamily="2" charset="-79"/>
              </a:rPr>
              <a:t>Occurs when outer to outer or inner to outer/outer to inner beams on two vehicles intersect</a:t>
            </a:r>
          </a:p>
          <a:p>
            <a:pPr>
              <a:lnSpc>
                <a:spcPts val="1820"/>
              </a:lnSpc>
            </a:pPr>
            <a:r>
              <a:rPr lang="en-US" sz="1600" dirty="0">
                <a:solidFill>
                  <a:srgbClr val="FF0000"/>
                </a:solidFill>
                <a:cs typeface="Heebo" pitchFamily="2" charset="-79"/>
              </a:rPr>
              <a:t>User interface zooms to the interaction</a:t>
            </a:r>
          </a:p>
          <a:p>
            <a:pPr>
              <a:lnSpc>
                <a:spcPts val="1820"/>
              </a:lnSpc>
            </a:pPr>
            <a:r>
              <a:rPr lang="en-US" sz="1600" dirty="0">
                <a:solidFill>
                  <a:srgbClr val="FF0000"/>
                </a:solidFill>
                <a:cs typeface="Heebo" pitchFamily="2" charset="-79"/>
              </a:rPr>
              <a:t>Detection beams on both vehicles turn yellow then red</a:t>
            </a:r>
          </a:p>
          <a:p>
            <a:pPr>
              <a:lnSpc>
                <a:spcPts val="1820"/>
              </a:lnSpc>
            </a:pPr>
            <a:r>
              <a:rPr lang="en-US" sz="1600" dirty="0">
                <a:solidFill>
                  <a:srgbClr val="FF0000"/>
                </a:solidFill>
                <a:cs typeface="Heebo" pitchFamily="2" charset="-79"/>
              </a:rPr>
              <a:t>Default audible message of “Alert” is activated, definitive audibles used for specific VI scenarios</a:t>
            </a:r>
          </a:p>
          <a:p>
            <a:pPr>
              <a:lnSpc>
                <a:spcPts val="1820"/>
              </a:lnSpc>
            </a:pPr>
            <a:r>
              <a:rPr lang="en-US" sz="1600" dirty="0">
                <a:solidFill>
                  <a:srgbClr val="FF0000"/>
                </a:solidFill>
                <a:cs typeface="Heebo" pitchFamily="2" charset="-79"/>
              </a:rPr>
              <a:t>Audible played twice then a 3 second gap and repeated until situation rectified</a:t>
            </a:r>
          </a:p>
          <a:p>
            <a:pPr>
              <a:lnSpc>
                <a:spcPts val="1820"/>
              </a:lnSpc>
            </a:pPr>
            <a:r>
              <a:rPr lang="en-US" sz="1600" dirty="0">
                <a:solidFill>
                  <a:srgbClr val="FF0000"/>
                </a:solidFill>
                <a:cs typeface="Heebo" pitchFamily="2" charset="-79"/>
              </a:rPr>
              <a:t>Audible played at 5 dB above ambient noise</a:t>
            </a:r>
          </a:p>
        </p:txBody>
      </p:sp>
      <p:sp>
        <p:nvSpPr>
          <p:cNvPr id="6" name="Content Placeholder 2">
            <a:extLst>
              <a:ext uri="{FF2B5EF4-FFF2-40B4-BE49-F238E27FC236}">
                <a16:creationId xmlns:a16="http://schemas.microsoft.com/office/drawing/2014/main" id="{E285740F-A6FF-324E-9A94-662DA8120825}"/>
              </a:ext>
            </a:extLst>
          </p:cNvPr>
          <p:cNvSpPr txBox="1">
            <a:spLocks/>
          </p:cNvSpPr>
          <p:nvPr/>
        </p:nvSpPr>
        <p:spPr>
          <a:xfrm>
            <a:off x="8577492" y="1351768"/>
            <a:ext cx="3396972" cy="46850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cs typeface="Heebo" pitchFamily="2" charset="-79"/>
              </a:rPr>
              <a:t>Alarm</a:t>
            </a:r>
          </a:p>
          <a:p>
            <a:pPr>
              <a:lnSpc>
                <a:spcPts val="1840"/>
              </a:lnSpc>
            </a:pPr>
            <a:r>
              <a:rPr lang="en-US" sz="1700" dirty="0">
                <a:solidFill>
                  <a:srgbClr val="FF0000"/>
                </a:solidFill>
                <a:cs typeface="Heebo" pitchFamily="2" charset="-79"/>
              </a:rPr>
              <a:t>Occurs when inner beam intersects with inner beam or body of another vehicle</a:t>
            </a:r>
          </a:p>
          <a:p>
            <a:pPr>
              <a:lnSpc>
                <a:spcPts val="1840"/>
              </a:lnSpc>
            </a:pPr>
            <a:r>
              <a:rPr lang="en-US" sz="1700" dirty="0">
                <a:solidFill>
                  <a:srgbClr val="FF0000"/>
                </a:solidFill>
                <a:cs typeface="Heebo" pitchFamily="2" charset="-79"/>
              </a:rPr>
              <a:t>User interface remains bright and zoomed to the interaction</a:t>
            </a:r>
          </a:p>
          <a:p>
            <a:pPr>
              <a:lnSpc>
                <a:spcPts val="1840"/>
              </a:lnSpc>
            </a:pPr>
            <a:r>
              <a:rPr lang="en-US" sz="1700" dirty="0">
                <a:solidFill>
                  <a:srgbClr val="FF0000"/>
                </a:solidFill>
                <a:cs typeface="Heebo" pitchFamily="2" charset="-79"/>
              </a:rPr>
              <a:t>Detection beams on both vehicles remain red</a:t>
            </a:r>
          </a:p>
          <a:p>
            <a:pPr>
              <a:lnSpc>
                <a:spcPts val="1840"/>
              </a:lnSpc>
            </a:pPr>
            <a:r>
              <a:rPr lang="en-US" sz="1700" dirty="0">
                <a:solidFill>
                  <a:srgbClr val="FF0000"/>
                </a:solidFill>
                <a:cs typeface="Heebo" pitchFamily="2" charset="-79"/>
              </a:rPr>
              <a:t>Default audible of “Shrill”, “Stop”, definitive audibles used for specific VI scenarios</a:t>
            </a:r>
          </a:p>
          <a:p>
            <a:pPr>
              <a:lnSpc>
                <a:spcPts val="1840"/>
              </a:lnSpc>
            </a:pPr>
            <a:r>
              <a:rPr lang="en-US" sz="1700" dirty="0">
                <a:solidFill>
                  <a:srgbClr val="FF0000"/>
                </a:solidFill>
                <a:cs typeface="Heebo" pitchFamily="2" charset="-79"/>
              </a:rPr>
              <a:t>Audible without the “Shrill” repeated with 1.5 second gap until situation rectified</a:t>
            </a:r>
          </a:p>
          <a:p>
            <a:pPr>
              <a:lnSpc>
                <a:spcPts val="1840"/>
              </a:lnSpc>
            </a:pPr>
            <a:r>
              <a:rPr lang="en-US" sz="1700" dirty="0">
                <a:solidFill>
                  <a:srgbClr val="FF0000"/>
                </a:solidFill>
                <a:cs typeface="Heebo" pitchFamily="2" charset="-79"/>
              </a:rPr>
              <a:t>Audible played at 10 dB above ambient noise</a:t>
            </a:r>
          </a:p>
        </p:txBody>
      </p:sp>
      <p:pic>
        <p:nvPicPr>
          <p:cNvPr id="8" name="Picture 7">
            <a:extLst>
              <a:ext uri="{FF2B5EF4-FFF2-40B4-BE49-F238E27FC236}">
                <a16:creationId xmlns:a16="http://schemas.microsoft.com/office/drawing/2014/main" id="{A86C761D-CFB3-D8DB-9D03-48CF5C9D7ED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7287" y="4914219"/>
            <a:ext cx="7242775" cy="1805363"/>
          </a:xfrm>
          <a:prstGeom prst="rect">
            <a:avLst/>
          </a:prstGeom>
        </p:spPr>
      </p:pic>
    </p:spTree>
    <p:extLst>
      <p:ext uri="{BB962C8B-B14F-4D97-AF65-F5344CB8AC3E}">
        <p14:creationId xmlns:p14="http://schemas.microsoft.com/office/powerpoint/2010/main" val="322045676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Click="0" advTm="15000">
        <p15:prstTrans prst="peelOff"/>
      </p:transition>
    </mc:Choice>
    <mc:Fallback xmlns="">
      <p:transition spd="slow" advClick="0" advTm="15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6" name="Group 25">
            <a:extLst>
              <a:ext uri="{FF2B5EF4-FFF2-40B4-BE49-F238E27FC236}">
                <a16:creationId xmlns:a16="http://schemas.microsoft.com/office/drawing/2014/main" id="{13073EDB-F43A-5848-A5F7-F9E661993D88}"/>
              </a:ext>
            </a:extLst>
          </p:cNvPr>
          <p:cNvGrpSpPr/>
          <p:nvPr/>
        </p:nvGrpSpPr>
        <p:grpSpPr>
          <a:xfrm>
            <a:off x="2715481" y="2150987"/>
            <a:ext cx="2863275" cy="1265382"/>
            <a:chOff x="2512289" y="2068946"/>
            <a:chExt cx="2863275" cy="1265382"/>
          </a:xfrm>
        </p:grpSpPr>
        <p:pic>
          <p:nvPicPr>
            <p:cNvPr id="28" name="Picture 27">
              <a:extLst>
                <a:ext uri="{FF2B5EF4-FFF2-40B4-BE49-F238E27FC236}">
                  <a16:creationId xmlns:a16="http://schemas.microsoft.com/office/drawing/2014/main" id="{B8712B57-6742-4C47-B8FF-6F5AC591A4E5}"/>
                </a:ext>
              </a:extLst>
            </p:cNvPr>
            <p:cNvPicPr>
              <a:picLocks noChangeAspect="1"/>
            </p:cNvPicPr>
            <p:nvPr/>
          </p:nvPicPr>
          <p:blipFill>
            <a:blip r:embed="rId2"/>
            <a:stretch>
              <a:fillRect/>
            </a:stretch>
          </p:blipFill>
          <p:spPr>
            <a:xfrm>
              <a:off x="2512289" y="2219621"/>
              <a:ext cx="2739160" cy="956532"/>
            </a:xfrm>
            <a:prstGeom prst="rect">
              <a:avLst/>
            </a:prstGeom>
            <a:gradFill>
              <a:gsLst>
                <a:gs pos="4000">
                  <a:schemeClr val="accent1">
                    <a:lumMod val="5000"/>
                    <a:lumOff val="95000"/>
                  </a:schemeClr>
                </a:gs>
                <a:gs pos="15000">
                  <a:schemeClr val="accent1">
                    <a:lumMod val="45000"/>
                    <a:lumOff val="55000"/>
                  </a:schemeClr>
                </a:gs>
                <a:gs pos="40000">
                  <a:schemeClr val="accent1">
                    <a:lumMod val="45000"/>
                    <a:lumOff val="55000"/>
                    <a:alpha val="0"/>
                  </a:schemeClr>
                </a:gs>
                <a:gs pos="100000">
                  <a:schemeClr val="accent1">
                    <a:lumMod val="30000"/>
                    <a:lumOff val="70000"/>
                  </a:schemeClr>
                </a:gs>
              </a:gsLst>
              <a:lin ang="5400000" scaled="1"/>
            </a:gradFill>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pic>
        <p:sp>
          <p:nvSpPr>
            <p:cNvPr id="29" name="Rectangle 28">
              <a:extLst>
                <a:ext uri="{FF2B5EF4-FFF2-40B4-BE49-F238E27FC236}">
                  <a16:creationId xmlns:a16="http://schemas.microsoft.com/office/drawing/2014/main" id="{BF7E5CDC-D32C-A441-AC5D-51A65DBB2625}"/>
                </a:ext>
              </a:extLst>
            </p:cNvPr>
            <p:cNvSpPr/>
            <p:nvPr/>
          </p:nvSpPr>
          <p:spPr>
            <a:xfrm>
              <a:off x="3731491" y="2068946"/>
              <a:ext cx="1644073" cy="1265382"/>
            </a:xfrm>
            <a:prstGeom prst="rect">
              <a:avLst/>
            </a:prstGeom>
            <a:solidFill>
              <a:srgbClr val="C00000">
                <a:alpha val="11000"/>
              </a:srgbClr>
            </a:solidFill>
            <a:ln>
              <a:solidFill>
                <a:srgbClr val="C00000">
                  <a:alpha val="95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1" name="Rectangle 20">
            <a:extLst>
              <a:ext uri="{FF2B5EF4-FFF2-40B4-BE49-F238E27FC236}">
                <a16:creationId xmlns:a16="http://schemas.microsoft.com/office/drawing/2014/main" id="{29E0C96A-4556-524C-B63E-CC3E5DBFE79E}"/>
              </a:ext>
            </a:extLst>
          </p:cNvPr>
          <p:cNvSpPr/>
          <p:nvPr/>
        </p:nvSpPr>
        <p:spPr>
          <a:xfrm>
            <a:off x="295564" y="977975"/>
            <a:ext cx="1921155" cy="858982"/>
          </a:xfrm>
          <a:prstGeom prst="rect">
            <a:avLst/>
          </a:prstGeom>
          <a:solidFill>
            <a:schemeClr val="accent4">
              <a:lumMod val="75000"/>
              <a:alpha val="14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8" name="Picture 17">
            <a:extLst>
              <a:ext uri="{FF2B5EF4-FFF2-40B4-BE49-F238E27FC236}">
                <a16:creationId xmlns:a16="http://schemas.microsoft.com/office/drawing/2014/main" id="{75FB01C7-3A78-E048-9D79-F78E044E5DA7}"/>
              </a:ext>
            </a:extLst>
          </p:cNvPr>
          <p:cNvPicPr>
            <a:picLocks noChangeAspect="1"/>
          </p:cNvPicPr>
          <p:nvPr/>
        </p:nvPicPr>
        <p:blipFill>
          <a:blip r:embed="rId3"/>
          <a:stretch>
            <a:fillRect/>
          </a:stretch>
        </p:blipFill>
        <p:spPr>
          <a:xfrm flipH="1">
            <a:off x="742364" y="5047694"/>
            <a:ext cx="1204865" cy="1529772"/>
          </a:xfrm>
          <a:prstGeom prst="rect">
            <a:avLst/>
          </a:prstGeom>
        </p:spPr>
      </p:pic>
      <p:sp>
        <p:nvSpPr>
          <p:cNvPr id="15" name="TextBox 14">
            <a:extLst>
              <a:ext uri="{FF2B5EF4-FFF2-40B4-BE49-F238E27FC236}">
                <a16:creationId xmlns:a16="http://schemas.microsoft.com/office/drawing/2014/main" id="{57B2CA23-7C60-4148-BF78-803BBD28B4CF}"/>
              </a:ext>
            </a:extLst>
          </p:cNvPr>
          <p:cNvSpPr txBox="1"/>
          <p:nvPr/>
        </p:nvSpPr>
        <p:spPr>
          <a:xfrm>
            <a:off x="6983260" y="784451"/>
            <a:ext cx="5097322" cy="2862322"/>
          </a:xfrm>
          <a:prstGeom prst="rect">
            <a:avLst/>
          </a:prstGeom>
          <a:noFill/>
        </p:spPr>
        <p:txBody>
          <a:bodyPr wrap="square" rtlCol="0">
            <a:spAutoFit/>
          </a:bodyPr>
          <a:lstStyle/>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solidFill>
                  <a:srgbClr val="FF0000"/>
                </a:solidFill>
              </a:rPr>
              <a:t>Outer beam Alert logic disabled between Loading Unit when Loading Unit speed is &lt;5.4 kph and specified equipment:</a:t>
            </a:r>
          </a:p>
          <a:p>
            <a:pPr marL="714375" lvl="1" indent="-403225">
              <a:buFont typeface="Courier New" panose="02070309020205020404" pitchFamily="49" charset="0"/>
              <a:buChar char="o"/>
            </a:pPr>
            <a:r>
              <a:rPr lang="en-US" sz="1600" dirty="0">
                <a:solidFill>
                  <a:srgbClr val="FF0000"/>
                </a:solidFill>
              </a:rPr>
              <a:t>Dozer</a:t>
            </a:r>
          </a:p>
          <a:p>
            <a:pPr marL="714375" lvl="1" indent="-403225">
              <a:buFont typeface="Courier New" panose="02070309020205020404" pitchFamily="49" charset="0"/>
              <a:buChar char="o"/>
            </a:pPr>
            <a:r>
              <a:rPr lang="en-US" sz="1600" dirty="0">
                <a:solidFill>
                  <a:srgbClr val="FF0000"/>
                </a:solidFill>
              </a:rPr>
              <a:t>Haul truck when haul truck speed is &lt;9 kph</a:t>
            </a:r>
            <a:r>
              <a:rPr lang="en-US" dirty="0">
                <a:solidFill>
                  <a:srgbClr val="FF0000"/>
                </a:solidFill>
              </a:rPr>
              <a:t> </a:t>
            </a:r>
          </a:p>
          <a:p>
            <a:pPr marL="742950" lvl="1"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solidFill>
                  <a:srgbClr val="FF0000"/>
                </a:solidFill>
              </a:rPr>
              <a:t>Standard CAS functionality restored at speeds &gt;5.4 kph</a:t>
            </a:r>
          </a:p>
          <a:p>
            <a:pPr marL="742950" lvl="1" indent="-285750">
              <a:buFont typeface="Arial" panose="020B0604020202020204" pitchFamily="34" charset="0"/>
              <a:buChar char="•"/>
            </a:pPr>
            <a:endParaRPr lang="en-US" dirty="0"/>
          </a:p>
        </p:txBody>
      </p:sp>
      <p:sp>
        <p:nvSpPr>
          <p:cNvPr id="20" name="Rectangle 19">
            <a:extLst>
              <a:ext uri="{FF2B5EF4-FFF2-40B4-BE49-F238E27FC236}">
                <a16:creationId xmlns:a16="http://schemas.microsoft.com/office/drawing/2014/main" id="{81E26FE5-8D9B-0B4A-90A8-77810A3CD1D7}"/>
              </a:ext>
            </a:extLst>
          </p:cNvPr>
          <p:cNvSpPr/>
          <p:nvPr/>
        </p:nvSpPr>
        <p:spPr>
          <a:xfrm>
            <a:off x="452582" y="1070338"/>
            <a:ext cx="1366982" cy="674255"/>
          </a:xfrm>
          <a:prstGeom prst="rect">
            <a:avLst/>
          </a:prstGeom>
          <a:solidFill>
            <a:srgbClr val="FF0000">
              <a:alpha val="21000"/>
            </a:srgb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9" name="Picture 18">
            <a:extLst>
              <a:ext uri="{FF2B5EF4-FFF2-40B4-BE49-F238E27FC236}">
                <a16:creationId xmlns:a16="http://schemas.microsoft.com/office/drawing/2014/main" id="{F34F0FF1-CC9E-0643-BD30-323A3D195571}"/>
              </a:ext>
            </a:extLst>
          </p:cNvPr>
          <p:cNvPicPr>
            <a:picLocks noChangeAspect="1"/>
          </p:cNvPicPr>
          <p:nvPr/>
        </p:nvPicPr>
        <p:blipFill>
          <a:blip r:embed="rId4"/>
          <a:stretch>
            <a:fillRect/>
          </a:stretch>
        </p:blipFill>
        <p:spPr>
          <a:xfrm>
            <a:off x="533037" y="1153465"/>
            <a:ext cx="952391" cy="507422"/>
          </a:xfrm>
          <a:prstGeom prst="rect">
            <a:avLst/>
          </a:prstGeom>
        </p:spPr>
      </p:pic>
      <p:sp>
        <p:nvSpPr>
          <p:cNvPr id="24" name="Partial Circle 2">
            <a:extLst>
              <a:ext uri="{FF2B5EF4-FFF2-40B4-BE49-F238E27FC236}">
                <a16:creationId xmlns:a16="http://schemas.microsoft.com/office/drawing/2014/main" id="{7D89CA82-F392-450D-BA91-EE036A601153}"/>
              </a:ext>
            </a:extLst>
          </p:cNvPr>
          <p:cNvSpPr/>
          <p:nvPr/>
        </p:nvSpPr>
        <p:spPr>
          <a:xfrm rot="17942178">
            <a:off x="2610251" y="128412"/>
            <a:ext cx="4555145" cy="4981949"/>
          </a:xfrm>
          <a:prstGeom prst="pie">
            <a:avLst>
              <a:gd name="adj1" fmla="val 13176836"/>
              <a:gd name="adj2" fmla="val 15786421"/>
            </a:avLst>
          </a:prstGeom>
          <a:solidFill>
            <a:schemeClr val="accent4">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5" name="Oval 24">
            <a:extLst>
              <a:ext uri="{FF2B5EF4-FFF2-40B4-BE49-F238E27FC236}">
                <a16:creationId xmlns:a16="http://schemas.microsoft.com/office/drawing/2014/main" id="{A3891FD7-BB82-425A-AE41-08540F242B1D}"/>
              </a:ext>
            </a:extLst>
          </p:cNvPr>
          <p:cNvSpPr/>
          <p:nvPr/>
        </p:nvSpPr>
        <p:spPr>
          <a:xfrm>
            <a:off x="3820093" y="1937126"/>
            <a:ext cx="1870422" cy="1792779"/>
          </a:xfrm>
          <a:prstGeom prst="ellipse">
            <a:avLst/>
          </a:prstGeom>
          <a:solidFill>
            <a:srgbClr val="FF0000">
              <a:alpha val="3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471F7320-F5C5-B200-0ADF-D1F2FEE01059}"/>
              </a:ext>
            </a:extLst>
          </p:cNvPr>
          <p:cNvSpPr txBox="1"/>
          <p:nvPr/>
        </p:nvSpPr>
        <p:spPr>
          <a:xfrm>
            <a:off x="4790305" y="6424147"/>
            <a:ext cx="7415538" cy="271462"/>
          </a:xfrm>
          <a:prstGeom prst="rect">
            <a:avLst/>
          </a:prstGeom>
          <a:noFill/>
        </p:spPr>
        <p:txBody>
          <a:bodyPr wrap="square" rtlCol="0">
            <a:spAutoFit/>
          </a:bodyPr>
          <a:lstStyle/>
          <a:p>
            <a:r>
              <a:rPr lang="en-US" sz="1100" dirty="0">
                <a:solidFill>
                  <a:srgbClr val="FF0000"/>
                </a:solidFill>
              </a:rPr>
              <a:t>NOTE: the text in red provides examples of parameters that should be considered during development and site configuration.  </a:t>
            </a:r>
          </a:p>
        </p:txBody>
      </p:sp>
      <p:sp>
        <p:nvSpPr>
          <p:cNvPr id="3" name="TextBox 2">
            <a:extLst>
              <a:ext uri="{FF2B5EF4-FFF2-40B4-BE49-F238E27FC236}">
                <a16:creationId xmlns:a16="http://schemas.microsoft.com/office/drawing/2014/main" id="{E607AC70-E3C7-B1ED-68A2-61CCBE027A99}"/>
              </a:ext>
            </a:extLst>
          </p:cNvPr>
          <p:cNvSpPr txBox="1"/>
          <p:nvPr/>
        </p:nvSpPr>
        <p:spPr>
          <a:xfrm>
            <a:off x="259404" y="192571"/>
            <a:ext cx="9156821" cy="461665"/>
          </a:xfrm>
          <a:prstGeom prst="rect">
            <a:avLst/>
          </a:prstGeom>
          <a:noFill/>
        </p:spPr>
        <p:txBody>
          <a:bodyPr wrap="square" lIns="91440" tIns="45720" rIns="91440" bIns="45720" rtlCol="0" anchor="ctr">
            <a:spAutoFit/>
          </a:bodyPr>
          <a:lstStyle/>
          <a:p>
            <a:r>
              <a:rPr lang="en-US" sz="2400" dirty="0">
                <a:solidFill>
                  <a:schemeClr val="accent2"/>
                </a:solidFill>
                <a:latin typeface="Heebo"/>
                <a:ea typeface="Source Sans Pro"/>
                <a:cs typeface="Heebo"/>
              </a:rPr>
              <a:t>Scenario 6A: </a:t>
            </a:r>
            <a:r>
              <a:rPr lang="en-US" sz="2400" dirty="0">
                <a:latin typeface="Heebo" pitchFamily="2" charset="-79"/>
                <a:cs typeface="Heebo" pitchFamily="2" charset="-79"/>
              </a:rPr>
              <a:t>Loading areas – rotating tracked loading unit</a:t>
            </a:r>
            <a:endParaRPr lang="en-US" sz="1800" dirty="0">
              <a:latin typeface="Heebo" pitchFamily="2" charset="-79"/>
              <a:cs typeface="Heebo" pitchFamily="2" charset="-79"/>
            </a:endParaRPr>
          </a:p>
        </p:txBody>
      </p:sp>
    </p:spTree>
    <p:extLst>
      <p:ext uri="{BB962C8B-B14F-4D97-AF65-F5344CB8AC3E}">
        <p14:creationId xmlns:p14="http://schemas.microsoft.com/office/powerpoint/2010/main" val="1795329597"/>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7" presetClass="path" presetSubtype="0" accel="50000" decel="50000" fill="hold" nodeType="clickEffect">
                                  <p:stCondLst>
                                    <p:cond delay="0"/>
                                  </p:stCondLst>
                                  <p:childTnLst>
                                    <p:animMotion origin="layout" path="M 3.54167E-6 -3.7037E-7 L 3.54167E-6 -0.12778 C 3.54167E-6 -0.18518 0.07734 -0.25556 0.14023 -0.25556 L 0.2806 -0.25556 " pathEditMode="relative" rAng="0" ptsTypes="AAAA">
                                      <p:cBhvr>
                                        <p:cTn id="6" dur="3000" fill="hold"/>
                                        <p:tgtEl>
                                          <p:spTgt spid="18"/>
                                        </p:tgtEl>
                                        <p:attrNameLst>
                                          <p:attrName>ppt_x</p:attrName>
                                          <p:attrName>ppt_y</p:attrName>
                                        </p:attrNameLst>
                                      </p:cBhvr>
                                      <p:rCtr x="14023" y="-12778"/>
                                    </p:animMotion>
                                  </p:childTnLst>
                                </p:cTn>
                              </p:par>
                              <p:par>
                                <p:cTn id="7" presetID="8" presetClass="emph" presetSubtype="0" fill="hold" nodeType="withEffect">
                                  <p:stCondLst>
                                    <p:cond delay="0"/>
                                  </p:stCondLst>
                                  <p:childTnLst>
                                    <p:animRot by="5400000">
                                      <p:cBhvr>
                                        <p:cTn id="8" dur="3000" fill="hold"/>
                                        <p:tgtEl>
                                          <p:spTgt spid="18"/>
                                        </p:tgtEl>
                                        <p:attrNameLst>
                                          <p:attrName>r</p:attrName>
                                        </p:attrNameLst>
                                      </p:cBhvr>
                                    </p:animRot>
                                  </p:childTnLst>
                                </p:cTn>
                              </p:par>
                            </p:childTnLst>
                          </p:cTn>
                        </p:par>
                      </p:childTnLst>
                    </p:cTn>
                  </p:par>
                  <p:par>
                    <p:cTn id="9" fill="hold">
                      <p:stCondLst>
                        <p:cond delay="indefinite"/>
                      </p:stCondLst>
                      <p:childTnLst>
                        <p:par>
                          <p:cTn id="10" fill="hold">
                            <p:stCondLst>
                              <p:cond delay="0"/>
                            </p:stCondLst>
                            <p:childTnLst>
                              <p:par>
                                <p:cTn id="11" presetID="42" presetClass="path" presetSubtype="0" accel="50000" decel="50000" fill="hold" nodeType="clickEffect">
                                  <p:stCondLst>
                                    <p:cond delay="0"/>
                                  </p:stCondLst>
                                  <p:childTnLst>
                                    <p:animMotion origin="layout" path="M -2.5E-6 3.7037E-7 L 0.25664 -0.00046 " pathEditMode="relative" rAng="0" ptsTypes="AA">
                                      <p:cBhvr>
                                        <p:cTn id="12" dur="2000" fill="hold"/>
                                        <p:tgtEl>
                                          <p:spTgt spid="19"/>
                                        </p:tgtEl>
                                        <p:attrNameLst>
                                          <p:attrName>ppt_x</p:attrName>
                                          <p:attrName>ppt_y</p:attrName>
                                        </p:attrNameLst>
                                      </p:cBhvr>
                                      <p:rCtr x="12826" y="-23"/>
                                    </p:animMotion>
                                  </p:childTnLst>
                                </p:cTn>
                              </p:par>
                              <p:par>
                                <p:cTn id="13" presetID="42" presetClass="path" presetSubtype="0" accel="50000" decel="50000" fill="hold" grpId="0" nodeType="withEffect">
                                  <p:stCondLst>
                                    <p:cond delay="0"/>
                                  </p:stCondLst>
                                  <p:childTnLst>
                                    <p:animMotion origin="layout" path="M 1.04167E-6 3.7037E-7 L 0.24635 -0.00046 " pathEditMode="relative" rAng="0" ptsTypes="AA">
                                      <p:cBhvr>
                                        <p:cTn id="14" dur="2000" fill="hold"/>
                                        <p:tgtEl>
                                          <p:spTgt spid="20"/>
                                        </p:tgtEl>
                                        <p:attrNameLst>
                                          <p:attrName>ppt_x</p:attrName>
                                          <p:attrName>ppt_y</p:attrName>
                                        </p:attrNameLst>
                                      </p:cBhvr>
                                      <p:rCtr x="12318" y="-23"/>
                                    </p:animMotion>
                                  </p:childTnLst>
                                </p:cTn>
                              </p:par>
                              <p:par>
                                <p:cTn id="15" presetID="42" presetClass="path" presetSubtype="0" accel="50000" decel="50000" fill="hold" grpId="0" nodeType="withEffect">
                                  <p:stCondLst>
                                    <p:cond delay="0"/>
                                  </p:stCondLst>
                                  <p:childTnLst>
                                    <p:animMotion origin="layout" path="M -4.79167E-6 3.7037E-7 L 0.24323 0.00255 " pathEditMode="relative" rAng="0" ptsTypes="AA">
                                      <p:cBhvr>
                                        <p:cTn id="16" dur="2000" fill="hold"/>
                                        <p:tgtEl>
                                          <p:spTgt spid="21"/>
                                        </p:tgtEl>
                                        <p:attrNameLst>
                                          <p:attrName>ppt_x</p:attrName>
                                          <p:attrName>ppt_y</p:attrName>
                                        </p:attrNameLst>
                                      </p:cBhvr>
                                      <p:rCtr x="12161" y="116"/>
                                    </p:animMotion>
                                  </p:childTnLst>
                                </p:cTn>
                              </p:par>
                              <p:par>
                                <p:cTn id="17" presetID="6" presetClass="emph" presetSubtype="0" fill="hold" grpId="1" nodeType="withEffect">
                                  <p:stCondLst>
                                    <p:cond delay="500"/>
                                  </p:stCondLst>
                                  <p:childTnLst>
                                    <p:animScale>
                                      <p:cBhvr>
                                        <p:cTn id="18" dur="3000" fill="hold"/>
                                        <p:tgtEl>
                                          <p:spTgt spid="21"/>
                                        </p:tgtEl>
                                      </p:cBhvr>
                                      <p:by x="70000" y="100000"/>
                                    </p:animScale>
                                  </p:childTnLst>
                                </p:cTn>
                              </p:par>
                              <p:par>
                                <p:cTn id="19" presetID="6" presetClass="emph" presetSubtype="0" fill="hold" grpId="1" nodeType="withEffect">
                                  <p:stCondLst>
                                    <p:cond delay="500"/>
                                  </p:stCondLst>
                                  <p:childTnLst>
                                    <p:animScale>
                                      <p:cBhvr>
                                        <p:cTn id="20" dur="3000" fill="hold"/>
                                        <p:tgtEl>
                                          <p:spTgt spid="20"/>
                                        </p:tgtEl>
                                      </p:cBhvr>
                                      <p:by x="75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1" grpId="1" animBg="1"/>
      <p:bldP spid="20" grpId="0" animBg="1"/>
      <p:bldP spid="20" grpId="1" animBg="1"/>
    </p:bldLst>
  </p:timing>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p7hu6Ris9mECUQjQ8ppo5SQ"/>
</p:tagLst>
</file>

<file path=ppt/theme/theme1.xml><?xml version="1.0" encoding="utf-8"?>
<a:theme xmlns:a="http://schemas.openxmlformats.org/drawingml/2006/main" name="Office Theme">
  <a:themeElements>
    <a:clrScheme name="Plan">
      <a:dk1>
        <a:srgbClr val="2E2F3F"/>
      </a:dk1>
      <a:lt1>
        <a:srgbClr val="FFFFFF"/>
      </a:lt1>
      <a:dk2>
        <a:srgbClr val="1A1B24"/>
      </a:dk2>
      <a:lt2>
        <a:srgbClr val="F5F5F5"/>
      </a:lt2>
      <a:accent1>
        <a:srgbClr val="CD9974"/>
      </a:accent1>
      <a:accent2>
        <a:srgbClr val="B46E50"/>
      </a:accent2>
      <a:accent3>
        <a:srgbClr val="8C543D"/>
      </a:accent3>
      <a:accent4>
        <a:srgbClr val="A5A5A5"/>
      </a:accent4>
      <a:accent5>
        <a:srgbClr val="6F6F6F"/>
      </a:accent5>
      <a:accent6>
        <a:srgbClr val="4D4D4D"/>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1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171C12DB-6408-4EFE-8DDB-9F2F29BAA9BE}">
  <we:reference id="wa200001396" version="2.1.6.0" store="en-US" storeType="OMEX"/>
  <we:alternateReferences>
    <we:reference id="wa200001396" version="2.1.6.0" store="" storeType="OMEX"/>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07806B5FFDF9A4793CD5F18B6659BF2" ma:contentTypeVersion="17" ma:contentTypeDescription="Create a new document." ma:contentTypeScope="" ma:versionID="61495b89ca9e5d7d4c1a96675659c880">
  <xsd:schema xmlns:xsd="http://www.w3.org/2001/XMLSchema" xmlns:xs="http://www.w3.org/2001/XMLSchema" xmlns:p="http://schemas.microsoft.com/office/2006/metadata/properties" xmlns:ns2="a5bce02d-2058-40a1-a6ff-0a112af09d9f" xmlns:ns3="72697c1a-bd28-4733-a57b-b00ad0f48605" targetNamespace="http://schemas.microsoft.com/office/2006/metadata/properties" ma:root="true" ma:fieldsID="0b7cf3ce74042a99e3a9d0b22f274d76" ns2:_="" ns3:_="">
    <xsd:import namespace="a5bce02d-2058-40a1-a6ff-0a112af09d9f"/>
    <xsd:import namespace="72697c1a-bd28-4733-a57b-b00ad0f48605"/>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Tags" minOccurs="0"/>
                <xsd:element ref="ns2:MediaServiceGenerationTime" minOccurs="0"/>
                <xsd:element ref="ns2:MediaServiceEventHashCode" minOccurs="0"/>
                <xsd:element ref="ns2:MediaServiceObjectDetectorVersions" minOccurs="0"/>
                <xsd:element ref="ns3:SharedWithUsers" minOccurs="0"/>
                <xsd:element ref="ns3:SharedWithDetails" minOccurs="0"/>
                <xsd:element ref="ns2:MediaServiceSearchProperties" minOccurs="0"/>
                <xsd:element ref="ns2:Notes"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5bce02d-2058-40a1-a6ff-0a112af09d9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Length (seconds)" ma:internalName="MediaLengthInSeconds" ma:readOnly="true">
      <xsd:simpleType>
        <xsd:restriction base="dms:Unknow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SearchProperties" ma:index="18" nillable="true" ma:displayName="MediaServiceSearchProperties" ma:hidden="true" ma:internalName="MediaServiceSearchProperties" ma:readOnly="true">
      <xsd:simpleType>
        <xsd:restriction base="dms:Note"/>
      </xsd:simpleType>
    </xsd:element>
    <xsd:element name="Notes" ma:index="19" nillable="true" ma:displayName="Notes" ma:format="Dropdown" ma:internalName="Notes">
      <xsd:simpleType>
        <xsd:restriction base="dms:Note">
          <xsd:maxLength value="255"/>
        </xsd:restrictio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43cd5ce1-a873-4b08-9b8a-1fde0424736c" ma:termSetId="09814cd3-568e-fe90-9814-8d621ff8fb84" ma:anchorId="fba54fb3-c3e1-fe81-a776-ca4b69148c4d" ma:open="true" ma:isKeyword="false">
      <xsd:complexType>
        <xsd:sequence>
          <xsd:element ref="pc:Terms" minOccurs="0" maxOccurs="1"/>
        </xsd:sequence>
      </xsd:complexType>
    </xsd:element>
    <xsd:element name="MediaServiceOCR" ma:index="23" nillable="true" ma:displayName="Extracted Text" ma:internalName="MediaServiceOCR" ma:readOnly="true">
      <xsd:simpleType>
        <xsd:restriction base="dms:Note">
          <xsd:maxLength value="255"/>
        </xsd:restriction>
      </xsd:simpleType>
    </xsd:element>
    <xsd:element name="MediaServiceLocation" ma:index="24"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2697c1a-bd28-4733-a57b-b00ad0f48605"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c5af8eb2-48ac-4120-9228-fda88e3d13d8}" ma:internalName="TaxCatchAll" ma:showField="CatchAllData" ma:web="72697c1a-bd28-4733-a57b-b00ad0f4860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a5bce02d-2058-40a1-a6ff-0a112af09d9f">
      <Terms xmlns="http://schemas.microsoft.com/office/infopath/2007/PartnerControls"/>
    </lcf76f155ced4ddcb4097134ff3c332f>
    <TaxCatchAll xmlns="72697c1a-bd28-4733-a57b-b00ad0f48605" xsi:nil="true"/>
    <Notes xmlns="a5bce02d-2058-40a1-a6ff-0a112af09d9f" xsi:nil="true"/>
  </documentManagement>
</p:properties>
</file>

<file path=customXml/itemProps1.xml><?xml version="1.0" encoding="utf-8"?>
<ds:datastoreItem xmlns:ds="http://schemas.openxmlformats.org/officeDocument/2006/customXml" ds:itemID="{C2292FDE-C65F-4EBB-BFD7-3C333BB6EFA9}"/>
</file>

<file path=customXml/itemProps2.xml><?xml version="1.0" encoding="utf-8"?>
<ds:datastoreItem xmlns:ds="http://schemas.openxmlformats.org/officeDocument/2006/customXml" ds:itemID="{561FD963-EED9-408A-B38B-A321E8324C8D}">
  <ds:schemaRefs>
    <ds:schemaRef ds:uri="http://schemas.microsoft.com/sharepoint/v3/contenttype/forms"/>
  </ds:schemaRefs>
</ds:datastoreItem>
</file>

<file path=customXml/itemProps3.xml><?xml version="1.0" encoding="utf-8"?>
<ds:datastoreItem xmlns:ds="http://schemas.openxmlformats.org/officeDocument/2006/customXml" ds:itemID="{9E5FCE03-F201-43E4-B07B-4841C2A972DE}">
  <ds:schemaRefs>
    <ds:schemaRef ds:uri="007fab1a-6714-4508-b8c6-015c86c88298"/>
    <ds:schemaRef ds:uri="81e805e0-6b1c-4072-aa20-e53efca39d2d"/>
    <ds:schemaRef ds:uri="http://purl.org/dc/elements/1.1/"/>
    <ds:schemaRef ds:uri="http://purl.org/dc/terms/"/>
    <ds:schemaRef ds:uri="http://schemas.microsoft.com/office/2006/documentManagement/types"/>
    <ds:schemaRef ds:uri="http://purl.org/dc/dcmitype/"/>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18650</TotalTime>
  <Words>452</Words>
  <Application>Microsoft Macintosh PowerPoint</Application>
  <PresentationFormat>Widescreen</PresentationFormat>
  <Paragraphs>40</Paragraphs>
  <Slides>4</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vt:i4>
      </vt:variant>
    </vt:vector>
  </HeadingPairs>
  <TitlesOfParts>
    <vt:vector size="13" baseType="lpstr">
      <vt:lpstr>Aptos</vt:lpstr>
      <vt:lpstr>Arial</vt:lpstr>
      <vt:lpstr>Calibri</vt:lpstr>
      <vt:lpstr>Calibri Light</vt:lpstr>
      <vt:lpstr>Courier New</vt:lpstr>
      <vt:lpstr>Heebo</vt:lpstr>
      <vt:lpstr>Heebo Black</vt:lpstr>
      <vt:lpstr>Montserrat</vt:lpstr>
      <vt:lpstr>Office Theme</vt:lpstr>
      <vt:lpstr>PowerPoint Presentation</vt:lpstr>
      <vt:lpstr>PowerPoint Presentation</vt:lpstr>
      <vt:lpstr>User interface behaviour – vehicle to vehicle interaction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ali maher</dc:creator>
  <cp:lastModifiedBy>Eve McDonald</cp:lastModifiedBy>
  <cp:revision>136</cp:revision>
  <dcterms:created xsi:type="dcterms:W3CDTF">2020-12-09T12:24:20Z</dcterms:created>
  <dcterms:modified xsi:type="dcterms:W3CDTF">2024-09-09T06:27:20Z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0x010100B07806B5FFDF9A4793CD5F18B6659BF2</vt:lpwstr>
  </property>
  <property fmtid="{D5CDD505-2E9C-101B-9397-08002B2CF9AE}" pid="3" name="MediaServiceImageTags">
    <vt:lpwstr/>
  </property>
</Properties>
</file>