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302" r:id="rId6"/>
    <p:sldId id="347" r:id="rId7"/>
    <p:sldId id="35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6BE445-6CCD-DCF6-3B2A-20D7220F22BA}" name="Neil Pollard" initials="NP" userId="S::Neil.Pollard@glencore.com.au::6f78faa6-6c14-4e14-b949-3fcbb76b3e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000000"/>
    <a:srgbClr val="FFF5EE"/>
    <a:srgbClr val="1A1B24"/>
    <a:srgbClr val="FFFF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8053B-372E-634E-9A9C-B20B0D01B608}" v="1" dt="2024-09-09T06:39:05.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69" autoAdjust="0"/>
    <p:restoredTop sz="94660"/>
  </p:normalViewPr>
  <p:slideViewPr>
    <p:cSldViewPr snapToGrid="0">
      <p:cViewPr varScale="1">
        <p:scale>
          <a:sx n="177" d="100"/>
          <a:sy n="177" d="100"/>
        </p:scale>
        <p:origin x="192" y="3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0A4B6-2AE5-FC44-9647-FDFCF62D8569}" type="datetimeFigureOut">
              <a:rPr lang="en-US" smtClean="0"/>
              <a:t>9/9/24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A087E7-81E8-CC40-AD6F-BBBD7C6D9711}" type="slidenum">
              <a:rPr lang="en-US" smtClean="0"/>
              <a:t>‹#›</a:t>
            </a:fld>
            <a:endParaRPr lang="en-US" dirty="0"/>
          </a:p>
        </p:txBody>
      </p:sp>
    </p:spTree>
    <p:extLst>
      <p:ext uri="{BB962C8B-B14F-4D97-AF65-F5344CB8AC3E}">
        <p14:creationId xmlns:p14="http://schemas.microsoft.com/office/powerpoint/2010/main" val="340295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97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129B0E-9415-43F5-A2E2-855F7F01EFDF}"/>
              </a:ext>
            </a:extLst>
          </p:cNvPr>
          <p:cNvSpPr>
            <a:spLocks noGrp="1"/>
          </p:cNvSpPr>
          <p:nvPr>
            <p:ph type="pic" sz="quarter" idx="13"/>
          </p:nvPr>
        </p:nvSpPr>
        <p:spPr>
          <a:xfrm>
            <a:off x="7028316" y="0"/>
            <a:ext cx="5163685" cy="6858000"/>
          </a:xfrm>
          <a:custGeom>
            <a:avLst/>
            <a:gdLst>
              <a:gd name="connsiteX0" fmla="*/ 581116 w 5163685"/>
              <a:gd name="connsiteY0" fmla="*/ 0 h 6858000"/>
              <a:gd name="connsiteX1" fmla="*/ 5163685 w 5163685"/>
              <a:gd name="connsiteY1" fmla="*/ 0 h 6858000"/>
              <a:gd name="connsiteX2" fmla="*/ 5163685 w 5163685"/>
              <a:gd name="connsiteY2" fmla="*/ 6858000 h 6858000"/>
              <a:gd name="connsiteX3" fmla="*/ 581106 w 5163685"/>
              <a:gd name="connsiteY3" fmla="*/ 6858000 h 6858000"/>
              <a:gd name="connsiteX4" fmla="*/ 464005 w 5163685"/>
              <a:gd name="connsiteY4" fmla="*/ 6846195 h 6858000"/>
              <a:gd name="connsiteX5" fmla="*/ 0 w 5163685"/>
              <a:gd name="connsiteY5" fmla="*/ 6276881 h 6858000"/>
              <a:gd name="connsiteX6" fmla="*/ 0 w 5163685"/>
              <a:gd name="connsiteY6" fmla="*/ 581121 h 6858000"/>
              <a:gd name="connsiteX7" fmla="*/ 464005 w 5163685"/>
              <a:gd name="connsiteY7" fmla="*/ 1180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3685" h="6858000">
                <a:moveTo>
                  <a:pt x="581116" y="0"/>
                </a:moveTo>
                <a:lnTo>
                  <a:pt x="5163685" y="0"/>
                </a:lnTo>
                <a:lnTo>
                  <a:pt x="5163685" y="6858000"/>
                </a:lnTo>
                <a:lnTo>
                  <a:pt x="581106" y="6858000"/>
                </a:lnTo>
                <a:lnTo>
                  <a:pt x="464005" y="6846195"/>
                </a:lnTo>
                <a:cubicBezTo>
                  <a:pt x="199198" y="6792008"/>
                  <a:pt x="0" y="6557707"/>
                  <a:pt x="0" y="6276881"/>
                </a:cubicBezTo>
                <a:lnTo>
                  <a:pt x="0" y="581121"/>
                </a:lnTo>
                <a:cubicBezTo>
                  <a:pt x="0" y="300295"/>
                  <a:pt x="199198" y="65993"/>
                  <a:pt x="464005" y="11806"/>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0234064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CCD131B-A54D-45C1-9281-EEC87709AA69}"/>
              </a:ext>
            </a:extLst>
          </p:cNvPr>
          <p:cNvSpPr>
            <a:spLocks noGrp="1"/>
          </p:cNvSpPr>
          <p:nvPr>
            <p:ph type="pic" sz="quarter" idx="13"/>
          </p:nvPr>
        </p:nvSpPr>
        <p:spPr>
          <a:xfrm>
            <a:off x="0" y="93306"/>
            <a:ext cx="12192001" cy="6858000"/>
          </a:xfrm>
          <a:custGeom>
            <a:avLst/>
            <a:gdLst>
              <a:gd name="connsiteX0" fmla="*/ 0 w 5160498"/>
              <a:gd name="connsiteY0" fmla="*/ 0 h 6858000"/>
              <a:gd name="connsiteX1" fmla="*/ 5160498 w 5160498"/>
              <a:gd name="connsiteY1" fmla="*/ 0 h 6858000"/>
              <a:gd name="connsiteX2" fmla="*/ 5160498 w 5160498"/>
              <a:gd name="connsiteY2" fmla="*/ 6858000 h 6858000"/>
              <a:gd name="connsiteX3" fmla="*/ 0 w 516049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60498" h="6858000">
                <a:moveTo>
                  <a:pt x="0" y="0"/>
                </a:moveTo>
                <a:lnTo>
                  <a:pt x="5160498" y="0"/>
                </a:lnTo>
                <a:lnTo>
                  <a:pt x="5160498" y="6858000"/>
                </a:lnTo>
                <a:lnTo>
                  <a:pt x="0" y="6858000"/>
                </a:ln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34282624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97157B9-DA62-42E8-9493-7CF896780448}"/>
              </a:ext>
            </a:extLst>
          </p:cNvPr>
          <p:cNvSpPr>
            <a:spLocks noGrp="1"/>
          </p:cNvSpPr>
          <p:nvPr>
            <p:ph type="pic" sz="quarter" idx="13"/>
          </p:nvPr>
        </p:nvSpPr>
        <p:spPr>
          <a:xfrm>
            <a:off x="381002" y="381000"/>
            <a:ext cx="11429998" cy="6096000"/>
          </a:xfrm>
          <a:custGeom>
            <a:avLst/>
            <a:gdLst>
              <a:gd name="connsiteX0" fmla="*/ 115032 w 11429998"/>
              <a:gd name="connsiteY0" fmla="*/ 0 h 6096000"/>
              <a:gd name="connsiteX1" fmla="*/ 11314966 w 11429998"/>
              <a:gd name="connsiteY1" fmla="*/ 0 h 6096000"/>
              <a:gd name="connsiteX2" fmla="*/ 11429998 w 11429998"/>
              <a:gd name="connsiteY2" fmla="*/ 115032 h 6096000"/>
              <a:gd name="connsiteX3" fmla="*/ 11429998 w 11429998"/>
              <a:gd name="connsiteY3" fmla="*/ 5980968 h 6096000"/>
              <a:gd name="connsiteX4" fmla="*/ 11314966 w 11429998"/>
              <a:gd name="connsiteY4" fmla="*/ 6096000 h 6096000"/>
              <a:gd name="connsiteX5" fmla="*/ 115032 w 11429998"/>
              <a:gd name="connsiteY5" fmla="*/ 6096000 h 6096000"/>
              <a:gd name="connsiteX6" fmla="*/ 0 w 11429998"/>
              <a:gd name="connsiteY6" fmla="*/ 5980968 h 6096000"/>
              <a:gd name="connsiteX7" fmla="*/ 0 w 11429998"/>
              <a:gd name="connsiteY7" fmla="*/ 115032 h 6096000"/>
              <a:gd name="connsiteX8" fmla="*/ 115032 w 11429998"/>
              <a:gd name="connsiteY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29998" h="6096000">
                <a:moveTo>
                  <a:pt x="115032" y="0"/>
                </a:moveTo>
                <a:lnTo>
                  <a:pt x="11314966" y="0"/>
                </a:lnTo>
                <a:cubicBezTo>
                  <a:pt x="11378496" y="0"/>
                  <a:pt x="11429998" y="51502"/>
                  <a:pt x="11429998" y="115032"/>
                </a:cubicBezTo>
                <a:lnTo>
                  <a:pt x="11429998" y="5980968"/>
                </a:lnTo>
                <a:cubicBezTo>
                  <a:pt x="11429998" y="6044498"/>
                  <a:pt x="11378496" y="6096000"/>
                  <a:pt x="11314966" y="6096000"/>
                </a:cubicBezTo>
                <a:lnTo>
                  <a:pt x="115032" y="6096000"/>
                </a:lnTo>
                <a:cubicBezTo>
                  <a:pt x="51502" y="6096000"/>
                  <a:pt x="0" y="6044498"/>
                  <a:pt x="0" y="5980968"/>
                </a:cubicBezTo>
                <a:lnTo>
                  <a:pt x="0" y="115032"/>
                </a:lnTo>
                <a:cubicBezTo>
                  <a:pt x="0" y="51502"/>
                  <a:pt x="51502" y="0"/>
                  <a:pt x="115032" y="0"/>
                </a:cubicBezTo>
                <a:close/>
              </a:path>
            </a:pathLst>
          </a:custGeom>
        </p:spPr>
        <p:txBody>
          <a:bodyPr wrap="square">
            <a:noAutofit/>
          </a:bodyPr>
          <a:lstStyle/>
          <a:p>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1223800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0A115EE-9E32-4A68-ABF7-7CF2179CBD5D}"/>
              </a:ext>
            </a:extLst>
          </p:cNvPr>
          <p:cNvSpPr>
            <a:spLocks noGrp="1"/>
          </p:cNvSpPr>
          <p:nvPr>
            <p:ph type="pic" sz="quarter" idx="13"/>
          </p:nvPr>
        </p:nvSpPr>
        <p:spPr>
          <a:xfrm>
            <a:off x="2" y="-3"/>
            <a:ext cx="4692317" cy="6858002"/>
          </a:xfrm>
          <a:custGeom>
            <a:avLst/>
            <a:gdLst>
              <a:gd name="connsiteX0" fmla="*/ 0 w 4692317"/>
              <a:gd name="connsiteY0" fmla="*/ 0 h 6858002"/>
              <a:gd name="connsiteX1" fmla="*/ 4469057 w 4692317"/>
              <a:gd name="connsiteY1" fmla="*/ 0 h 6858002"/>
              <a:gd name="connsiteX2" fmla="*/ 4692317 w 4692317"/>
              <a:gd name="connsiteY2" fmla="*/ 223260 h 6858002"/>
              <a:gd name="connsiteX3" fmla="*/ 4692317 w 4692317"/>
              <a:gd name="connsiteY3" fmla="*/ 6634742 h 6858002"/>
              <a:gd name="connsiteX4" fmla="*/ 4469057 w 4692317"/>
              <a:gd name="connsiteY4" fmla="*/ 6858002 h 6858002"/>
              <a:gd name="connsiteX5" fmla="*/ 0 w 4692317"/>
              <a:gd name="connsiteY5"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2317" h="6858002">
                <a:moveTo>
                  <a:pt x="0" y="0"/>
                </a:moveTo>
                <a:lnTo>
                  <a:pt x="4469057" y="0"/>
                </a:lnTo>
                <a:cubicBezTo>
                  <a:pt x="4592360" y="0"/>
                  <a:pt x="4692317" y="99957"/>
                  <a:pt x="4692317" y="223260"/>
                </a:cubicBezTo>
                <a:lnTo>
                  <a:pt x="4692317" y="6634742"/>
                </a:lnTo>
                <a:cubicBezTo>
                  <a:pt x="4692317" y="6758045"/>
                  <a:pt x="4592360" y="6858002"/>
                  <a:pt x="4469057" y="6858002"/>
                </a:cubicBezTo>
                <a:lnTo>
                  <a:pt x="0" y="6858002"/>
                </a:lnTo>
                <a:close/>
              </a:path>
            </a:pathLst>
          </a:custGeom>
          <a:solidFill>
            <a:schemeClr val="bg1"/>
          </a:solidFill>
          <a:ln>
            <a:noFill/>
          </a:ln>
          <a:effectLst>
            <a:outerShdw blurRad="711200" dist="381000" sx="87000" sy="87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endParaRPr lang="en-US" dirty="0"/>
          </a:p>
        </p:txBody>
      </p:sp>
      <p:sp>
        <p:nvSpPr>
          <p:cNvPr id="2" name="Date Placeholder 1">
            <a:extLst>
              <a:ext uri="{FF2B5EF4-FFF2-40B4-BE49-F238E27FC236}">
                <a16:creationId xmlns:a16="http://schemas.microsoft.com/office/drawing/2014/main" id="{2A164690-3C04-4D2E-B8B4-8F007C8E8935}"/>
              </a:ext>
            </a:extLst>
          </p:cNvPr>
          <p:cNvSpPr>
            <a:spLocks noGrp="1"/>
          </p:cNvSpPr>
          <p:nvPr>
            <p:ph type="dt" sz="half" idx="10"/>
          </p:nvPr>
        </p:nvSpPr>
        <p:spPr/>
        <p:txBody>
          <a:bodyPr/>
          <a:lstStyle/>
          <a:p>
            <a:fld id="{958F8844-22EE-4C68-84C9-C765D6ECC5DB}" type="datetimeFigureOut">
              <a:rPr lang="en-US" smtClean="0"/>
              <a:t>9/9/24</a:t>
            </a:fld>
            <a:endParaRPr lang="en-US" dirty="0"/>
          </a:p>
        </p:txBody>
      </p:sp>
      <p:sp>
        <p:nvSpPr>
          <p:cNvPr id="3" name="Footer Placeholder 2">
            <a:extLst>
              <a:ext uri="{FF2B5EF4-FFF2-40B4-BE49-F238E27FC236}">
                <a16:creationId xmlns:a16="http://schemas.microsoft.com/office/drawing/2014/main" id="{2FA4C163-2413-4F50-8F70-54438B983720}"/>
              </a:ext>
            </a:extLst>
          </p:cNvPr>
          <p:cNvSpPr>
            <a:spLocks noGrp="1"/>
          </p:cNvSpPr>
          <p:nvPr>
            <p:ph type="ftr" sz="quarter" idx="11"/>
          </p:nvPr>
        </p:nvSpPr>
        <p:spPr/>
        <p:txBody>
          <a:bodyPr/>
          <a:lstStyle>
            <a:lvl1pPr>
              <a:buFont typeface="+mj-lt"/>
              <a:buAutoNum type="arabicPeriod"/>
              <a:defRPr/>
            </a:lvl1pPr>
          </a:lstStyle>
          <a:p>
            <a:pPr>
              <a:buFont typeface="+mj-lt"/>
              <a:buAutoNum type="arabicPeriod"/>
            </a:pPr>
            <a:endParaRPr lang="en-US" dirty="0"/>
          </a:p>
        </p:txBody>
      </p:sp>
      <p:sp>
        <p:nvSpPr>
          <p:cNvPr id="4" name="Slide Number Placeholder 3">
            <a:extLst>
              <a:ext uri="{FF2B5EF4-FFF2-40B4-BE49-F238E27FC236}">
                <a16:creationId xmlns:a16="http://schemas.microsoft.com/office/drawing/2014/main" id="{74F2816C-A7CA-4A97-A64E-E58C3691E542}"/>
              </a:ext>
            </a:extLst>
          </p:cNvPr>
          <p:cNvSpPr>
            <a:spLocks noGrp="1"/>
          </p:cNvSpPr>
          <p:nvPr>
            <p:ph type="sldNum" sz="quarter" idx="12"/>
          </p:nvPr>
        </p:nvSpPr>
        <p:spPr/>
        <p:txBody>
          <a:bodyPr/>
          <a:lstStyle/>
          <a:p>
            <a:fld id="{829D2416-81EA-414A-9A1B-E074E10F16F2}" type="slidenum">
              <a:rPr lang="en-US" smtClean="0"/>
              <a:t>‹#›</a:t>
            </a:fld>
            <a:endParaRPr lang="en-US" dirty="0"/>
          </a:p>
        </p:txBody>
      </p:sp>
    </p:spTree>
    <p:extLst>
      <p:ext uri="{BB962C8B-B14F-4D97-AF65-F5344CB8AC3E}">
        <p14:creationId xmlns:p14="http://schemas.microsoft.com/office/powerpoint/2010/main" val="476847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E44E-DE65-BD4A-AD6A-912E70E65C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87F1C-78E6-4C46-8379-0AF7269CE8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2A5B83-6083-F748-9509-BFA4FB2242C4}"/>
              </a:ext>
            </a:extLst>
          </p:cNvPr>
          <p:cNvSpPr>
            <a:spLocks noGrp="1"/>
          </p:cNvSpPr>
          <p:nvPr>
            <p:ph type="dt" sz="half" idx="10"/>
          </p:nvPr>
        </p:nvSpPr>
        <p:spPr/>
        <p:txBody>
          <a:bodyPr/>
          <a:lstStyle/>
          <a:p>
            <a:fld id="{0E02DCA7-D6C9-4108-9674-CE34EAF39A52}" type="datetime1">
              <a:rPr lang="en-US" smtClean="0"/>
              <a:t>9/9/24</a:t>
            </a:fld>
            <a:endParaRPr lang="en-US" dirty="0"/>
          </a:p>
        </p:txBody>
      </p:sp>
      <p:sp>
        <p:nvSpPr>
          <p:cNvPr id="5" name="Footer Placeholder 4">
            <a:extLst>
              <a:ext uri="{FF2B5EF4-FFF2-40B4-BE49-F238E27FC236}">
                <a16:creationId xmlns:a16="http://schemas.microsoft.com/office/drawing/2014/main" id="{376CD984-C170-364A-8061-1622AB2C6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94B1B0-0BD6-454C-9764-2708FD273798}"/>
              </a:ext>
            </a:extLst>
          </p:cNvPr>
          <p:cNvSpPr>
            <a:spLocks noGrp="1"/>
          </p:cNvSpPr>
          <p:nvPr>
            <p:ph type="sldNum" sz="quarter" idx="12"/>
          </p:nvPr>
        </p:nvSpPr>
        <p:spPr/>
        <p:txBody>
          <a:bodyPr/>
          <a:lstStyle/>
          <a:p>
            <a:fld id="{621D1297-FA94-7D43-9275-3BBF7943531E}" type="slidenum">
              <a:rPr lang="en-US" smtClean="0"/>
              <a:t>‹#›</a:t>
            </a:fld>
            <a:endParaRPr lang="en-US" dirty="0"/>
          </a:p>
        </p:txBody>
      </p:sp>
    </p:spTree>
    <p:extLst>
      <p:ext uri="{BB962C8B-B14F-4D97-AF65-F5344CB8AC3E}">
        <p14:creationId xmlns:p14="http://schemas.microsoft.com/office/powerpoint/2010/main" val="1250590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5FBD8-6296-428B-BDCD-DC017E2CA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A0F1DF-27C3-4F9D-B8C1-D739BFF5A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78D3B-A9E8-4150-A482-672070974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F8844-22EE-4C68-84C9-C765D6ECC5DB}" type="datetimeFigureOut">
              <a:rPr lang="en-US" smtClean="0"/>
              <a:t>9/9/24</a:t>
            </a:fld>
            <a:endParaRPr lang="en-US" dirty="0"/>
          </a:p>
        </p:txBody>
      </p:sp>
      <p:sp>
        <p:nvSpPr>
          <p:cNvPr id="5" name="Footer Placeholder 4">
            <a:extLst>
              <a:ext uri="{FF2B5EF4-FFF2-40B4-BE49-F238E27FC236}">
                <a16:creationId xmlns:a16="http://schemas.microsoft.com/office/drawing/2014/main" id="{7E3D3D08-507D-40FE-A591-959CDBAA5C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BD6A2E-E27A-4263-B2EF-4574ABBAA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D2416-81EA-414A-9A1B-E074E10F16F2}" type="slidenum">
              <a:rPr lang="en-US" smtClean="0"/>
              <a:t>‹#›</a:t>
            </a:fld>
            <a:endParaRPr lang="en-US" dirty="0"/>
          </a:p>
        </p:txBody>
      </p:sp>
    </p:spTree>
    <p:extLst>
      <p:ext uri="{BB962C8B-B14F-4D97-AF65-F5344CB8AC3E}">
        <p14:creationId xmlns:p14="http://schemas.microsoft.com/office/powerpoint/2010/main" val="294421367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7" r:id="rId4"/>
    <p:sldLayoutId id="2147483666" r:id="rId5"/>
    <p:sldLayoutId id="2147483668" r:id="rId6"/>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tiff"/><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9C3344-5D53-D62C-7515-41F1A2B51FF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15513" y="946650"/>
            <a:ext cx="7772400" cy="1569094"/>
          </a:xfrm>
          <a:prstGeom prst="rect">
            <a:avLst/>
          </a:prstGeom>
        </p:spPr>
      </p:pic>
      <p:grpSp>
        <p:nvGrpSpPr>
          <p:cNvPr id="12" name="Group 11">
            <a:extLst>
              <a:ext uri="{FF2B5EF4-FFF2-40B4-BE49-F238E27FC236}">
                <a16:creationId xmlns:a16="http://schemas.microsoft.com/office/drawing/2014/main" id="{4FF65736-1723-02C0-2F0B-0C5B3EB90CC6}"/>
              </a:ext>
            </a:extLst>
          </p:cNvPr>
          <p:cNvGrpSpPr/>
          <p:nvPr/>
        </p:nvGrpSpPr>
        <p:grpSpPr>
          <a:xfrm>
            <a:off x="309183" y="3502759"/>
            <a:ext cx="11466271" cy="1380080"/>
            <a:chOff x="3779045" y="1539448"/>
            <a:chExt cx="4633911" cy="1380080"/>
          </a:xfrm>
        </p:grpSpPr>
        <p:grpSp>
          <p:nvGrpSpPr>
            <p:cNvPr id="13" name="Group 12">
              <a:extLst>
                <a:ext uri="{FF2B5EF4-FFF2-40B4-BE49-F238E27FC236}">
                  <a16:creationId xmlns:a16="http://schemas.microsoft.com/office/drawing/2014/main" id="{69649E9C-C6F5-91D8-1AB0-5150F406896A}"/>
                </a:ext>
              </a:extLst>
            </p:cNvPr>
            <p:cNvGrpSpPr/>
            <p:nvPr/>
          </p:nvGrpSpPr>
          <p:grpSpPr>
            <a:xfrm>
              <a:off x="3779045" y="1539448"/>
              <a:ext cx="4633911" cy="1357820"/>
              <a:chOff x="3328998" y="1545372"/>
              <a:chExt cx="4633911" cy="1638301"/>
            </a:xfrm>
          </p:grpSpPr>
          <p:cxnSp>
            <p:nvCxnSpPr>
              <p:cNvPr id="17" name="Straight Connector 16">
                <a:extLst>
                  <a:ext uri="{FF2B5EF4-FFF2-40B4-BE49-F238E27FC236}">
                    <a16:creationId xmlns:a16="http://schemas.microsoft.com/office/drawing/2014/main" id="{12EF8D19-5C01-E82E-40C5-4F6608C95F0B}"/>
                  </a:ext>
                </a:extLst>
              </p:cNvPr>
              <p:cNvCxnSpPr>
                <a:cxnSpLocks/>
              </p:cNvCxnSpPr>
              <p:nvPr/>
            </p:nvCxnSpPr>
            <p:spPr>
              <a:xfrm>
                <a:off x="3328998" y="1545372"/>
                <a:ext cx="0" cy="1638301"/>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725A2E3-A926-F614-17B9-6B627BA2169C}"/>
                  </a:ext>
                </a:extLst>
              </p:cNvPr>
              <p:cNvCxnSpPr>
                <a:cxnSpLocks/>
              </p:cNvCxnSpPr>
              <p:nvPr/>
            </p:nvCxnSpPr>
            <p:spPr>
              <a:xfrm>
                <a:off x="7962909" y="1545372"/>
                <a:ext cx="0" cy="1638298"/>
              </a:xfrm>
              <a:prstGeom prst="line">
                <a:avLst/>
              </a:prstGeom>
              <a:ln w="117475">
                <a:solidFill>
                  <a:srgbClr val="CD9974"/>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87B41F3-1F2E-64AC-6136-B5477D6D49C6}"/>
                </a:ext>
              </a:extLst>
            </p:cNvPr>
            <p:cNvGrpSpPr/>
            <p:nvPr/>
          </p:nvGrpSpPr>
          <p:grpSpPr>
            <a:xfrm>
              <a:off x="3856277" y="1541249"/>
              <a:ext cx="4500042" cy="1378279"/>
              <a:chOff x="3849131" y="1543050"/>
              <a:chExt cx="4500042" cy="1378279"/>
            </a:xfrm>
          </p:grpSpPr>
          <p:sp>
            <p:nvSpPr>
              <p:cNvPr id="15" name="TextBox 14">
                <a:extLst>
                  <a:ext uri="{FF2B5EF4-FFF2-40B4-BE49-F238E27FC236}">
                    <a16:creationId xmlns:a16="http://schemas.microsoft.com/office/drawing/2014/main" id="{E17A4700-5C1C-7FE7-67BA-19B3C0678810}"/>
                  </a:ext>
                </a:extLst>
              </p:cNvPr>
              <p:cNvSpPr txBox="1"/>
              <p:nvPr/>
            </p:nvSpPr>
            <p:spPr>
              <a:xfrm>
                <a:off x="3849131" y="1543050"/>
                <a:ext cx="4500042" cy="646331"/>
              </a:xfrm>
              <a:prstGeom prst="rect">
                <a:avLst/>
              </a:prstGeom>
              <a:noFill/>
            </p:spPr>
            <p:txBody>
              <a:bodyPr wrap="square" rtlCol="0">
                <a:spAutoFit/>
              </a:bodyPr>
              <a:lstStyle/>
              <a:p>
                <a:pPr algn="ctr"/>
                <a:r>
                  <a:rPr lang="en-US" sz="3600" b="1" dirty="0">
                    <a:solidFill>
                      <a:schemeClr val="accent2"/>
                    </a:solidFill>
                    <a:latin typeface="Heebo" pitchFamily="2" charset="-79"/>
                    <a:ea typeface="Open Sans" panose="020B0606030504020204" pitchFamily="34" charset="0"/>
                    <a:cs typeface="Heebo" pitchFamily="2" charset="-79"/>
                  </a:rPr>
                  <a:t>VEHICLE INTERACTION CONTROL IMPROVEMENT</a:t>
                </a:r>
                <a:endParaRPr lang="en-US" sz="5400" b="1" dirty="0">
                  <a:solidFill>
                    <a:schemeClr val="accent2"/>
                  </a:solidFill>
                  <a:latin typeface="Heebo" pitchFamily="2" charset="-79"/>
                  <a:ea typeface="Open Sans" panose="020B0606030504020204" pitchFamily="34" charset="0"/>
                  <a:cs typeface="Heebo" pitchFamily="2" charset="-79"/>
                </a:endParaRPr>
              </a:p>
            </p:txBody>
          </p:sp>
          <p:sp>
            <p:nvSpPr>
              <p:cNvPr id="16" name="TextBox 15">
                <a:extLst>
                  <a:ext uri="{FF2B5EF4-FFF2-40B4-BE49-F238E27FC236}">
                    <a16:creationId xmlns:a16="http://schemas.microsoft.com/office/drawing/2014/main" id="{9D8BE372-B714-E9D8-68F2-41CD3126E029}"/>
                  </a:ext>
                </a:extLst>
              </p:cNvPr>
              <p:cNvSpPr txBox="1"/>
              <p:nvPr/>
            </p:nvSpPr>
            <p:spPr>
              <a:xfrm>
                <a:off x="3904827" y="2398109"/>
                <a:ext cx="4357686" cy="523220"/>
              </a:xfrm>
              <a:prstGeom prst="rect">
                <a:avLst/>
              </a:prstGeom>
              <a:noFill/>
            </p:spPr>
            <p:txBody>
              <a:bodyPr wrap="square" rtlCol="0">
                <a:spAutoFit/>
              </a:bodyPr>
              <a:lstStyle/>
              <a:p>
                <a:pPr algn="ctr"/>
                <a:r>
                  <a:rPr lang="en-US" sz="2800" dirty="0">
                    <a:solidFill>
                      <a:srgbClr val="000000"/>
                    </a:solidFill>
                    <a:latin typeface="Heebo" pitchFamily="2" charset="-79"/>
                    <a:cs typeface="Heebo" pitchFamily="2" charset="-79"/>
                  </a:rPr>
                  <a:t>Surface Functional Performance Scenario Storyboards</a:t>
                </a:r>
              </a:p>
            </p:txBody>
          </p:sp>
        </p:grpSp>
      </p:grpSp>
    </p:spTree>
    <p:extLst>
      <p:ext uri="{BB962C8B-B14F-4D97-AF65-F5344CB8AC3E}">
        <p14:creationId xmlns:p14="http://schemas.microsoft.com/office/powerpoint/2010/main" val="4235195578"/>
      </p:ext>
    </p:extLst>
  </p:cSld>
  <p:clrMapOvr>
    <a:masterClrMapping/>
  </p:clrMapOvr>
  <mc:AlternateContent xmlns:mc="http://schemas.openxmlformats.org/markup-compatibility/2006" xmlns:p14="http://schemas.microsoft.com/office/powerpoint/2010/main">
    <mc:Choice Requires="p14">
      <p:transition spd="slow" p14:dur="2500" advClick="0" advTm="3000">
        <p14:glitter pattern="hexagon"/>
      </p:transition>
    </mc:Choice>
    <mc:Fallback xmlns="">
      <p:transition spd="slow"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1B7271-5C34-368D-2B09-60003194E564}"/>
              </a:ext>
            </a:extLst>
          </p:cNvPr>
          <p:cNvSpPr/>
          <p:nvPr/>
        </p:nvSpPr>
        <p:spPr>
          <a:xfrm>
            <a:off x="3613150" y="0"/>
            <a:ext cx="857885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4D207F8-7DD9-498E-8449-9472550500E4}"/>
              </a:ext>
            </a:extLst>
          </p:cNvPr>
          <p:cNvSpPr txBox="1"/>
          <p:nvPr/>
        </p:nvSpPr>
        <p:spPr>
          <a:xfrm>
            <a:off x="281837" y="919988"/>
            <a:ext cx="3400816" cy="1569660"/>
          </a:xfrm>
          <a:prstGeom prst="rect">
            <a:avLst/>
          </a:prstGeom>
          <a:noFill/>
        </p:spPr>
        <p:txBody>
          <a:bodyPr wrap="square" rtlCol="0">
            <a:spAutoFit/>
          </a:bodyPr>
          <a:lstStyle/>
          <a:p>
            <a:r>
              <a:rPr lang="en-US" sz="3200" b="1" dirty="0">
                <a:solidFill>
                  <a:schemeClr val="accent2"/>
                </a:solidFill>
                <a:latin typeface="Heebo Black" pitchFamily="2" charset="-79"/>
                <a:cs typeface="Heebo Black" pitchFamily="2" charset="-79"/>
              </a:rPr>
              <a:t>Adapting and Using </a:t>
            </a:r>
            <a:r>
              <a:rPr lang="en-US" sz="3200" b="1" dirty="0">
                <a:latin typeface="Heebo Black" pitchFamily="2" charset="-79"/>
                <a:cs typeface="Heebo Black" pitchFamily="2" charset="-79"/>
              </a:rPr>
              <a:t>the Storyboards</a:t>
            </a:r>
          </a:p>
        </p:txBody>
      </p:sp>
      <p:grpSp>
        <p:nvGrpSpPr>
          <p:cNvPr id="24" name="Group 23">
            <a:extLst>
              <a:ext uri="{FF2B5EF4-FFF2-40B4-BE49-F238E27FC236}">
                <a16:creationId xmlns:a16="http://schemas.microsoft.com/office/drawing/2014/main" id="{C652D12A-DAD9-9701-090B-3346E7F19D89}"/>
              </a:ext>
            </a:extLst>
          </p:cNvPr>
          <p:cNvGrpSpPr/>
          <p:nvPr/>
        </p:nvGrpSpPr>
        <p:grpSpPr>
          <a:xfrm>
            <a:off x="3695178" y="80894"/>
            <a:ext cx="8165905" cy="6695686"/>
            <a:chOff x="3992050" y="392465"/>
            <a:chExt cx="8063186" cy="6695686"/>
          </a:xfrm>
        </p:grpSpPr>
        <p:sp>
          <p:nvSpPr>
            <p:cNvPr id="5" name="Rectangle 4">
              <a:extLst>
                <a:ext uri="{FF2B5EF4-FFF2-40B4-BE49-F238E27FC236}">
                  <a16:creationId xmlns:a16="http://schemas.microsoft.com/office/drawing/2014/main" id="{072D2F56-AAEE-0771-CE6A-EF3CEC7A1B2D}"/>
                </a:ext>
              </a:extLst>
            </p:cNvPr>
            <p:cNvSpPr>
              <a:spLocks noChangeArrowheads="1"/>
            </p:cNvSpPr>
            <p:nvPr>
              <p:custDataLst>
                <p:tags r:id="rId1"/>
              </p:custDataLst>
            </p:nvPr>
          </p:nvSpPr>
          <p:spPr bwMode="auto">
            <a:xfrm>
              <a:off x="4011299" y="4653248"/>
              <a:ext cx="8043937" cy="2434903"/>
            </a:xfrm>
            <a:prstGeom prst="rect">
              <a:avLst/>
            </a:prstGeom>
          </p:spPr>
          <p:txBody>
            <a:bodyPr vert="horz" lIns="91440" tIns="45720" rIns="91440" bIns="45720" rtlCol="0" anchor="ctr">
              <a:normAutofit fontScale="47500" lnSpcReduction="20000"/>
            </a:bodyPr>
            <a:lstStyle/>
            <a:p>
              <a:pPr marR="0" lvl="0" fontAlgn="auto">
                <a:lnSpc>
                  <a:spcPct val="140000"/>
                </a:lnSpc>
                <a:spcBef>
                  <a:spcPts val="1800"/>
                </a:spcBef>
                <a:spcAft>
                  <a:spcPts val="1200"/>
                </a:spcAft>
                <a:buClrTx/>
                <a:buSzTx/>
                <a:tabLst/>
                <a:defRPr/>
              </a:pPr>
              <a:r>
                <a:rPr kumimoji="0" lang="en-US" sz="4600" b="1" i="0" u="none" strike="noStrike" cap="none" spc="0" normalizeH="0" baseline="0" noProof="0" dirty="0">
                  <a:ln>
                    <a:noFill/>
                  </a:ln>
                  <a:solidFill>
                    <a:schemeClr val="bg1"/>
                  </a:solidFill>
                  <a:effectLst/>
                  <a:uLnTx/>
                  <a:uFillTx/>
                  <a:latin typeface="Montserrat" pitchFamily="2" charset="77"/>
                </a:rPr>
                <a:t>How can I use the scenario storyboards?</a:t>
              </a:r>
            </a:p>
            <a:p>
              <a:pPr marL="207450" indent="-228600">
                <a:lnSpc>
                  <a:spcPct val="140000"/>
                </a:lnSpc>
                <a:spcAft>
                  <a:spcPts val="1200"/>
                </a:spcAft>
                <a:buFont typeface="Arial" panose="020B0604020202020204" pitchFamily="34" charset="0"/>
                <a:buChar char="•"/>
                <a:defRPr/>
              </a:pPr>
              <a:r>
                <a:rPr lang="en-US" sz="3400" dirty="0">
                  <a:solidFill>
                    <a:schemeClr val="bg1"/>
                  </a:solidFill>
                  <a:latin typeface="Montserrat" pitchFamily="2" charset="77"/>
                </a:rPr>
                <a:t>Once downloaded, review each Storyboard in presentation mode</a:t>
              </a:r>
            </a:p>
            <a:p>
              <a:pPr marL="207450" indent="-228600">
                <a:lnSpc>
                  <a:spcPct val="140000"/>
                </a:lnSpc>
                <a:spcAft>
                  <a:spcPts val="1200"/>
                </a:spcAft>
                <a:buFont typeface="Arial" panose="020B0604020202020204" pitchFamily="34" charset="0"/>
                <a:buChar char="•"/>
                <a:defRPr/>
              </a:pPr>
              <a:r>
                <a:rPr lang="en-US" sz="3400" dirty="0">
                  <a:solidFill>
                    <a:schemeClr val="bg1"/>
                  </a:solidFill>
                  <a:latin typeface="Montserrat" pitchFamily="2" charset="77"/>
                </a:rPr>
                <a:t>Use the Storyboards as a resource during Phase 4 – Vehicle Interaction Control Enhancement</a:t>
              </a:r>
            </a:p>
            <a:p>
              <a:pPr marL="207450" indent="-228600">
                <a:lnSpc>
                  <a:spcPct val="140000"/>
                </a:lnSpc>
                <a:spcAft>
                  <a:spcPts val="1200"/>
                </a:spcAft>
                <a:buFont typeface="Arial" panose="020B0604020202020204" pitchFamily="34" charset="0"/>
                <a:buChar char="•"/>
                <a:defRPr/>
              </a:pPr>
              <a:r>
                <a:rPr lang="en-US" sz="3400" dirty="0">
                  <a:solidFill>
                    <a:schemeClr val="bg1"/>
                  </a:solidFill>
                  <a:latin typeface="Montserrat" pitchFamily="2" charset="77"/>
                </a:rPr>
                <a:t>As required, apply the specific scenario storyboards in your functional performance environment context to derive the configuration settings</a:t>
              </a:r>
            </a:p>
          </p:txBody>
        </p:sp>
        <p:sp>
          <p:nvSpPr>
            <p:cNvPr id="2" name="Rectangle 4">
              <a:extLst>
                <a:ext uri="{FF2B5EF4-FFF2-40B4-BE49-F238E27FC236}">
                  <a16:creationId xmlns:a16="http://schemas.microsoft.com/office/drawing/2014/main" id="{E1380D10-C7F6-EC92-3AEF-D01F8128DCE9}"/>
                </a:ext>
              </a:extLst>
            </p:cNvPr>
            <p:cNvSpPr>
              <a:spLocks noChangeArrowheads="1"/>
            </p:cNvSpPr>
            <p:nvPr>
              <p:custDataLst>
                <p:tags r:id="rId2"/>
              </p:custDataLst>
            </p:nvPr>
          </p:nvSpPr>
          <p:spPr bwMode="auto">
            <a:xfrm>
              <a:off x="3992050" y="392465"/>
              <a:ext cx="7995683" cy="4179535"/>
            </a:xfrm>
            <a:prstGeom prst="rect">
              <a:avLst/>
            </a:prstGeom>
          </p:spPr>
          <p:txBody>
            <a:bodyPr vert="horz" lIns="91440" tIns="45720" rIns="91440" bIns="45720" rtlCol="0" anchor="ctr">
              <a:normAutofit/>
            </a:bodyPr>
            <a:lstStyle/>
            <a:p>
              <a:pPr fontAlgn="auto">
                <a:lnSpc>
                  <a:spcPct val="140000"/>
                </a:lnSpc>
                <a:spcBef>
                  <a:spcPts val="0"/>
                </a:spcBef>
                <a:spcAft>
                  <a:spcPts val="1200"/>
                </a:spcAft>
                <a:defRPr/>
              </a:pPr>
              <a:r>
                <a:rPr lang="en-US" sz="2200" b="1" dirty="0">
                  <a:solidFill>
                    <a:schemeClr val="bg1"/>
                  </a:solidFill>
                  <a:latin typeface="Montserrat" pitchFamily="2" charset="77"/>
                </a:rPr>
                <a:t>What are scenario storyboards? </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The Functional Performance Scenario Storyboard approach was developed by an EMESRT Member Company to better understand the fatal vehicle interaction scenarios in a surface mine and to then compare the capability of vehicle interaction technologies to mitigate or eliminate the exposures detailed in the storyboards. This has enabled designers to better develop and install vehicle interaction technologies appropriate mobile equipment interactions at surface mines and recently adapted for Underground mines</a:t>
              </a:r>
            </a:p>
            <a:p>
              <a:pPr marL="207450" indent="-228600">
                <a:lnSpc>
                  <a:spcPct val="120000"/>
                </a:lnSpc>
                <a:spcAft>
                  <a:spcPts val="1200"/>
                </a:spcAft>
                <a:buFont typeface="Arial" panose="020B0604020202020204" pitchFamily="34" charset="0"/>
                <a:buChar char="•"/>
                <a:defRPr/>
              </a:pPr>
              <a:r>
                <a:rPr lang="en-US" sz="1600" dirty="0">
                  <a:solidFill>
                    <a:schemeClr val="bg1"/>
                  </a:solidFill>
                  <a:latin typeface="Montserrat" pitchFamily="2" charset="77"/>
                </a:rPr>
                <a:t>They provide a visual and dynamic reference for equipment operators, technology suppliers, VI Control Improvement project managers as they implement VI intervention controls (EMESRT Levels 7, 8 and 9)</a:t>
              </a:r>
            </a:p>
          </p:txBody>
        </p:sp>
      </p:grpSp>
    </p:spTree>
    <p:extLst>
      <p:ext uri="{BB962C8B-B14F-4D97-AF65-F5344CB8AC3E}">
        <p14:creationId xmlns:p14="http://schemas.microsoft.com/office/powerpoint/2010/main" val="3550180233"/>
      </p:ext>
    </p:extLst>
  </p:cSld>
  <p:clrMapOvr>
    <a:masterClrMapping/>
  </p:clrMapOvr>
  <mc:AlternateContent xmlns:mc="http://schemas.openxmlformats.org/markup-compatibility/2006" xmlns:p14="http://schemas.microsoft.com/office/powerpoint/2010/main">
    <mc:Choice Requires="p14">
      <p:transition spd="slow" p14:dur="1500" advClick="0" advTm="8000">
        <p:pull/>
      </p:transition>
    </mc:Choice>
    <mc:Fallback xmlns="">
      <p:transition spd="slow" advClick="0" advTm="8000">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B35D91-90AC-A7F5-C196-ECFE0698D207}"/>
              </a:ext>
            </a:extLst>
          </p:cNvPr>
          <p:cNvSpPr/>
          <p:nvPr/>
        </p:nvSpPr>
        <p:spPr>
          <a:xfrm>
            <a:off x="0" y="-5536"/>
            <a:ext cx="12191999" cy="1295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39AAA5E-0565-D78F-FC47-8D2B840A9C1D}"/>
              </a:ext>
            </a:extLst>
          </p:cNvPr>
          <p:cNvSpPr txBox="1"/>
          <p:nvPr/>
        </p:nvSpPr>
        <p:spPr>
          <a:xfrm>
            <a:off x="8345370" y="6216997"/>
            <a:ext cx="3990680" cy="415498"/>
          </a:xfrm>
          <a:prstGeom prst="rect">
            <a:avLst/>
          </a:prstGeom>
          <a:noFill/>
        </p:spPr>
        <p:txBody>
          <a:bodyPr wrap="square" rtlCol="0">
            <a:spAutoFit/>
          </a:bodyPr>
          <a:lstStyle/>
          <a:p>
            <a:r>
              <a:rPr lang="en-US" sz="1000" dirty="0">
                <a:solidFill>
                  <a:srgbClr val="FF0000"/>
                </a:solidFill>
                <a:cs typeface="Heebo" pitchFamily="2" charset="-79"/>
              </a:rPr>
              <a:t>NOTE: the text in red provides examples of parameters that should be considered during development and site configuration.  </a:t>
            </a:r>
          </a:p>
        </p:txBody>
      </p:sp>
      <p:sp>
        <p:nvSpPr>
          <p:cNvPr id="2" name="Title 1">
            <a:extLst>
              <a:ext uri="{FF2B5EF4-FFF2-40B4-BE49-F238E27FC236}">
                <a16:creationId xmlns:a16="http://schemas.microsoft.com/office/drawing/2014/main" id="{522F9747-E51B-7443-8B68-B865CD5E2B53}"/>
              </a:ext>
            </a:extLst>
          </p:cNvPr>
          <p:cNvSpPr>
            <a:spLocks noGrp="1"/>
          </p:cNvSpPr>
          <p:nvPr>
            <p:ph type="title"/>
          </p:nvPr>
        </p:nvSpPr>
        <p:spPr>
          <a:xfrm>
            <a:off x="0" y="365125"/>
            <a:ext cx="12192000" cy="795081"/>
          </a:xfrm>
        </p:spPr>
        <p:txBody>
          <a:bodyPr>
            <a:noAutofit/>
          </a:bodyPr>
          <a:lstStyle/>
          <a:p>
            <a:r>
              <a:rPr lang="en-US" sz="3600" dirty="0">
                <a:latin typeface="Heebo" pitchFamily="2" charset="-79"/>
                <a:cs typeface="Heebo" pitchFamily="2" charset="-79"/>
              </a:rPr>
              <a:t>User interface behaviour </a:t>
            </a:r>
            <a:r>
              <a:rPr lang="en-US" sz="3600" dirty="0">
                <a:solidFill>
                  <a:schemeClr val="bg1"/>
                </a:solidFill>
                <a:latin typeface="Heebo" pitchFamily="2" charset="-79"/>
                <a:cs typeface="Heebo" pitchFamily="2" charset="-79"/>
              </a:rPr>
              <a:t>– vehicle to vehicle interaction</a:t>
            </a:r>
          </a:p>
        </p:txBody>
      </p:sp>
      <p:sp>
        <p:nvSpPr>
          <p:cNvPr id="3" name="Content Placeholder 2">
            <a:extLst>
              <a:ext uri="{FF2B5EF4-FFF2-40B4-BE49-F238E27FC236}">
                <a16:creationId xmlns:a16="http://schemas.microsoft.com/office/drawing/2014/main" id="{75B623BA-548A-6F45-847C-E26B4349D9B7}"/>
              </a:ext>
            </a:extLst>
          </p:cNvPr>
          <p:cNvSpPr>
            <a:spLocks noGrp="1"/>
          </p:cNvSpPr>
          <p:nvPr>
            <p:ph idx="1"/>
          </p:nvPr>
        </p:nvSpPr>
        <p:spPr>
          <a:xfrm>
            <a:off x="217536" y="1351768"/>
            <a:ext cx="2489293" cy="4351338"/>
          </a:xfrm>
        </p:spPr>
        <p:txBody>
          <a:bodyPr/>
          <a:lstStyle/>
          <a:p>
            <a:pPr marL="0" indent="0">
              <a:buNone/>
            </a:pPr>
            <a:r>
              <a:rPr lang="en-US" dirty="0">
                <a:cs typeface="Heebo" pitchFamily="2" charset="-79"/>
              </a:rPr>
              <a:t>Nil Interaction</a:t>
            </a:r>
          </a:p>
          <a:p>
            <a:pPr>
              <a:lnSpc>
                <a:spcPts val="1820"/>
              </a:lnSpc>
            </a:pPr>
            <a:r>
              <a:rPr lang="en-US" sz="1600" dirty="0">
                <a:solidFill>
                  <a:srgbClr val="FF0000"/>
                </a:solidFill>
                <a:cs typeface="Heebo" pitchFamily="2" charset="-79"/>
              </a:rPr>
              <a:t>No VI event audibles</a:t>
            </a:r>
          </a:p>
          <a:p>
            <a:pPr>
              <a:lnSpc>
                <a:spcPts val="1820"/>
              </a:lnSpc>
            </a:pPr>
            <a:r>
              <a:rPr lang="en-US" sz="1600" dirty="0">
                <a:solidFill>
                  <a:srgbClr val="FF0000"/>
                </a:solidFill>
                <a:cs typeface="Heebo" pitchFamily="2" charset="-79"/>
              </a:rPr>
              <a:t>No detection beams visible</a:t>
            </a:r>
          </a:p>
        </p:txBody>
      </p:sp>
      <p:sp>
        <p:nvSpPr>
          <p:cNvPr id="4" name="Content Placeholder 2">
            <a:extLst>
              <a:ext uri="{FF2B5EF4-FFF2-40B4-BE49-F238E27FC236}">
                <a16:creationId xmlns:a16="http://schemas.microsoft.com/office/drawing/2014/main" id="{F23ACCB5-240E-0647-BDE9-AED4D9B6DB7D}"/>
              </a:ext>
            </a:extLst>
          </p:cNvPr>
          <p:cNvSpPr txBox="1">
            <a:spLocks/>
          </p:cNvSpPr>
          <p:nvPr/>
        </p:nvSpPr>
        <p:spPr>
          <a:xfrm>
            <a:off x="2996379" y="1334012"/>
            <a:ext cx="55826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Alert</a:t>
            </a:r>
          </a:p>
          <a:p>
            <a:pPr>
              <a:lnSpc>
                <a:spcPts val="1820"/>
              </a:lnSpc>
            </a:pPr>
            <a:r>
              <a:rPr lang="en-US" sz="1600" dirty="0">
                <a:solidFill>
                  <a:srgbClr val="FF0000"/>
                </a:solidFill>
                <a:cs typeface="Heebo" pitchFamily="2" charset="-79"/>
              </a:rPr>
              <a:t>Occurs when outer to outer or inner to outer/outer to inner beams on two vehicles intersect</a:t>
            </a:r>
          </a:p>
          <a:p>
            <a:pPr>
              <a:lnSpc>
                <a:spcPts val="1820"/>
              </a:lnSpc>
            </a:pPr>
            <a:r>
              <a:rPr lang="en-US" sz="1600" dirty="0">
                <a:solidFill>
                  <a:srgbClr val="FF0000"/>
                </a:solidFill>
                <a:cs typeface="Heebo" pitchFamily="2" charset="-79"/>
              </a:rPr>
              <a:t>User interface zooms to the interaction</a:t>
            </a:r>
          </a:p>
          <a:p>
            <a:pPr>
              <a:lnSpc>
                <a:spcPts val="1820"/>
              </a:lnSpc>
            </a:pPr>
            <a:r>
              <a:rPr lang="en-US" sz="1600" dirty="0">
                <a:solidFill>
                  <a:srgbClr val="FF0000"/>
                </a:solidFill>
                <a:cs typeface="Heebo" pitchFamily="2" charset="-79"/>
              </a:rPr>
              <a:t>Detection beams on both vehicles turn yellow then red</a:t>
            </a:r>
          </a:p>
          <a:p>
            <a:pPr>
              <a:lnSpc>
                <a:spcPts val="1820"/>
              </a:lnSpc>
            </a:pPr>
            <a:r>
              <a:rPr lang="en-US" sz="1600" dirty="0">
                <a:solidFill>
                  <a:srgbClr val="FF0000"/>
                </a:solidFill>
                <a:cs typeface="Heebo" pitchFamily="2" charset="-79"/>
              </a:rPr>
              <a:t>Default audible message of “Alert” is activated, definitive audibles used for specific VI scenarios</a:t>
            </a:r>
          </a:p>
          <a:p>
            <a:pPr>
              <a:lnSpc>
                <a:spcPts val="1820"/>
              </a:lnSpc>
            </a:pPr>
            <a:r>
              <a:rPr lang="en-US" sz="1600" dirty="0">
                <a:solidFill>
                  <a:srgbClr val="FF0000"/>
                </a:solidFill>
                <a:cs typeface="Heebo" pitchFamily="2" charset="-79"/>
              </a:rPr>
              <a:t>Audible played twice then a 3 second gap and repeated until situation rectified</a:t>
            </a:r>
          </a:p>
          <a:p>
            <a:pPr>
              <a:lnSpc>
                <a:spcPts val="1820"/>
              </a:lnSpc>
            </a:pPr>
            <a:r>
              <a:rPr lang="en-US" sz="1600" dirty="0">
                <a:solidFill>
                  <a:srgbClr val="FF0000"/>
                </a:solidFill>
                <a:cs typeface="Heebo" pitchFamily="2" charset="-79"/>
              </a:rPr>
              <a:t>Audible played at 5 dB above ambient noise</a:t>
            </a:r>
          </a:p>
        </p:txBody>
      </p:sp>
      <p:sp>
        <p:nvSpPr>
          <p:cNvPr id="6" name="Content Placeholder 2">
            <a:extLst>
              <a:ext uri="{FF2B5EF4-FFF2-40B4-BE49-F238E27FC236}">
                <a16:creationId xmlns:a16="http://schemas.microsoft.com/office/drawing/2014/main" id="{E285740F-A6FF-324E-9A94-662DA8120825}"/>
              </a:ext>
            </a:extLst>
          </p:cNvPr>
          <p:cNvSpPr txBox="1">
            <a:spLocks/>
          </p:cNvSpPr>
          <p:nvPr/>
        </p:nvSpPr>
        <p:spPr>
          <a:xfrm>
            <a:off x="8577492" y="1351768"/>
            <a:ext cx="3396972" cy="4685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Heebo" pitchFamily="2" charset="-79"/>
              </a:rPr>
              <a:t>Alarm</a:t>
            </a:r>
          </a:p>
          <a:p>
            <a:pPr>
              <a:lnSpc>
                <a:spcPts val="1840"/>
              </a:lnSpc>
            </a:pPr>
            <a:r>
              <a:rPr lang="en-US" sz="1700" dirty="0">
                <a:solidFill>
                  <a:srgbClr val="FF0000"/>
                </a:solidFill>
                <a:cs typeface="Heebo" pitchFamily="2" charset="-79"/>
              </a:rPr>
              <a:t>Occurs when inner beam intersects with inner beam or body of another vehicle</a:t>
            </a:r>
          </a:p>
          <a:p>
            <a:pPr>
              <a:lnSpc>
                <a:spcPts val="1840"/>
              </a:lnSpc>
            </a:pPr>
            <a:r>
              <a:rPr lang="en-US" sz="1700" dirty="0">
                <a:solidFill>
                  <a:srgbClr val="FF0000"/>
                </a:solidFill>
                <a:cs typeface="Heebo" pitchFamily="2" charset="-79"/>
              </a:rPr>
              <a:t>User interface remains bright and zoomed to the interaction</a:t>
            </a:r>
          </a:p>
          <a:p>
            <a:pPr>
              <a:lnSpc>
                <a:spcPts val="1840"/>
              </a:lnSpc>
            </a:pPr>
            <a:r>
              <a:rPr lang="en-US" sz="1700" dirty="0">
                <a:solidFill>
                  <a:srgbClr val="FF0000"/>
                </a:solidFill>
                <a:cs typeface="Heebo" pitchFamily="2" charset="-79"/>
              </a:rPr>
              <a:t>Detection beams on both vehicles remain red</a:t>
            </a:r>
          </a:p>
          <a:p>
            <a:pPr>
              <a:lnSpc>
                <a:spcPts val="1840"/>
              </a:lnSpc>
            </a:pPr>
            <a:r>
              <a:rPr lang="en-US" sz="1700" dirty="0">
                <a:solidFill>
                  <a:srgbClr val="FF0000"/>
                </a:solidFill>
                <a:cs typeface="Heebo" pitchFamily="2" charset="-79"/>
              </a:rPr>
              <a:t>Default audible of “Shrill”, “Stop”, definitive audibles used for specific VI scenarios</a:t>
            </a:r>
          </a:p>
          <a:p>
            <a:pPr>
              <a:lnSpc>
                <a:spcPts val="1840"/>
              </a:lnSpc>
            </a:pPr>
            <a:r>
              <a:rPr lang="en-US" sz="1700" dirty="0">
                <a:solidFill>
                  <a:srgbClr val="FF0000"/>
                </a:solidFill>
                <a:cs typeface="Heebo" pitchFamily="2" charset="-79"/>
              </a:rPr>
              <a:t>Audible without the “Shrill” repeated with 1.5 second gap until situation rectified</a:t>
            </a:r>
          </a:p>
          <a:p>
            <a:pPr>
              <a:lnSpc>
                <a:spcPts val="1840"/>
              </a:lnSpc>
            </a:pPr>
            <a:r>
              <a:rPr lang="en-US" sz="1700" dirty="0">
                <a:solidFill>
                  <a:srgbClr val="FF0000"/>
                </a:solidFill>
                <a:cs typeface="Heebo" pitchFamily="2" charset="-79"/>
              </a:rPr>
              <a:t>Audible played at 10 dB above ambient noise</a:t>
            </a:r>
          </a:p>
        </p:txBody>
      </p:sp>
      <p:pic>
        <p:nvPicPr>
          <p:cNvPr id="8" name="Picture 7">
            <a:extLst>
              <a:ext uri="{FF2B5EF4-FFF2-40B4-BE49-F238E27FC236}">
                <a16:creationId xmlns:a16="http://schemas.microsoft.com/office/drawing/2014/main" id="{A86C761D-CFB3-D8DB-9D03-48CF5C9D7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287" y="4914219"/>
            <a:ext cx="7242775" cy="1805363"/>
          </a:xfrm>
          <a:prstGeom prst="rect">
            <a:avLst/>
          </a:prstGeom>
        </p:spPr>
      </p:pic>
    </p:spTree>
    <p:extLst>
      <p:ext uri="{BB962C8B-B14F-4D97-AF65-F5344CB8AC3E}">
        <p14:creationId xmlns:p14="http://schemas.microsoft.com/office/powerpoint/2010/main" val="3220456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5000">
        <p15:prstTrans prst="peelOff"/>
      </p:transition>
    </mc:Choice>
    <mc:Fallback xmlns="">
      <p:transition spd="slow"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5807E611-2587-904F-A49B-464009C78A08}"/>
              </a:ext>
            </a:extLst>
          </p:cNvPr>
          <p:cNvSpPr/>
          <p:nvPr/>
        </p:nvSpPr>
        <p:spPr>
          <a:xfrm>
            <a:off x="2587663" y="4797240"/>
            <a:ext cx="465532" cy="448965"/>
          </a:xfrm>
          <a:prstGeom prst="ellipse">
            <a:avLst/>
          </a:prstGeom>
          <a:solidFill>
            <a:srgbClr val="FFFF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sp>
        <p:nvSpPr>
          <p:cNvPr id="3" name="Content Placeholder 2">
            <a:extLst>
              <a:ext uri="{FF2B5EF4-FFF2-40B4-BE49-F238E27FC236}">
                <a16:creationId xmlns:a16="http://schemas.microsoft.com/office/drawing/2014/main" id="{915418A7-4519-F744-8422-919804777255}"/>
              </a:ext>
            </a:extLst>
          </p:cNvPr>
          <p:cNvSpPr>
            <a:spLocks noGrp="1"/>
          </p:cNvSpPr>
          <p:nvPr>
            <p:ph idx="1"/>
          </p:nvPr>
        </p:nvSpPr>
        <p:spPr>
          <a:xfrm>
            <a:off x="6023728" y="617714"/>
            <a:ext cx="6168272" cy="6007646"/>
          </a:xfrm>
        </p:spPr>
        <p:txBody>
          <a:bodyPr>
            <a:noAutofit/>
          </a:bodyPr>
          <a:lstStyle/>
          <a:p>
            <a:pPr marL="342900" indent="-342900">
              <a:buFont typeface="+mj-lt"/>
              <a:buAutoNum type="arabicPeriod"/>
            </a:pPr>
            <a:r>
              <a:rPr lang="en-US" sz="1600" dirty="0">
                <a:solidFill>
                  <a:srgbClr val="FF0000"/>
                </a:solidFill>
              </a:rPr>
              <a:t>LV operator needs to enter within 30 m of HV to access HV</a:t>
            </a:r>
          </a:p>
          <a:p>
            <a:pPr marL="342900" indent="-342900">
              <a:buFont typeface="+mj-lt"/>
              <a:buAutoNum type="arabicPeriod"/>
            </a:pPr>
            <a:r>
              <a:rPr lang="en-US" sz="1600" dirty="0">
                <a:solidFill>
                  <a:srgbClr val="FF0000"/>
                </a:solidFill>
              </a:rPr>
              <a:t>LV operator needs to perform the following once in range of HV (300 m V2X)</a:t>
            </a:r>
          </a:p>
          <a:p>
            <a:pPr marL="622300" lvl="1" indent="-261938">
              <a:buFont typeface="+mj-lt"/>
              <a:buAutoNum type="arabicPeriod"/>
            </a:pPr>
            <a:r>
              <a:rPr lang="en-US" sz="1200" dirty="0">
                <a:solidFill>
                  <a:srgbClr val="FF0000"/>
                </a:solidFill>
              </a:rPr>
              <a:t>Operator touches the specific HV icon on the user interface</a:t>
            </a:r>
          </a:p>
          <a:p>
            <a:pPr marL="622300" lvl="1" indent="-261938">
              <a:buFont typeface="+mj-lt"/>
              <a:buAutoNum type="arabicPeriod"/>
            </a:pPr>
            <a:r>
              <a:rPr lang="en-US" sz="1200" dirty="0">
                <a:solidFill>
                  <a:srgbClr val="FF0000"/>
                </a:solidFill>
              </a:rPr>
              <a:t>Selects the “Access” button</a:t>
            </a:r>
          </a:p>
          <a:p>
            <a:pPr marL="342900" indent="-342900">
              <a:buFont typeface="+mj-lt"/>
              <a:buAutoNum type="arabicPeriod"/>
            </a:pPr>
            <a:r>
              <a:rPr lang="en-US" sz="1600" dirty="0">
                <a:solidFill>
                  <a:srgbClr val="FF0000"/>
                </a:solidFill>
              </a:rPr>
              <a:t>HV user screen brightens and receives audible message “Access Request”</a:t>
            </a:r>
          </a:p>
          <a:p>
            <a:pPr marL="622300" lvl="1" indent="-261938">
              <a:tabLst>
                <a:tab pos="709613" algn="l"/>
              </a:tabLst>
            </a:pPr>
            <a:r>
              <a:rPr lang="en-US" sz="1200" dirty="0">
                <a:solidFill>
                  <a:srgbClr val="FF0000"/>
                </a:solidFill>
              </a:rPr>
              <a:t>“Accept” or “Reject” button appears on user interface</a:t>
            </a:r>
          </a:p>
          <a:p>
            <a:pPr marL="622300" lvl="1" indent="-261938">
              <a:tabLst>
                <a:tab pos="709613" algn="l"/>
              </a:tabLst>
            </a:pPr>
            <a:r>
              <a:rPr lang="en-US" sz="1200" dirty="0">
                <a:solidFill>
                  <a:srgbClr val="FF0000"/>
                </a:solidFill>
              </a:rPr>
              <a:t>Message appears on user interface “LV ID # would like to access your vehicle”</a:t>
            </a:r>
          </a:p>
          <a:p>
            <a:pPr marL="622300" lvl="1" indent="-261938">
              <a:tabLst>
                <a:tab pos="709613" algn="l"/>
              </a:tabLst>
            </a:pPr>
            <a:r>
              <a:rPr lang="en-US" sz="1200" dirty="0">
                <a:solidFill>
                  <a:srgbClr val="FF0000"/>
                </a:solidFill>
              </a:rPr>
              <a:t>HV cannot press the “Accept” button until safe state is achieved, “Reject” button can be pressed</a:t>
            </a:r>
          </a:p>
          <a:p>
            <a:pPr marL="342900" indent="-342900">
              <a:buFont typeface="+mj-lt"/>
              <a:buAutoNum type="arabicPeriod"/>
            </a:pPr>
            <a:r>
              <a:rPr lang="en-US" sz="1600" dirty="0">
                <a:solidFill>
                  <a:srgbClr val="FF0000"/>
                </a:solidFill>
              </a:rPr>
              <a:t>HV engages safe state controls, if not already</a:t>
            </a:r>
          </a:p>
          <a:p>
            <a:pPr marL="622300" lvl="1" indent="-261938"/>
            <a:r>
              <a:rPr lang="en-US" sz="1200" dirty="0">
                <a:solidFill>
                  <a:srgbClr val="FF0000"/>
                </a:solidFill>
              </a:rPr>
              <a:t>Yellow safe state broadcast to all vehicles in range</a:t>
            </a:r>
          </a:p>
          <a:p>
            <a:pPr marL="342900" indent="-342900">
              <a:buFont typeface="+mj-lt"/>
              <a:buAutoNum type="arabicPeriod"/>
            </a:pPr>
            <a:r>
              <a:rPr lang="en-US" sz="1600" dirty="0">
                <a:solidFill>
                  <a:srgbClr val="FF0000"/>
                </a:solidFill>
              </a:rPr>
              <a:t>HV authorises LV to gain access by pressing “Accept” button</a:t>
            </a:r>
          </a:p>
          <a:p>
            <a:pPr marL="622300" lvl="1" indent="-261938"/>
            <a:r>
              <a:rPr lang="en-US" sz="1200" dirty="0">
                <a:solidFill>
                  <a:srgbClr val="FF0000"/>
                </a:solidFill>
              </a:rPr>
              <a:t>Green safe state broadcast only to authorised LV</a:t>
            </a:r>
          </a:p>
          <a:p>
            <a:pPr marL="342900" indent="-342900">
              <a:buFont typeface="+mj-lt"/>
              <a:buAutoNum type="arabicPeriod"/>
            </a:pPr>
            <a:r>
              <a:rPr lang="en-US" sz="1600" dirty="0">
                <a:solidFill>
                  <a:srgbClr val="FF0000"/>
                </a:solidFill>
              </a:rPr>
              <a:t>User interface displays a graphical representation in both vehicles, LV is now authorised to enter zone (relevant for that interaction only)</a:t>
            </a:r>
          </a:p>
          <a:p>
            <a:pPr marL="342900" indent="-342900">
              <a:buFont typeface="+mj-lt"/>
              <a:buAutoNum type="arabicPeriod"/>
            </a:pPr>
            <a:r>
              <a:rPr lang="en-US" sz="1600" dirty="0">
                <a:solidFill>
                  <a:srgbClr val="FF0000"/>
                </a:solidFill>
              </a:rPr>
              <a:t>LV vehicle to park in area where HV operator can visually see the vehicle and then performs operational activities as necessary</a:t>
            </a:r>
          </a:p>
          <a:p>
            <a:pPr marL="342900" indent="-342900">
              <a:buFont typeface="+mj-lt"/>
              <a:buAutoNum type="arabicPeriod"/>
            </a:pPr>
            <a:r>
              <a:rPr lang="en-US" sz="1600" dirty="0">
                <a:solidFill>
                  <a:srgbClr val="FF0000"/>
                </a:solidFill>
              </a:rPr>
              <a:t>If any condition of safe state is broken during accessing, approval on both vehicles is void and an event is triggered with an audible message of “Breach” on the LV and “Don’t Move” on the HV </a:t>
            </a:r>
            <a:endParaRPr lang="en-US" sz="1600" dirty="0"/>
          </a:p>
        </p:txBody>
      </p:sp>
      <p:pic>
        <p:nvPicPr>
          <p:cNvPr id="4" name="Picture 3">
            <a:extLst>
              <a:ext uri="{FF2B5EF4-FFF2-40B4-BE49-F238E27FC236}">
                <a16:creationId xmlns:a16="http://schemas.microsoft.com/office/drawing/2014/main" id="{3522438A-387F-1C40-9AAE-BB61B20E953D}"/>
              </a:ext>
            </a:extLst>
          </p:cNvPr>
          <p:cNvPicPr>
            <a:picLocks noChangeAspect="1"/>
          </p:cNvPicPr>
          <p:nvPr/>
        </p:nvPicPr>
        <p:blipFill>
          <a:blip r:embed="rId2"/>
          <a:stretch>
            <a:fillRect/>
          </a:stretch>
        </p:blipFill>
        <p:spPr>
          <a:xfrm rot="276781">
            <a:off x="2031999" y="1812354"/>
            <a:ext cx="2054943" cy="2054943"/>
          </a:xfrm>
          <a:prstGeom prst="rect">
            <a:avLst/>
          </a:prstGeom>
        </p:spPr>
      </p:pic>
      <p:sp>
        <p:nvSpPr>
          <p:cNvPr id="5" name="Oval 4">
            <a:extLst>
              <a:ext uri="{FF2B5EF4-FFF2-40B4-BE49-F238E27FC236}">
                <a16:creationId xmlns:a16="http://schemas.microsoft.com/office/drawing/2014/main" id="{CB5186E1-FF7D-3D43-8120-B08B24AA9DEE}"/>
              </a:ext>
            </a:extLst>
          </p:cNvPr>
          <p:cNvSpPr/>
          <p:nvPr/>
        </p:nvSpPr>
        <p:spPr>
          <a:xfrm>
            <a:off x="1612383" y="1503453"/>
            <a:ext cx="2851355" cy="3011847"/>
          </a:xfrm>
          <a:prstGeom prst="ellipse">
            <a:avLst/>
          </a:prstGeom>
          <a:solidFill>
            <a:srgbClr val="FFFF00">
              <a:alpha val="23000"/>
            </a:srgbClr>
          </a:solidFill>
          <a:ln w="34925">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9" name="Group 8">
            <a:extLst>
              <a:ext uri="{FF2B5EF4-FFF2-40B4-BE49-F238E27FC236}">
                <a16:creationId xmlns:a16="http://schemas.microsoft.com/office/drawing/2014/main" id="{F187DD81-D271-4545-81FA-DF51F4657654}"/>
              </a:ext>
            </a:extLst>
          </p:cNvPr>
          <p:cNvGrpSpPr/>
          <p:nvPr/>
        </p:nvGrpSpPr>
        <p:grpSpPr>
          <a:xfrm rot="17839966" flipH="1">
            <a:off x="9777473" y="-967657"/>
            <a:ext cx="1474536" cy="800076"/>
            <a:chOff x="1051920" y="4402972"/>
            <a:chExt cx="1150786" cy="710914"/>
          </a:xfrm>
        </p:grpSpPr>
        <p:pic>
          <p:nvPicPr>
            <p:cNvPr id="6" name="Picture 5">
              <a:extLst>
                <a:ext uri="{FF2B5EF4-FFF2-40B4-BE49-F238E27FC236}">
                  <a16:creationId xmlns:a16="http://schemas.microsoft.com/office/drawing/2014/main" id="{8E6BB2A6-CE87-8946-8E36-F33194ACDAA2}"/>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rot="3680487" flipH="1">
              <a:off x="1209980" y="4710030"/>
              <a:ext cx="245796" cy="561916"/>
            </a:xfrm>
            <a:prstGeom prst="rect">
              <a:avLst/>
            </a:prstGeom>
          </p:spPr>
        </p:pic>
        <p:sp>
          <p:nvSpPr>
            <p:cNvPr id="7" name="Trapezoid 6">
              <a:extLst>
                <a:ext uri="{FF2B5EF4-FFF2-40B4-BE49-F238E27FC236}">
                  <a16:creationId xmlns:a16="http://schemas.microsoft.com/office/drawing/2014/main" id="{E6EC0718-FC29-5A4D-AAFB-D47BC9584EA3}"/>
                </a:ext>
              </a:extLst>
            </p:cNvPr>
            <p:cNvSpPr/>
            <p:nvPr/>
          </p:nvSpPr>
          <p:spPr>
            <a:xfrm rot="14301142">
              <a:off x="1651815" y="4591428"/>
              <a:ext cx="157316" cy="294969"/>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apezoid 7">
              <a:extLst>
                <a:ext uri="{FF2B5EF4-FFF2-40B4-BE49-F238E27FC236}">
                  <a16:creationId xmlns:a16="http://schemas.microsoft.com/office/drawing/2014/main" id="{EE5079C2-7289-224A-BC1E-2E787AF31AF6}"/>
                </a:ext>
              </a:extLst>
            </p:cNvPr>
            <p:cNvSpPr/>
            <p:nvPr/>
          </p:nvSpPr>
          <p:spPr>
            <a:xfrm rot="14301142">
              <a:off x="1875024" y="4348665"/>
              <a:ext cx="273375" cy="381989"/>
            </a:xfrm>
            <a:prstGeom prst="trapezoi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5BA3D4FD-E2E2-3E4C-8E21-7307D3E8EB99}"/>
              </a:ext>
            </a:extLst>
          </p:cNvPr>
          <p:cNvSpPr/>
          <p:nvPr/>
        </p:nvSpPr>
        <p:spPr>
          <a:xfrm>
            <a:off x="1622247" y="1501155"/>
            <a:ext cx="2851355" cy="3011847"/>
          </a:xfrm>
          <a:prstGeom prst="ellipse">
            <a:avLst/>
          </a:prstGeom>
          <a:solidFill>
            <a:srgbClr val="00B050">
              <a:alpha val="23000"/>
            </a:srgbClr>
          </a:solidFill>
          <a:ln w="34925">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cxnSp>
        <p:nvCxnSpPr>
          <p:cNvPr id="17" name="Elbow Connector 16">
            <a:extLst>
              <a:ext uri="{FF2B5EF4-FFF2-40B4-BE49-F238E27FC236}">
                <a16:creationId xmlns:a16="http://schemas.microsoft.com/office/drawing/2014/main" id="{C7142DB2-E88B-4F4A-94C5-D71BADC6D854}"/>
              </a:ext>
            </a:extLst>
          </p:cNvPr>
          <p:cNvCxnSpPr>
            <a:cxnSpLocks/>
          </p:cNvCxnSpPr>
          <p:nvPr/>
        </p:nvCxnSpPr>
        <p:spPr>
          <a:xfrm rot="16200000" flipV="1">
            <a:off x="4261311" y="1303077"/>
            <a:ext cx="1455258" cy="1342187"/>
          </a:xfrm>
          <a:prstGeom prst="bentConnector3">
            <a:avLst>
              <a:gd name="adj1" fmla="val 50000"/>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3010966C-3D2C-8F45-ADA9-6C9193078A29}"/>
              </a:ext>
            </a:extLst>
          </p:cNvPr>
          <p:cNvCxnSpPr>
            <a:cxnSpLocks/>
            <a:stCxn id="36" idx="1"/>
          </p:cNvCxnSpPr>
          <p:nvPr/>
        </p:nvCxnSpPr>
        <p:spPr>
          <a:xfrm rot="10800000" flipV="1">
            <a:off x="2663688" y="1055026"/>
            <a:ext cx="1386065" cy="1422134"/>
          </a:xfrm>
          <a:prstGeom prst="bentConnector2">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850186D-4D75-F645-87AA-39E8E7DFBC49}"/>
              </a:ext>
            </a:extLst>
          </p:cNvPr>
          <p:cNvSpPr txBox="1"/>
          <p:nvPr/>
        </p:nvSpPr>
        <p:spPr>
          <a:xfrm>
            <a:off x="582740" y="877471"/>
            <a:ext cx="950871" cy="1081549"/>
          </a:xfrm>
          <a:prstGeom prst="rect">
            <a:avLst/>
          </a:prstGeom>
          <a:noFill/>
          <a:ln w="127000">
            <a:solidFill>
              <a:schemeClr val="tx1"/>
            </a:solidFill>
          </a:ln>
        </p:spPr>
        <p:txBody>
          <a:bodyPr wrap="square" rtlCol="0">
            <a:spAutoFit/>
          </a:bodyPr>
          <a:lstStyle/>
          <a:p>
            <a:endParaRPr lang="en-US" dirty="0"/>
          </a:p>
        </p:txBody>
      </p:sp>
      <p:sp>
        <p:nvSpPr>
          <p:cNvPr id="26" name="Oval 25">
            <a:extLst>
              <a:ext uri="{FF2B5EF4-FFF2-40B4-BE49-F238E27FC236}">
                <a16:creationId xmlns:a16="http://schemas.microsoft.com/office/drawing/2014/main" id="{04F5819F-D35A-6F41-82C5-53129D2E1C4A}"/>
              </a:ext>
            </a:extLst>
          </p:cNvPr>
          <p:cNvSpPr/>
          <p:nvPr/>
        </p:nvSpPr>
        <p:spPr>
          <a:xfrm>
            <a:off x="765314" y="1044328"/>
            <a:ext cx="302766" cy="619423"/>
          </a:xfrm>
          <a:prstGeom prst="ellipse">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 b="1" dirty="0"/>
              <a:t>Accept</a:t>
            </a:r>
          </a:p>
        </p:txBody>
      </p:sp>
      <p:sp>
        <p:nvSpPr>
          <p:cNvPr id="27" name="Rectangle 26">
            <a:extLst>
              <a:ext uri="{FF2B5EF4-FFF2-40B4-BE49-F238E27FC236}">
                <a16:creationId xmlns:a16="http://schemas.microsoft.com/office/drawing/2014/main" id="{96CB3E2D-4EEF-D24F-ACD4-A17F06C0B9F6}"/>
              </a:ext>
            </a:extLst>
          </p:cNvPr>
          <p:cNvSpPr/>
          <p:nvPr/>
        </p:nvSpPr>
        <p:spPr>
          <a:xfrm>
            <a:off x="657048" y="1692145"/>
            <a:ext cx="802918" cy="208510"/>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dirty="0"/>
              <a:t>LV  #1 DESIRES ACCESS</a:t>
            </a:r>
          </a:p>
        </p:txBody>
      </p:sp>
      <p:sp>
        <p:nvSpPr>
          <p:cNvPr id="28" name="Oval 27">
            <a:extLst>
              <a:ext uri="{FF2B5EF4-FFF2-40B4-BE49-F238E27FC236}">
                <a16:creationId xmlns:a16="http://schemas.microsoft.com/office/drawing/2014/main" id="{15A1F0F3-7E65-524E-B205-FA3E49749834}"/>
              </a:ext>
            </a:extLst>
          </p:cNvPr>
          <p:cNvSpPr/>
          <p:nvPr/>
        </p:nvSpPr>
        <p:spPr>
          <a:xfrm>
            <a:off x="833964" y="1165459"/>
            <a:ext cx="465532" cy="448965"/>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sp>
        <p:nvSpPr>
          <p:cNvPr id="29" name="TextBox 28">
            <a:extLst>
              <a:ext uri="{FF2B5EF4-FFF2-40B4-BE49-F238E27FC236}">
                <a16:creationId xmlns:a16="http://schemas.microsoft.com/office/drawing/2014/main" id="{E4ADF826-04AD-5F40-B37B-9A4565D54EEB}"/>
              </a:ext>
            </a:extLst>
          </p:cNvPr>
          <p:cNvSpPr txBox="1"/>
          <p:nvPr/>
        </p:nvSpPr>
        <p:spPr>
          <a:xfrm>
            <a:off x="1516864" y="5008235"/>
            <a:ext cx="995258" cy="707886"/>
          </a:xfrm>
          <a:prstGeom prst="rect">
            <a:avLst/>
          </a:prstGeom>
          <a:noFill/>
        </p:spPr>
        <p:txBody>
          <a:bodyPr wrap="square" rtlCol="0">
            <a:spAutoFit/>
          </a:bodyPr>
          <a:lstStyle/>
          <a:p>
            <a:r>
              <a:rPr lang="en-US" sz="2000" b="1" dirty="0"/>
              <a:t>LO = LV</a:t>
            </a:r>
          </a:p>
          <a:p>
            <a:endParaRPr lang="en-US" sz="2000" dirty="0"/>
          </a:p>
        </p:txBody>
      </p:sp>
      <p:sp>
        <p:nvSpPr>
          <p:cNvPr id="30" name="TextBox 29">
            <a:extLst>
              <a:ext uri="{FF2B5EF4-FFF2-40B4-BE49-F238E27FC236}">
                <a16:creationId xmlns:a16="http://schemas.microsoft.com/office/drawing/2014/main" id="{9C62B36D-BEB7-2343-A439-20A8AF76423D}"/>
              </a:ext>
            </a:extLst>
          </p:cNvPr>
          <p:cNvSpPr txBox="1"/>
          <p:nvPr/>
        </p:nvSpPr>
        <p:spPr>
          <a:xfrm>
            <a:off x="320430" y="2627861"/>
            <a:ext cx="1480931" cy="923330"/>
          </a:xfrm>
          <a:prstGeom prst="rect">
            <a:avLst/>
          </a:prstGeom>
          <a:noFill/>
        </p:spPr>
        <p:txBody>
          <a:bodyPr wrap="square" rtlCol="0">
            <a:spAutoFit/>
          </a:bodyPr>
          <a:lstStyle/>
          <a:p>
            <a:pPr marL="285750" indent="-285750">
              <a:buFont typeface="Wingdings" pitchFamily="2" charset="2"/>
              <a:buChar char="ü"/>
            </a:pPr>
            <a:r>
              <a:rPr lang="en-US" b="1" dirty="0"/>
              <a:t>O Kph</a:t>
            </a:r>
          </a:p>
          <a:p>
            <a:pPr marL="285750" indent="-285750">
              <a:buFont typeface="Wingdings" pitchFamily="2" charset="2"/>
              <a:buChar char="ü"/>
            </a:pPr>
            <a:r>
              <a:rPr lang="en-US" b="1" dirty="0"/>
              <a:t>Neutral</a:t>
            </a:r>
          </a:p>
          <a:p>
            <a:pPr marL="285750" indent="-285750">
              <a:buFont typeface="Wingdings" pitchFamily="2" charset="2"/>
              <a:buChar char="ü"/>
            </a:pPr>
            <a:r>
              <a:rPr lang="en-US" b="1" dirty="0"/>
              <a:t>Brake Set</a:t>
            </a:r>
          </a:p>
        </p:txBody>
      </p:sp>
      <p:sp>
        <p:nvSpPr>
          <p:cNvPr id="24" name="TextBox 23">
            <a:extLst>
              <a:ext uri="{FF2B5EF4-FFF2-40B4-BE49-F238E27FC236}">
                <a16:creationId xmlns:a16="http://schemas.microsoft.com/office/drawing/2014/main" id="{A077BE12-DF0C-BE4F-95B2-9B791865FDEC}"/>
              </a:ext>
            </a:extLst>
          </p:cNvPr>
          <p:cNvSpPr txBox="1"/>
          <p:nvPr/>
        </p:nvSpPr>
        <p:spPr>
          <a:xfrm>
            <a:off x="2528911" y="4723020"/>
            <a:ext cx="950871" cy="1081549"/>
          </a:xfrm>
          <a:prstGeom prst="rect">
            <a:avLst/>
          </a:prstGeom>
          <a:noFill/>
          <a:ln w="127000">
            <a:solidFill>
              <a:schemeClr val="tx1"/>
            </a:solid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195B8A71-5BA2-AC4D-9CE8-A333C17C0101}"/>
              </a:ext>
            </a:extLst>
          </p:cNvPr>
          <p:cNvSpPr txBox="1"/>
          <p:nvPr/>
        </p:nvSpPr>
        <p:spPr>
          <a:xfrm>
            <a:off x="2805373" y="5246205"/>
            <a:ext cx="598868" cy="307777"/>
          </a:xfrm>
          <a:prstGeom prst="rect">
            <a:avLst/>
          </a:prstGeom>
          <a:noFill/>
          <a:ln>
            <a:solidFill>
              <a:schemeClr val="tx1"/>
            </a:solidFill>
          </a:ln>
        </p:spPr>
        <p:txBody>
          <a:bodyPr wrap="square" rtlCol="0">
            <a:spAutoFit/>
          </a:bodyPr>
          <a:lstStyle/>
          <a:p>
            <a:r>
              <a:rPr lang="en-US" sz="700" dirty="0"/>
              <a:t>    PASS</a:t>
            </a:r>
          </a:p>
          <a:p>
            <a:r>
              <a:rPr lang="en-US" sz="700" dirty="0"/>
              <a:t>    ACCESS</a:t>
            </a:r>
          </a:p>
        </p:txBody>
      </p:sp>
      <p:pic>
        <p:nvPicPr>
          <p:cNvPr id="20" name="Graphic 19" descr="Checkmark">
            <a:extLst>
              <a:ext uri="{FF2B5EF4-FFF2-40B4-BE49-F238E27FC236}">
                <a16:creationId xmlns:a16="http://schemas.microsoft.com/office/drawing/2014/main" id="{8F05D313-7746-E244-8648-BFFED45CB5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37697" y="5383063"/>
            <a:ext cx="119391" cy="119391"/>
          </a:xfrm>
          <a:prstGeom prst="rect">
            <a:avLst/>
          </a:prstGeom>
        </p:spPr>
      </p:pic>
      <p:sp>
        <p:nvSpPr>
          <p:cNvPr id="33" name="Oval 32">
            <a:extLst>
              <a:ext uri="{FF2B5EF4-FFF2-40B4-BE49-F238E27FC236}">
                <a16:creationId xmlns:a16="http://schemas.microsoft.com/office/drawing/2014/main" id="{6FCFFD3B-36F8-D940-85CC-7948EB1E1F51}"/>
              </a:ext>
            </a:extLst>
          </p:cNvPr>
          <p:cNvSpPr/>
          <p:nvPr/>
        </p:nvSpPr>
        <p:spPr>
          <a:xfrm>
            <a:off x="2595211" y="4809721"/>
            <a:ext cx="465532" cy="448965"/>
          </a:xfrm>
          <a:prstGeom prst="ellipse">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700" dirty="0"/>
          </a:p>
        </p:txBody>
      </p:sp>
      <p:pic>
        <p:nvPicPr>
          <p:cNvPr id="35" name="Picture 34">
            <a:extLst>
              <a:ext uri="{FF2B5EF4-FFF2-40B4-BE49-F238E27FC236}">
                <a16:creationId xmlns:a16="http://schemas.microsoft.com/office/drawing/2014/main" id="{8ED39277-0929-CE43-9DC8-6D66DA61430F}"/>
              </a:ext>
            </a:extLst>
          </p:cNvPr>
          <p:cNvPicPr/>
          <p:nvPr/>
        </p:nvPicPr>
        <p:blipFill>
          <a:blip r:embed="rId6">
            <a:extLst>
              <a:ext uri="{28A0092B-C50C-407E-A947-70E740481C1C}">
                <a14:useLocalDpi xmlns:a14="http://schemas.microsoft.com/office/drawing/2010/main" val="0"/>
              </a:ext>
            </a:extLst>
          </a:blip>
          <a:srcRect/>
          <a:stretch/>
        </p:blipFill>
        <p:spPr bwMode="auto">
          <a:xfrm rot="16200000">
            <a:off x="2710320" y="4929267"/>
            <a:ext cx="239884" cy="201657"/>
          </a:xfrm>
          <a:prstGeom prst="rect">
            <a:avLst/>
          </a:prstGeom>
          <a:noFill/>
          <a:ln>
            <a:noFill/>
          </a:ln>
        </p:spPr>
      </p:pic>
      <p:pic>
        <p:nvPicPr>
          <p:cNvPr id="36" name="Graphic 35" descr="Wireless router">
            <a:extLst>
              <a:ext uri="{FF2B5EF4-FFF2-40B4-BE49-F238E27FC236}">
                <a16:creationId xmlns:a16="http://schemas.microsoft.com/office/drawing/2014/main" id="{C37BFA4C-CA99-5643-B8B7-7E74FD5A6F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49752" y="818914"/>
            <a:ext cx="472223" cy="472223"/>
          </a:xfrm>
          <a:prstGeom prst="rect">
            <a:avLst/>
          </a:prstGeom>
        </p:spPr>
      </p:pic>
      <p:sp>
        <p:nvSpPr>
          <p:cNvPr id="15" name="Rectangle 14">
            <a:extLst>
              <a:ext uri="{FF2B5EF4-FFF2-40B4-BE49-F238E27FC236}">
                <a16:creationId xmlns:a16="http://schemas.microsoft.com/office/drawing/2014/main" id="{7CA6D81C-00BB-434A-A792-1EA4D5ACDEC5}"/>
              </a:ext>
            </a:extLst>
          </p:cNvPr>
          <p:cNvSpPr/>
          <p:nvPr/>
        </p:nvSpPr>
        <p:spPr>
          <a:xfrm>
            <a:off x="564480" y="2008438"/>
            <a:ext cx="971100" cy="369332"/>
          </a:xfrm>
          <a:prstGeom prst="rect">
            <a:avLst/>
          </a:prstGeom>
        </p:spPr>
        <p:txBody>
          <a:bodyPr wrap="none">
            <a:spAutoFit/>
          </a:bodyPr>
          <a:lstStyle/>
          <a:p>
            <a:r>
              <a:rPr lang="en-US" b="1" dirty="0"/>
              <a:t>RO = HV</a:t>
            </a:r>
            <a:endParaRPr lang="en-US" dirty="0"/>
          </a:p>
        </p:txBody>
      </p:sp>
      <p:sp>
        <p:nvSpPr>
          <p:cNvPr id="53" name="Oval 52">
            <a:extLst>
              <a:ext uri="{FF2B5EF4-FFF2-40B4-BE49-F238E27FC236}">
                <a16:creationId xmlns:a16="http://schemas.microsoft.com/office/drawing/2014/main" id="{02657512-18F6-5044-B856-B00322064BD0}"/>
              </a:ext>
            </a:extLst>
          </p:cNvPr>
          <p:cNvSpPr/>
          <p:nvPr/>
        </p:nvSpPr>
        <p:spPr>
          <a:xfrm>
            <a:off x="1077944" y="1062278"/>
            <a:ext cx="302766" cy="619423"/>
          </a:xfrm>
          <a:prstGeom prst="ellipse">
            <a:avLst/>
          </a:prstGeom>
          <a:solidFill>
            <a:srgbClr val="E96E98"/>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500" b="1" dirty="0"/>
              <a:t>REJECT</a:t>
            </a:r>
          </a:p>
        </p:txBody>
      </p:sp>
      <p:sp>
        <p:nvSpPr>
          <p:cNvPr id="11" name="TextBox 10">
            <a:extLst>
              <a:ext uri="{FF2B5EF4-FFF2-40B4-BE49-F238E27FC236}">
                <a16:creationId xmlns:a16="http://schemas.microsoft.com/office/drawing/2014/main" id="{BB0FB52A-813B-1B33-C04C-2F34E285659C}"/>
              </a:ext>
            </a:extLst>
          </p:cNvPr>
          <p:cNvSpPr txBox="1"/>
          <p:nvPr/>
        </p:nvSpPr>
        <p:spPr>
          <a:xfrm>
            <a:off x="0" y="5772020"/>
            <a:ext cx="6205356" cy="1107996"/>
          </a:xfrm>
          <a:prstGeom prst="rect">
            <a:avLst/>
          </a:prstGeom>
          <a:noFill/>
        </p:spPr>
        <p:txBody>
          <a:bodyPr wrap="square" rtlCol="0">
            <a:spAutoFit/>
          </a:bodyPr>
          <a:lstStyle/>
          <a:p>
            <a:pPr marL="0" indent="0">
              <a:buNone/>
            </a:pPr>
            <a:r>
              <a:rPr lang="en-US" sz="1100" dirty="0">
                <a:solidFill>
                  <a:srgbClr val="FF0000"/>
                </a:solidFill>
              </a:rPr>
              <a:t>Only applicable for entry by LV’s</a:t>
            </a:r>
          </a:p>
          <a:p>
            <a:pPr marL="0" indent="0">
              <a:buNone/>
            </a:pPr>
            <a:r>
              <a:rPr lang="en-US" sz="1100" dirty="0">
                <a:solidFill>
                  <a:srgbClr val="FF0000"/>
                </a:solidFill>
              </a:rPr>
              <a:t>30 metre zone must be visible on all user panels at all times when the vehicle is stationary (red), in a safe state (yellow).  An acknowledged safe state (green) will only be visible to the two vehicles that are interacting.</a:t>
            </a:r>
          </a:p>
          <a:p>
            <a:r>
              <a:rPr lang="en-US" sz="1100" dirty="0">
                <a:solidFill>
                  <a:srgbClr val="FF0000"/>
                </a:solidFill>
              </a:rPr>
              <a:t>NOTE: the text in red provides examples of parameters that should be considered during development and site configuration.  </a:t>
            </a:r>
          </a:p>
        </p:txBody>
      </p:sp>
      <p:sp>
        <p:nvSpPr>
          <p:cNvPr id="2" name="TextBox 1">
            <a:extLst>
              <a:ext uri="{FF2B5EF4-FFF2-40B4-BE49-F238E27FC236}">
                <a16:creationId xmlns:a16="http://schemas.microsoft.com/office/drawing/2014/main" id="{24DCDC7B-722A-833C-90A8-3F8EA879E2C9}"/>
              </a:ext>
            </a:extLst>
          </p:cNvPr>
          <p:cNvSpPr txBox="1"/>
          <p:nvPr/>
        </p:nvSpPr>
        <p:spPr>
          <a:xfrm>
            <a:off x="265667" y="142465"/>
            <a:ext cx="11151807" cy="461665"/>
          </a:xfrm>
          <a:prstGeom prst="rect">
            <a:avLst/>
          </a:prstGeom>
          <a:noFill/>
        </p:spPr>
        <p:txBody>
          <a:bodyPr wrap="square" lIns="91440" tIns="45720" rIns="91440" bIns="45720" rtlCol="0" anchor="ctr">
            <a:spAutoFit/>
          </a:bodyPr>
          <a:lstStyle/>
          <a:p>
            <a:r>
              <a:rPr lang="en-US" sz="2400" dirty="0">
                <a:solidFill>
                  <a:schemeClr val="accent2"/>
                </a:solidFill>
                <a:latin typeface="Heebo"/>
                <a:ea typeface="Source Sans Pro"/>
                <a:cs typeface="Heebo"/>
              </a:rPr>
              <a:t>Scenario 7C: </a:t>
            </a:r>
            <a:r>
              <a:rPr lang="en-US" sz="2400" dirty="0">
                <a:latin typeface="Heebo" pitchFamily="2" charset="-79"/>
                <a:cs typeface="Heebo" pitchFamily="2" charset="-79"/>
              </a:rPr>
              <a:t>Accessing heavy vehicle – operational activities</a:t>
            </a:r>
            <a:endParaRPr lang="en-US" sz="1800" dirty="0">
              <a:latin typeface="Heebo" pitchFamily="2" charset="-79"/>
              <a:cs typeface="Heebo" pitchFamily="2" charset="-79"/>
            </a:endParaRPr>
          </a:p>
        </p:txBody>
      </p:sp>
    </p:spTree>
    <p:extLst>
      <p:ext uri="{BB962C8B-B14F-4D97-AF65-F5344CB8AC3E}">
        <p14:creationId xmlns:p14="http://schemas.microsoft.com/office/powerpoint/2010/main" val="1234233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500"/>
                            </p:stCondLst>
                            <p:childTnLst>
                              <p:par>
                                <p:cTn id="17" presetID="42" presetClass="path" presetSubtype="0" accel="50000" decel="50000" fill="hold" nodeType="afterEffect">
                                  <p:stCondLst>
                                    <p:cond delay="0"/>
                                  </p:stCondLst>
                                  <p:childTnLst>
                                    <p:animMotion origin="layout" path="M -0.08294 0.15023 L -0.41224 0.57199 " pathEditMode="relative" rAng="0" ptsTypes="AA">
                                      <p:cBhvr>
                                        <p:cTn id="18" dur="2000" fill="hold"/>
                                        <p:tgtEl>
                                          <p:spTgt spid="9"/>
                                        </p:tgtEl>
                                        <p:attrNameLst>
                                          <p:attrName>ppt_x</p:attrName>
                                          <p:attrName>ppt_y</p:attrName>
                                        </p:attrNameLst>
                                      </p:cBhvr>
                                      <p:rCtr x="-16471" y="21088"/>
                                    </p:animMotion>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dissolv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nodeType="clickEffect">
                                  <p:stCondLst>
                                    <p:cond delay="0"/>
                                  </p:stCondLst>
                                  <p:childTnLst>
                                    <p:anim calcmode="discrete" valueType="str">
                                      <p:cBhvr>
                                        <p:cTn id="38" dur="1000" fill="hold"/>
                                        <p:tgtEl>
                                          <p:spTgt spid="35"/>
                                        </p:tgtEl>
                                        <p:attrNameLst>
                                          <p:attrName>style.visibility</p:attrName>
                                        </p:attrNameLst>
                                      </p:cBhvr>
                                      <p:tavLst>
                                        <p:tav tm="0">
                                          <p:val>
                                            <p:strVal val="hidden"/>
                                          </p:val>
                                        </p:tav>
                                        <p:tav tm="50000">
                                          <p:val>
                                            <p:strVal val="visible"/>
                                          </p:val>
                                        </p:tav>
                                      </p:tavLst>
                                    </p:anim>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6"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par>
                          <p:cTn id="48" fill="hold">
                            <p:stCondLst>
                              <p:cond delay="3500"/>
                            </p:stCondLst>
                            <p:childTnLst>
                              <p:par>
                                <p:cTn id="49" presetID="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par>
                          <p:cTn id="51" fill="hold">
                            <p:stCondLst>
                              <p:cond delay="3500"/>
                            </p:stCondLst>
                            <p:childTnLst>
                              <p:par>
                                <p:cTn id="52" presetID="1"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par>
                          <p:cTn id="54" fill="hold">
                            <p:stCondLst>
                              <p:cond delay="3500"/>
                            </p:stCondLst>
                            <p:childTnLst>
                              <p:par>
                                <p:cTn id="55" presetID="1"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dissolve">
                                      <p:cBhvr>
                                        <p:cTn id="61" dur="500"/>
                                        <p:tgtEl>
                                          <p:spTgt spid="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dissolve">
                                      <p:cBhvr>
                                        <p:cTn id="66" dur="500"/>
                                        <p:tgtEl>
                                          <p:spTgt spid="3">
                                            <p:txEl>
                                              <p:pRg st="5" end="5"/>
                                            </p:txEl>
                                          </p:spTgt>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Scale>
                                      <p:cBhvr>
                                        <p:cTn id="69"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6"/>
                                        </p:tgtEl>
                                        <p:attrNameLst>
                                          <p:attrName>ppt_x</p:attrName>
                                          <p:attrName>ppt_y</p:attrName>
                                        </p:attrNameLst>
                                      </p:cBhvr>
                                    </p:animMotion>
                                    <p:animEffect transition="in" filter="fade">
                                      <p:cBhvr>
                                        <p:cTn id="71" dur="1000"/>
                                        <p:tgtEl>
                                          <p:spTgt spid="26"/>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Scale>
                                      <p:cBhvr>
                                        <p:cTn id="74"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53"/>
                                        </p:tgtEl>
                                        <p:attrNameLst>
                                          <p:attrName>ppt_x</p:attrName>
                                          <p:attrName>ppt_y</p:attrName>
                                        </p:attrNameLst>
                                      </p:cBhvr>
                                    </p:animMotion>
                                    <p:animEffect transition="in" filter="fade">
                                      <p:cBhvr>
                                        <p:cTn id="76" dur="1000"/>
                                        <p:tgtEl>
                                          <p:spTgt spid="53"/>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Scale>
                                      <p:cBhvr>
                                        <p:cTn id="7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25"/>
                                        </p:tgtEl>
                                        <p:attrNameLst>
                                          <p:attrName>ppt_x</p:attrName>
                                          <p:attrName>ppt_y</p:attrName>
                                        </p:attrNameLst>
                                      </p:cBhvr>
                                    </p:animMotion>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3">
                                            <p:txEl>
                                              <p:pRg st="6" end="6"/>
                                            </p:txEl>
                                          </p:spTgt>
                                        </p:tgtEl>
                                        <p:attrNameLst>
                                          <p:attrName>style.visibility</p:attrName>
                                        </p:attrNameLst>
                                      </p:cBhvr>
                                      <p:to>
                                        <p:strVal val="visible"/>
                                      </p:to>
                                    </p:set>
                                    <p:animEffect transition="in" filter="dissolve">
                                      <p:cBhvr>
                                        <p:cTn id="86" dur="500"/>
                                        <p:tgtEl>
                                          <p:spTgt spid="3">
                                            <p:txEl>
                                              <p:pRg st="6" end="6"/>
                                            </p:txEl>
                                          </p:spTgt>
                                        </p:tgtEl>
                                      </p:cBhvr>
                                    </p:animEffect>
                                  </p:childTnLst>
                                </p:cTn>
                              </p:par>
                              <p:par>
                                <p:cTn id="87" presetID="52" presetClass="entr" presetSubtype="0"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Scale>
                                      <p:cBhvr>
                                        <p:cTn id="89"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27"/>
                                        </p:tgtEl>
                                        <p:attrNameLst>
                                          <p:attrName>ppt_x</p:attrName>
                                          <p:attrName>ppt_y</p:attrName>
                                        </p:attrNameLst>
                                      </p:cBhvr>
                                    </p:animMotion>
                                    <p:animEffect transition="in" filter="fade">
                                      <p:cBhvr>
                                        <p:cTn id="91" dur="1000"/>
                                        <p:tgtEl>
                                          <p:spTgt spid="27"/>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3">
                                            <p:txEl>
                                              <p:pRg st="7" end="7"/>
                                            </p:txEl>
                                          </p:spTgt>
                                        </p:tgtEl>
                                        <p:attrNameLst>
                                          <p:attrName>style.visibility</p:attrName>
                                        </p:attrNameLst>
                                      </p:cBhvr>
                                      <p:to>
                                        <p:strVal val="visible"/>
                                      </p:to>
                                    </p:set>
                                    <p:animEffect transition="in" filter="dissolve">
                                      <p:cBhvr>
                                        <p:cTn id="96" dur="500"/>
                                        <p:tgtEl>
                                          <p:spTgt spid="3">
                                            <p:txEl>
                                              <p:pRg st="7" end="7"/>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3">
                                            <p:txEl>
                                              <p:pRg st="8" end="8"/>
                                            </p:txEl>
                                          </p:spTgt>
                                        </p:tgtEl>
                                        <p:attrNameLst>
                                          <p:attrName>style.visibility</p:attrName>
                                        </p:attrNameLst>
                                      </p:cBhvr>
                                      <p:to>
                                        <p:strVal val="visible"/>
                                      </p:to>
                                    </p:set>
                                    <p:animEffect transition="in" filter="dissolve">
                                      <p:cBhvr>
                                        <p:cTn id="101" dur="500"/>
                                        <p:tgtEl>
                                          <p:spTgt spid="3">
                                            <p:txEl>
                                              <p:pRg st="8" end="8"/>
                                            </p:txEl>
                                          </p:spTgt>
                                        </p:tgtEl>
                                      </p:cBhvr>
                                    </p:animEffect>
                                  </p:childTnLst>
                                </p:cTn>
                              </p:par>
                              <p:par>
                                <p:cTn id="102" presetID="1" presetClass="exit" presetSubtype="0" fill="hold" nodeType="withEffect">
                                  <p:stCondLst>
                                    <p:cond delay="0"/>
                                  </p:stCondLst>
                                  <p:childTnLst>
                                    <p:set>
                                      <p:cBhvr>
                                        <p:cTn id="103" dur="1" fill="hold">
                                          <p:stCondLst>
                                            <p:cond delay="0"/>
                                          </p:stCondLst>
                                        </p:cTn>
                                        <p:tgtEl>
                                          <p:spTgt spid="17"/>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36"/>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20"/>
                                        </p:tgtEl>
                                        <p:attrNameLst>
                                          <p:attrName>style.visibility</p:attrName>
                                        </p:attrNameLst>
                                      </p:cBhvr>
                                      <p:to>
                                        <p:strVal val="hidden"/>
                                      </p:to>
                                    </p:set>
                                  </p:childTnLst>
                                </p:cTn>
                              </p:par>
                              <p:par>
                                <p:cTn id="114" presetID="9" presetClass="entr" presetSubtype="0" fill="hold" nodeType="withEffect">
                                  <p:stCondLst>
                                    <p:cond delay="0"/>
                                  </p:stCondLst>
                                  <p:childTnLst>
                                    <p:set>
                                      <p:cBhvr>
                                        <p:cTn id="115" dur="1" fill="hold">
                                          <p:stCondLst>
                                            <p:cond delay="0"/>
                                          </p:stCondLst>
                                        </p:cTn>
                                        <p:tgtEl>
                                          <p:spTgt spid="3">
                                            <p:txEl>
                                              <p:pRg st="9" end="9"/>
                                            </p:txEl>
                                          </p:spTgt>
                                        </p:tgtEl>
                                        <p:attrNameLst>
                                          <p:attrName>style.visibility</p:attrName>
                                        </p:attrNameLst>
                                      </p:cBhvr>
                                      <p:to>
                                        <p:strVal val="visible"/>
                                      </p:to>
                                    </p:set>
                                    <p:animEffect transition="in" filter="dissolve">
                                      <p:cBhvr>
                                        <p:cTn id="116" dur="500"/>
                                        <p:tgtEl>
                                          <p:spTgt spid="3">
                                            <p:txEl>
                                              <p:pRg st="9" end="9"/>
                                            </p:txEl>
                                          </p:spTgt>
                                        </p:tgtEl>
                                      </p:cBhvr>
                                    </p:animEffect>
                                  </p:childTnLst>
                                </p:cTn>
                              </p:par>
                              <p:par>
                                <p:cTn id="117" presetID="9" presetClass="entr" presetSubtype="0" fill="hold" nodeType="withEffect">
                                  <p:stCondLst>
                                    <p:cond delay="1000"/>
                                  </p:stCondLst>
                                  <p:childTnLst>
                                    <p:set>
                                      <p:cBhvr>
                                        <p:cTn id="118" dur="1" fill="hold">
                                          <p:stCondLst>
                                            <p:cond delay="0"/>
                                          </p:stCondLst>
                                        </p:cTn>
                                        <p:tgtEl>
                                          <p:spTgt spid="30">
                                            <p:txEl>
                                              <p:pRg st="0" end="0"/>
                                            </p:txEl>
                                          </p:spTgt>
                                        </p:tgtEl>
                                        <p:attrNameLst>
                                          <p:attrName>style.visibility</p:attrName>
                                        </p:attrNameLst>
                                      </p:cBhvr>
                                      <p:to>
                                        <p:strVal val="visible"/>
                                      </p:to>
                                    </p:set>
                                    <p:animEffect transition="in" filter="dissolve">
                                      <p:cBhvr>
                                        <p:cTn id="119" dur="500"/>
                                        <p:tgtEl>
                                          <p:spTgt spid="30">
                                            <p:txEl>
                                              <p:pRg st="0" end="0"/>
                                            </p:txEl>
                                          </p:spTgt>
                                        </p:tgtEl>
                                      </p:cBhvr>
                                    </p:animEffect>
                                  </p:childTnLst>
                                </p:cTn>
                              </p:par>
                              <p:par>
                                <p:cTn id="120" presetID="9" presetClass="entr" presetSubtype="0" fill="hold" nodeType="withEffect">
                                  <p:stCondLst>
                                    <p:cond delay="2000"/>
                                  </p:stCondLst>
                                  <p:childTnLst>
                                    <p:set>
                                      <p:cBhvr>
                                        <p:cTn id="121" dur="1" fill="hold">
                                          <p:stCondLst>
                                            <p:cond delay="0"/>
                                          </p:stCondLst>
                                        </p:cTn>
                                        <p:tgtEl>
                                          <p:spTgt spid="30">
                                            <p:txEl>
                                              <p:pRg st="1" end="1"/>
                                            </p:txEl>
                                          </p:spTgt>
                                        </p:tgtEl>
                                        <p:attrNameLst>
                                          <p:attrName>style.visibility</p:attrName>
                                        </p:attrNameLst>
                                      </p:cBhvr>
                                      <p:to>
                                        <p:strVal val="visible"/>
                                      </p:to>
                                    </p:set>
                                    <p:animEffect transition="in" filter="dissolve">
                                      <p:cBhvr>
                                        <p:cTn id="122" dur="500"/>
                                        <p:tgtEl>
                                          <p:spTgt spid="30">
                                            <p:txEl>
                                              <p:pRg st="1" end="1"/>
                                            </p:txEl>
                                          </p:spTgt>
                                        </p:tgtEl>
                                      </p:cBhvr>
                                    </p:animEffect>
                                  </p:childTnLst>
                                </p:cTn>
                              </p:par>
                              <p:par>
                                <p:cTn id="123" presetID="9" presetClass="entr" presetSubtype="0" fill="hold" nodeType="withEffect">
                                  <p:stCondLst>
                                    <p:cond delay="3000"/>
                                  </p:stCondLst>
                                  <p:childTnLst>
                                    <p:set>
                                      <p:cBhvr>
                                        <p:cTn id="124" dur="1" fill="hold">
                                          <p:stCondLst>
                                            <p:cond delay="0"/>
                                          </p:stCondLst>
                                        </p:cTn>
                                        <p:tgtEl>
                                          <p:spTgt spid="30">
                                            <p:txEl>
                                              <p:pRg st="2" end="2"/>
                                            </p:txEl>
                                          </p:spTgt>
                                        </p:tgtEl>
                                        <p:attrNameLst>
                                          <p:attrName>style.visibility</p:attrName>
                                        </p:attrNameLst>
                                      </p:cBhvr>
                                      <p:to>
                                        <p:strVal val="visible"/>
                                      </p:to>
                                    </p:set>
                                    <p:animEffect transition="in" filter="dissolve">
                                      <p:cBhvr>
                                        <p:cTn id="125" dur="500"/>
                                        <p:tgtEl>
                                          <p:spTgt spid="30">
                                            <p:txEl>
                                              <p:pRg st="2" end="2"/>
                                            </p:txEl>
                                          </p:spTgt>
                                        </p:tgtEl>
                                      </p:cBhvr>
                                    </p:animEffect>
                                  </p:childTnLst>
                                </p:cTn>
                              </p:par>
                              <p:par>
                                <p:cTn id="126" presetID="2" presetClass="entr" presetSubtype="4" fill="hold" grpId="0" nodeType="withEffect">
                                  <p:stCondLst>
                                    <p:cond delay="3000"/>
                                  </p:stCondLst>
                                  <p:childTnLst>
                                    <p:set>
                                      <p:cBhvr>
                                        <p:cTn id="127" dur="1" fill="hold">
                                          <p:stCondLst>
                                            <p:cond delay="0"/>
                                          </p:stCondLst>
                                        </p:cTn>
                                        <p:tgtEl>
                                          <p:spTgt spid="5"/>
                                        </p:tgtEl>
                                        <p:attrNameLst>
                                          <p:attrName>style.visibility</p:attrName>
                                        </p:attrNameLst>
                                      </p:cBhvr>
                                      <p:to>
                                        <p:strVal val="visible"/>
                                      </p:to>
                                    </p:set>
                                    <p:anim calcmode="lin" valueType="num">
                                      <p:cBhvr additive="base">
                                        <p:cTn id="128" dur="500" fill="hold"/>
                                        <p:tgtEl>
                                          <p:spTgt spid="5"/>
                                        </p:tgtEl>
                                        <p:attrNameLst>
                                          <p:attrName>ppt_x</p:attrName>
                                        </p:attrNameLst>
                                      </p:cBhvr>
                                      <p:tavLst>
                                        <p:tav tm="0">
                                          <p:val>
                                            <p:strVal val="#ppt_x"/>
                                          </p:val>
                                        </p:tav>
                                        <p:tav tm="100000">
                                          <p:val>
                                            <p:strVal val="#ppt_x"/>
                                          </p:val>
                                        </p:tav>
                                      </p:tavLst>
                                    </p:anim>
                                    <p:anim calcmode="lin" valueType="num">
                                      <p:cBhvr additive="base">
                                        <p:cTn id="129" dur="500" fill="hold"/>
                                        <p:tgtEl>
                                          <p:spTgt spid="5"/>
                                        </p:tgtEl>
                                        <p:attrNameLst>
                                          <p:attrName>ppt_y</p:attrName>
                                        </p:attrNameLst>
                                      </p:cBhvr>
                                      <p:tavLst>
                                        <p:tav tm="0">
                                          <p:val>
                                            <p:strVal val="1+#ppt_h/2"/>
                                          </p:val>
                                        </p:tav>
                                        <p:tav tm="100000">
                                          <p:val>
                                            <p:strVal val="#ppt_y"/>
                                          </p:val>
                                        </p:tav>
                                      </p:tavLst>
                                    </p:anim>
                                  </p:childTnLst>
                                </p:cTn>
                              </p:par>
                              <p:par>
                                <p:cTn id="130" presetID="1" presetClass="entr" presetSubtype="0" fill="hold" grpId="0" nodeType="withEffect">
                                  <p:stCondLst>
                                    <p:cond delay="3000"/>
                                  </p:stCondLst>
                                  <p:childTnLst>
                                    <p:set>
                                      <p:cBhvr>
                                        <p:cTn id="131" dur="1" fill="hold">
                                          <p:stCondLst>
                                            <p:cond delay="0"/>
                                          </p:stCondLst>
                                        </p:cTn>
                                        <p:tgtEl>
                                          <p:spTgt spid="34"/>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3">
                                            <p:txEl>
                                              <p:pRg st="10" end="10"/>
                                            </p:txEl>
                                          </p:spTgt>
                                        </p:tgtEl>
                                        <p:attrNameLst>
                                          <p:attrName>style.visibility</p:attrName>
                                        </p:attrNameLst>
                                      </p:cBhvr>
                                      <p:to>
                                        <p:strVal val="visible"/>
                                      </p:to>
                                    </p:set>
                                    <p:animEffect transition="in" filter="dissolve">
                                      <p:cBhvr>
                                        <p:cTn id="136" dur="500"/>
                                        <p:tgtEl>
                                          <p:spTgt spid="3">
                                            <p:txEl>
                                              <p:pRg st="10" end="10"/>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3">
                                            <p:txEl>
                                              <p:pRg st="11" end="11"/>
                                            </p:txEl>
                                          </p:spTgt>
                                        </p:tgtEl>
                                        <p:attrNameLst>
                                          <p:attrName>style.visibility</p:attrName>
                                        </p:attrNameLst>
                                      </p:cBhvr>
                                      <p:to>
                                        <p:strVal val="visible"/>
                                      </p:to>
                                    </p:set>
                                    <p:animEffect transition="in" filter="dissolve">
                                      <p:cBhvr>
                                        <p:cTn id="141" dur="500"/>
                                        <p:tgtEl>
                                          <p:spTgt spid="3">
                                            <p:txEl>
                                              <p:pRg st="11" end="11"/>
                                            </p:txEl>
                                          </p:spTgt>
                                        </p:tgtEl>
                                      </p:cBhvr>
                                    </p:animEffect>
                                  </p:childTnLst>
                                </p:cTn>
                              </p:par>
                              <p:par>
                                <p:cTn id="142" presetID="1" presetClass="exit" presetSubtype="0" fill="hold" grpId="0" nodeType="withEffect">
                                  <p:stCondLst>
                                    <p:cond delay="0"/>
                                  </p:stCondLst>
                                  <p:childTnLst>
                                    <p:set>
                                      <p:cBhvr>
                                        <p:cTn id="143" dur="1" fill="hold">
                                          <p:stCondLst>
                                            <p:cond delay="0"/>
                                          </p:stCondLst>
                                        </p:cTn>
                                        <p:tgtEl>
                                          <p:spTgt spid="30">
                                            <p:txEl>
                                              <p:pRg st="0" end="0"/>
                                            </p:txEl>
                                          </p:spTgt>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30">
                                            <p:txEl>
                                              <p:pRg st="1" end="1"/>
                                            </p:txEl>
                                          </p:spTgt>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30">
                                            <p:txEl>
                                              <p:pRg st="2" end="2"/>
                                            </p:txEl>
                                          </p:spTgt>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grpId="1" nodeType="clickEffect">
                                  <p:stCondLst>
                                    <p:cond delay="0"/>
                                  </p:stCondLst>
                                  <p:childTnLst>
                                    <p:set>
                                      <p:cBhvr>
                                        <p:cTn id="151" dur="1" fill="hold">
                                          <p:stCondLst>
                                            <p:cond delay="0"/>
                                          </p:stCondLst>
                                        </p:cTn>
                                        <p:tgtEl>
                                          <p:spTgt spid="26"/>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53"/>
                                        </p:tgtEl>
                                        <p:attrNameLst>
                                          <p:attrName>style.visibility</p:attrName>
                                        </p:attrNameLst>
                                      </p:cBhvr>
                                      <p:to>
                                        <p:strVal val="hidden"/>
                                      </p:to>
                                    </p:set>
                                  </p:childTnLst>
                                </p:cTn>
                              </p:par>
                              <p:par>
                                <p:cTn id="154" presetID="1" presetClass="exit" presetSubtype="0" fill="hold" grpId="1" nodeType="withEffect">
                                  <p:stCondLst>
                                    <p:cond delay="3000"/>
                                  </p:stCondLst>
                                  <p:childTnLst>
                                    <p:set>
                                      <p:cBhvr>
                                        <p:cTn id="155" dur="1" fill="hold">
                                          <p:stCondLst>
                                            <p:cond delay="0"/>
                                          </p:stCondLst>
                                        </p:cTn>
                                        <p:tgtEl>
                                          <p:spTgt spid="27"/>
                                        </p:tgtEl>
                                        <p:attrNameLst>
                                          <p:attrName>style.visibility</p:attrName>
                                        </p:attrNameLst>
                                      </p:cBhvr>
                                      <p:to>
                                        <p:strVal val="hidden"/>
                                      </p:to>
                                    </p:set>
                                  </p:childTnLst>
                                </p:cTn>
                              </p:par>
                              <p:par>
                                <p:cTn id="156" presetID="1" presetClass="exit" presetSubtype="0" fill="hold" grpId="1" nodeType="withEffect">
                                  <p:stCondLst>
                                    <p:cond delay="1000"/>
                                  </p:stCondLst>
                                  <p:childTnLst>
                                    <p:set>
                                      <p:cBhvr>
                                        <p:cTn id="157" dur="1" fill="hold">
                                          <p:stCondLst>
                                            <p:cond delay="0"/>
                                          </p:stCondLst>
                                        </p:cTn>
                                        <p:tgtEl>
                                          <p:spTgt spid="5"/>
                                        </p:tgtEl>
                                        <p:attrNameLst>
                                          <p:attrName>style.visibility</p:attrName>
                                        </p:attrNameLst>
                                      </p:cBhvr>
                                      <p:to>
                                        <p:strVal val="hidden"/>
                                      </p:to>
                                    </p:set>
                                  </p:childTnLst>
                                </p:cTn>
                              </p:par>
                              <p:par>
                                <p:cTn id="158" presetID="1" presetClass="entr" presetSubtype="0" fill="hold" grpId="0" nodeType="withEffect">
                                  <p:stCondLst>
                                    <p:cond delay="500"/>
                                  </p:stCondLst>
                                  <p:childTnLst>
                                    <p:set>
                                      <p:cBhvr>
                                        <p:cTn id="159" dur="1" fill="hold">
                                          <p:stCondLst>
                                            <p:cond delay="0"/>
                                          </p:stCondLst>
                                        </p:cTn>
                                        <p:tgtEl>
                                          <p:spTgt spid="14"/>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28"/>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33"/>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nodeType="clickEffect">
                                  <p:stCondLst>
                                    <p:cond delay="0"/>
                                  </p:stCondLst>
                                  <p:childTnLst>
                                    <p:set>
                                      <p:cBhvr>
                                        <p:cTn id="167" dur="1" fill="hold">
                                          <p:stCondLst>
                                            <p:cond delay="0"/>
                                          </p:stCondLst>
                                        </p:cTn>
                                        <p:tgtEl>
                                          <p:spTgt spid="3">
                                            <p:txEl>
                                              <p:pRg st="12" end="12"/>
                                            </p:txEl>
                                          </p:spTgt>
                                        </p:tgtEl>
                                        <p:attrNameLst>
                                          <p:attrName>style.visibility</p:attrName>
                                        </p:attrNameLst>
                                      </p:cBhvr>
                                      <p:to>
                                        <p:strVal val="visible"/>
                                      </p:to>
                                    </p:set>
                                    <p:animEffect transition="in" filter="dissolve">
                                      <p:cBhvr>
                                        <p:cTn id="168" dur="500"/>
                                        <p:tgtEl>
                                          <p:spTgt spid="3">
                                            <p:txEl>
                                              <p:pRg st="12" end="12"/>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9" presetClass="entr" presetSubtype="0" fill="hold" nodeType="clickEffect">
                                  <p:stCondLst>
                                    <p:cond delay="0"/>
                                  </p:stCondLst>
                                  <p:childTnLst>
                                    <p:set>
                                      <p:cBhvr>
                                        <p:cTn id="172" dur="1" fill="hold">
                                          <p:stCondLst>
                                            <p:cond delay="0"/>
                                          </p:stCondLst>
                                        </p:cTn>
                                        <p:tgtEl>
                                          <p:spTgt spid="3">
                                            <p:txEl>
                                              <p:pRg st="13" end="13"/>
                                            </p:txEl>
                                          </p:spTgt>
                                        </p:tgtEl>
                                        <p:attrNameLst>
                                          <p:attrName>style.visibility</p:attrName>
                                        </p:attrNameLst>
                                      </p:cBhvr>
                                      <p:to>
                                        <p:strVal val="visible"/>
                                      </p:to>
                                    </p:set>
                                    <p:animEffect transition="in" filter="dissolve">
                                      <p:cBhvr>
                                        <p:cTn id="173" dur="500"/>
                                        <p:tgtEl>
                                          <p:spTgt spid="3">
                                            <p:txEl>
                                              <p:pRg st="13" end="13"/>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9" presetClass="entr" presetSubtype="0" fill="hold" nodeType="clickEffect">
                                  <p:stCondLst>
                                    <p:cond delay="0"/>
                                  </p:stCondLst>
                                  <p:childTnLst>
                                    <p:set>
                                      <p:cBhvr>
                                        <p:cTn id="177" dur="1" fill="hold">
                                          <p:stCondLst>
                                            <p:cond delay="0"/>
                                          </p:stCondLst>
                                        </p:cTn>
                                        <p:tgtEl>
                                          <p:spTgt spid="3">
                                            <p:txEl>
                                              <p:pRg st="14" end="14"/>
                                            </p:txEl>
                                          </p:spTgt>
                                        </p:tgtEl>
                                        <p:attrNameLst>
                                          <p:attrName>style.visibility</p:attrName>
                                        </p:attrNameLst>
                                      </p:cBhvr>
                                      <p:to>
                                        <p:strVal val="visible"/>
                                      </p:to>
                                    </p:set>
                                    <p:animEffect transition="in" filter="dissolve">
                                      <p:cBhvr>
                                        <p:cTn id="178" dur="500"/>
                                        <p:tgtEl>
                                          <p:spTgt spid="3">
                                            <p:txEl>
                                              <p:pRg st="14" end="14"/>
                                            </p:txEl>
                                          </p:spTgt>
                                        </p:tgtEl>
                                      </p:cBhvr>
                                    </p:animEffect>
                                  </p:childTnLst>
                                </p:cTn>
                              </p:par>
                              <p:par>
                                <p:cTn id="179" presetID="42" presetClass="path" presetSubtype="0" accel="50000" decel="50000" fill="hold" nodeType="withEffect">
                                  <p:stCondLst>
                                    <p:cond delay="0"/>
                                  </p:stCondLst>
                                  <p:childTnLst>
                                    <p:animMotion origin="layout" path="M -0.41224 0.57199 L -0.62578 0.73148 " pathEditMode="relative" rAng="0" ptsTypes="AA">
                                      <p:cBhvr>
                                        <p:cTn id="180" dur="5000" fill="hold"/>
                                        <p:tgtEl>
                                          <p:spTgt spid="9"/>
                                        </p:tgtEl>
                                        <p:attrNameLst>
                                          <p:attrName>ppt_x</p:attrName>
                                          <p:attrName>ppt_y</p:attrName>
                                        </p:attrNameLst>
                                      </p:cBhvr>
                                      <p:rCtr x="-10677" y="7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animBg="1"/>
      <p:bldP spid="5" grpId="1" animBg="1"/>
      <p:bldP spid="14" grpId="0" animBg="1"/>
      <p:bldP spid="25" grpId="0" animBg="1"/>
      <p:bldP spid="26" grpId="0" animBg="1"/>
      <p:bldP spid="26" grpId="1" animBg="1"/>
      <p:bldP spid="27" grpId="0" animBg="1"/>
      <p:bldP spid="27" grpId="1" animBg="1"/>
      <p:bldP spid="28" grpId="0" animBg="1"/>
      <p:bldP spid="30" grpId="0" build="allAtOnce"/>
      <p:bldP spid="24" grpId="0" animBg="1"/>
      <p:bldP spid="16" grpId="0" animBg="1"/>
      <p:bldP spid="16" grpId="1" animBg="1"/>
      <p:bldP spid="33" grpId="0" animBg="1"/>
      <p:bldP spid="53" grpId="0" animBg="1"/>
      <p:bldP spid="5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hu6Ris9mECUQjQ8ppo5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hu6Ris9mECUQjQ8ppo5SQ"/>
</p:tagLst>
</file>

<file path=ppt/theme/theme1.xml><?xml version="1.0" encoding="utf-8"?>
<a:theme xmlns:a="http://schemas.openxmlformats.org/drawingml/2006/main" name="Office Theme">
  <a:themeElements>
    <a:clrScheme name="Plan">
      <a:dk1>
        <a:srgbClr val="2E2F3F"/>
      </a:dk1>
      <a:lt1>
        <a:srgbClr val="FFFFFF"/>
      </a:lt1>
      <a:dk2>
        <a:srgbClr val="1A1B24"/>
      </a:dk2>
      <a:lt2>
        <a:srgbClr val="F5F5F5"/>
      </a:lt2>
      <a:accent1>
        <a:srgbClr val="CD9974"/>
      </a:accent1>
      <a:accent2>
        <a:srgbClr val="B46E50"/>
      </a:accent2>
      <a:accent3>
        <a:srgbClr val="8C543D"/>
      </a:accent3>
      <a:accent4>
        <a:srgbClr val="A5A5A5"/>
      </a:accent4>
      <a:accent5>
        <a:srgbClr val="6F6F6F"/>
      </a:accent5>
      <a:accent6>
        <a:srgbClr val="4D4D4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1C12DB-6408-4EFE-8DDB-9F2F29BAA9BE}">
  <we:reference id="wa200001396" version="2.1.6.0" store="en-US" storeType="OMEX"/>
  <we:alternateReferences>
    <we:reference id="wa200001396" version="2.1.6.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bce02d-2058-40a1-a6ff-0a112af09d9f">
      <Terms xmlns="http://schemas.microsoft.com/office/infopath/2007/PartnerControls"/>
    </lcf76f155ced4ddcb4097134ff3c332f>
    <TaxCatchAll xmlns="72697c1a-bd28-4733-a57b-b00ad0f48605" xsi:nil="true"/>
    <Notes xmlns="a5bce02d-2058-40a1-a6ff-0a112af09d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7806B5FFDF9A4793CD5F18B6659BF2" ma:contentTypeVersion="17" ma:contentTypeDescription="Create a new document." ma:contentTypeScope="" ma:versionID="61495b89ca9e5d7d4c1a96675659c880">
  <xsd:schema xmlns:xsd="http://www.w3.org/2001/XMLSchema" xmlns:xs="http://www.w3.org/2001/XMLSchema" xmlns:p="http://schemas.microsoft.com/office/2006/metadata/properties" xmlns:ns2="a5bce02d-2058-40a1-a6ff-0a112af09d9f" xmlns:ns3="72697c1a-bd28-4733-a57b-b00ad0f48605" targetNamespace="http://schemas.microsoft.com/office/2006/metadata/properties" ma:root="true" ma:fieldsID="0b7cf3ce74042a99e3a9d0b22f274d76" ns2:_="" ns3:_="">
    <xsd:import namespace="a5bce02d-2058-40a1-a6ff-0a112af09d9f"/>
    <xsd:import namespace="72697c1a-bd28-4733-a57b-b00ad0f486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SearchProperties" minOccurs="0"/>
                <xsd:element ref="ns2:Note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ce02d-2058-40a1-a6ff-0a112af09d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cd5ce1-a873-4b08-9b8a-1fde0424736c"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697c1a-bd28-4733-a57b-b00ad0f4860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5af8eb2-48ac-4120-9228-fda88e3d13d8}" ma:internalName="TaxCatchAll" ma:showField="CatchAllData" ma:web="72697c1a-bd28-4733-a57b-b00ad0f486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FD963-EED9-408A-B38B-A321E8324C8D}">
  <ds:schemaRefs>
    <ds:schemaRef ds:uri="http://schemas.microsoft.com/sharepoint/v3/contenttype/forms"/>
  </ds:schemaRefs>
</ds:datastoreItem>
</file>

<file path=customXml/itemProps2.xml><?xml version="1.0" encoding="utf-8"?>
<ds:datastoreItem xmlns:ds="http://schemas.openxmlformats.org/officeDocument/2006/customXml" ds:itemID="{9E5FCE03-F201-43E4-B07B-4841C2A972DE}">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81e805e0-6b1c-4072-aa20-e53efca39d2d"/>
    <ds:schemaRef ds:uri="http://purl.org/dc/dcmitype/"/>
    <ds:schemaRef ds:uri="http://schemas.openxmlformats.org/package/2006/metadata/core-properties"/>
    <ds:schemaRef ds:uri="http://www.w3.org/XML/1998/namespace"/>
    <ds:schemaRef ds:uri="007fab1a-6714-4508-b8c6-015c86c88298"/>
    <ds:schemaRef ds:uri="http://purl.org/dc/elements/1.1/"/>
  </ds:schemaRefs>
</ds:datastoreItem>
</file>

<file path=customXml/itemProps3.xml><?xml version="1.0" encoding="utf-8"?>
<ds:datastoreItem xmlns:ds="http://schemas.openxmlformats.org/officeDocument/2006/customXml" ds:itemID="{4EACEE40-4150-4DC6-9C5B-901ABE802175}"/>
</file>

<file path=docProps/app.xml><?xml version="1.0" encoding="utf-8"?>
<Properties xmlns="http://schemas.openxmlformats.org/officeDocument/2006/extended-properties" xmlns:vt="http://schemas.openxmlformats.org/officeDocument/2006/docPropsVTypes">
  <TotalTime>18580</TotalTime>
  <Words>687</Words>
  <Application>Microsoft Macintosh PowerPoint</Application>
  <PresentationFormat>Widescreen</PresentationFormat>
  <Paragraphs>58</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Aptos</vt:lpstr>
      <vt:lpstr>Arial</vt:lpstr>
      <vt:lpstr>Calibri</vt:lpstr>
      <vt:lpstr>Calibri Light</vt:lpstr>
      <vt:lpstr>Heebo</vt:lpstr>
      <vt:lpstr>Heebo Black</vt:lpstr>
      <vt:lpstr>Montserrat</vt:lpstr>
      <vt:lpstr>Wingdings</vt:lpstr>
      <vt:lpstr>Office Theme</vt:lpstr>
      <vt:lpstr>PowerPoint Presentation</vt:lpstr>
      <vt:lpstr>PowerPoint Presentation</vt:lpstr>
      <vt:lpstr>User interface behaviour – vehicle to vehicle interaction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Eve McDonald</cp:lastModifiedBy>
  <cp:revision>133</cp:revision>
  <dcterms:created xsi:type="dcterms:W3CDTF">2020-12-09T12:24:20Z</dcterms:created>
  <dcterms:modified xsi:type="dcterms:W3CDTF">2024-09-09T06:39:34Z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0x010100ACC821A64C5C344CA70894E97C2C9A71</vt:lpwstr>
  </property>
  <property fmtid="{D5CDD505-2E9C-101B-9397-08002B2CF9AE}" pid="3" name="MediaServiceImageTags">
    <vt:lpwstr/>
  </property>
</Properties>
</file>