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302" r:id="rId6"/>
    <p:sldId id="347" r:id="rId7"/>
    <p:sldId id="35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6BE445-6CCD-DCF6-3B2A-20D7220F22BA}" name="Neil Pollard" initials="NP" userId="S::Neil.Pollard@glencore.com.au::6f78faa6-6c14-4e14-b949-3fcbb76b3ea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D6FF"/>
    <a:srgbClr val="000000"/>
    <a:srgbClr val="FFF5EE"/>
    <a:srgbClr val="1A1B24"/>
    <a:srgbClr val="FFFFFF"/>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F1FEBE-CC57-BE49-BA8F-573351E5F0C1}" v="1" dt="2024-09-09T06:41:28.77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31" autoAdjust="0"/>
    <p:restoredTop sz="94660"/>
  </p:normalViewPr>
  <p:slideViewPr>
    <p:cSldViewPr snapToGrid="0">
      <p:cViewPr varScale="1">
        <p:scale>
          <a:sx n="124" d="100"/>
          <a:sy n="124" d="100"/>
        </p:scale>
        <p:origin x="1024" y="16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30A4B6-2AE5-FC44-9647-FDFCF62D8569}" type="datetimeFigureOut">
              <a:rPr lang="en-US" smtClean="0"/>
              <a:t>9/9/24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A087E7-81E8-CC40-AD6F-BBBD7C6D9711}" type="slidenum">
              <a:rPr lang="en-US" smtClean="0"/>
              <a:t>‹#›</a:t>
            </a:fld>
            <a:endParaRPr lang="en-US" dirty="0"/>
          </a:p>
        </p:txBody>
      </p:sp>
    </p:spTree>
    <p:extLst>
      <p:ext uri="{BB962C8B-B14F-4D97-AF65-F5344CB8AC3E}">
        <p14:creationId xmlns:p14="http://schemas.microsoft.com/office/powerpoint/2010/main" val="3402954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1029789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FB129B0E-9415-43F5-A2E2-855F7F01EFDF}"/>
              </a:ext>
            </a:extLst>
          </p:cNvPr>
          <p:cNvSpPr>
            <a:spLocks noGrp="1"/>
          </p:cNvSpPr>
          <p:nvPr>
            <p:ph type="pic" sz="quarter" idx="13"/>
          </p:nvPr>
        </p:nvSpPr>
        <p:spPr>
          <a:xfrm>
            <a:off x="7028316" y="0"/>
            <a:ext cx="5163685" cy="6858000"/>
          </a:xfrm>
          <a:custGeom>
            <a:avLst/>
            <a:gdLst>
              <a:gd name="connsiteX0" fmla="*/ 581116 w 5163685"/>
              <a:gd name="connsiteY0" fmla="*/ 0 h 6858000"/>
              <a:gd name="connsiteX1" fmla="*/ 5163685 w 5163685"/>
              <a:gd name="connsiteY1" fmla="*/ 0 h 6858000"/>
              <a:gd name="connsiteX2" fmla="*/ 5163685 w 5163685"/>
              <a:gd name="connsiteY2" fmla="*/ 6858000 h 6858000"/>
              <a:gd name="connsiteX3" fmla="*/ 581106 w 5163685"/>
              <a:gd name="connsiteY3" fmla="*/ 6858000 h 6858000"/>
              <a:gd name="connsiteX4" fmla="*/ 464005 w 5163685"/>
              <a:gd name="connsiteY4" fmla="*/ 6846195 h 6858000"/>
              <a:gd name="connsiteX5" fmla="*/ 0 w 5163685"/>
              <a:gd name="connsiteY5" fmla="*/ 6276881 h 6858000"/>
              <a:gd name="connsiteX6" fmla="*/ 0 w 5163685"/>
              <a:gd name="connsiteY6" fmla="*/ 581121 h 6858000"/>
              <a:gd name="connsiteX7" fmla="*/ 464005 w 5163685"/>
              <a:gd name="connsiteY7" fmla="*/ 1180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63685" h="6858000">
                <a:moveTo>
                  <a:pt x="581116" y="0"/>
                </a:moveTo>
                <a:lnTo>
                  <a:pt x="5163685" y="0"/>
                </a:lnTo>
                <a:lnTo>
                  <a:pt x="5163685" y="6858000"/>
                </a:lnTo>
                <a:lnTo>
                  <a:pt x="581106" y="6858000"/>
                </a:lnTo>
                <a:lnTo>
                  <a:pt x="464005" y="6846195"/>
                </a:lnTo>
                <a:cubicBezTo>
                  <a:pt x="199198" y="6792008"/>
                  <a:pt x="0" y="6557707"/>
                  <a:pt x="0" y="6276881"/>
                </a:cubicBezTo>
                <a:lnTo>
                  <a:pt x="0" y="581121"/>
                </a:lnTo>
                <a:cubicBezTo>
                  <a:pt x="0" y="300295"/>
                  <a:pt x="199198" y="65993"/>
                  <a:pt x="464005" y="11806"/>
                </a:cubicBezTo>
                <a:close/>
              </a:path>
            </a:pathLst>
          </a:custGeom>
        </p:spPr>
        <p:txBody>
          <a:bodyPr wrap="square">
            <a:noAutofit/>
          </a:bodyPr>
          <a:lstStyle/>
          <a:p>
            <a:endParaRPr lang="en-US" dirty="0"/>
          </a:p>
        </p:txBody>
      </p:sp>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102340647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CCD131B-A54D-45C1-9281-EEC87709AA69}"/>
              </a:ext>
            </a:extLst>
          </p:cNvPr>
          <p:cNvSpPr>
            <a:spLocks noGrp="1"/>
          </p:cNvSpPr>
          <p:nvPr>
            <p:ph type="pic" sz="quarter" idx="13"/>
          </p:nvPr>
        </p:nvSpPr>
        <p:spPr>
          <a:xfrm>
            <a:off x="0" y="93306"/>
            <a:ext cx="12192001" cy="6858000"/>
          </a:xfrm>
          <a:custGeom>
            <a:avLst/>
            <a:gdLst>
              <a:gd name="connsiteX0" fmla="*/ 0 w 5160498"/>
              <a:gd name="connsiteY0" fmla="*/ 0 h 6858000"/>
              <a:gd name="connsiteX1" fmla="*/ 5160498 w 5160498"/>
              <a:gd name="connsiteY1" fmla="*/ 0 h 6858000"/>
              <a:gd name="connsiteX2" fmla="*/ 5160498 w 5160498"/>
              <a:gd name="connsiteY2" fmla="*/ 6858000 h 6858000"/>
              <a:gd name="connsiteX3" fmla="*/ 0 w 516049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5160498" h="6858000">
                <a:moveTo>
                  <a:pt x="0" y="0"/>
                </a:moveTo>
                <a:lnTo>
                  <a:pt x="5160498" y="0"/>
                </a:lnTo>
                <a:lnTo>
                  <a:pt x="5160498" y="6858000"/>
                </a:lnTo>
                <a:lnTo>
                  <a:pt x="0" y="6858000"/>
                </a:lnTo>
                <a:close/>
              </a:path>
            </a:pathLst>
          </a:custGeom>
        </p:spPr>
        <p:txBody>
          <a:bodyPr wrap="square">
            <a:noAutofit/>
          </a:bodyPr>
          <a:lstStyle/>
          <a:p>
            <a:endParaRPr lang="en-US" dirty="0"/>
          </a:p>
        </p:txBody>
      </p:sp>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342826244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Blank">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997157B9-DA62-42E8-9493-7CF896780448}"/>
              </a:ext>
            </a:extLst>
          </p:cNvPr>
          <p:cNvSpPr>
            <a:spLocks noGrp="1"/>
          </p:cNvSpPr>
          <p:nvPr>
            <p:ph type="pic" sz="quarter" idx="13"/>
          </p:nvPr>
        </p:nvSpPr>
        <p:spPr>
          <a:xfrm>
            <a:off x="381002" y="381000"/>
            <a:ext cx="11429998" cy="6096000"/>
          </a:xfrm>
          <a:custGeom>
            <a:avLst/>
            <a:gdLst>
              <a:gd name="connsiteX0" fmla="*/ 115032 w 11429998"/>
              <a:gd name="connsiteY0" fmla="*/ 0 h 6096000"/>
              <a:gd name="connsiteX1" fmla="*/ 11314966 w 11429998"/>
              <a:gd name="connsiteY1" fmla="*/ 0 h 6096000"/>
              <a:gd name="connsiteX2" fmla="*/ 11429998 w 11429998"/>
              <a:gd name="connsiteY2" fmla="*/ 115032 h 6096000"/>
              <a:gd name="connsiteX3" fmla="*/ 11429998 w 11429998"/>
              <a:gd name="connsiteY3" fmla="*/ 5980968 h 6096000"/>
              <a:gd name="connsiteX4" fmla="*/ 11314966 w 11429998"/>
              <a:gd name="connsiteY4" fmla="*/ 6096000 h 6096000"/>
              <a:gd name="connsiteX5" fmla="*/ 115032 w 11429998"/>
              <a:gd name="connsiteY5" fmla="*/ 6096000 h 6096000"/>
              <a:gd name="connsiteX6" fmla="*/ 0 w 11429998"/>
              <a:gd name="connsiteY6" fmla="*/ 5980968 h 6096000"/>
              <a:gd name="connsiteX7" fmla="*/ 0 w 11429998"/>
              <a:gd name="connsiteY7" fmla="*/ 115032 h 6096000"/>
              <a:gd name="connsiteX8" fmla="*/ 115032 w 11429998"/>
              <a:gd name="connsiteY8" fmla="*/ 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29998" h="6096000">
                <a:moveTo>
                  <a:pt x="115032" y="0"/>
                </a:moveTo>
                <a:lnTo>
                  <a:pt x="11314966" y="0"/>
                </a:lnTo>
                <a:cubicBezTo>
                  <a:pt x="11378496" y="0"/>
                  <a:pt x="11429998" y="51502"/>
                  <a:pt x="11429998" y="115032"/>
                </a:cubicBezTo>
                <a:lnTo>
                  <a:pt x="11429998" y="5980968"/>
                </a:lnTo>
                <a:cubicBezTo>
                  <a:pt x="11429998" y="6044498"/>
                  <a:pt x="11378496" y="6096000"/>
                  <a:pt x="11314966" y="6096000"/>
                </a:cubicBezTo>
                <a:lnTo>
                  <a:pt x="115032" y="6096000"/>
                </a:lnTo>
                <a:cubicBezTo>
                  <a:pt x="51502" y="6096000"/>
                  <a:pt x="0" y="6044498"/>
                  <a:pt x="0" y="5980968"/>
                </a:cubicBezTo>
                <a:lnTo>
                  <a:pt x="0" y="115032"/>
                </a:lnTo>
                <a:cubicBezTo>
                  <a:pt x="0" y="51502"/>
                  <a:pt x="51502" y="0"/>
                  <a:pt x="115032" y="0"/>
                </a:cubicBezTo>
                <a:close/>
              </a:path>
            </a:pathLst>
          </a:custGeom>
        </p:spPr>
        <p:txBody>
          <a:bodyPr wrap="square">
            <a:noAutofit/>
          </a:bodyPr>
          <a:lstStyle/>
          <a:p>
            <a:endParaRPr lang="en-US" dirty="0"/>
          </a:p>
        </p:txBody>
      </p:sp>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1223800688"/>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7_Blank">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70A115EE-9E32-4A68-ABF7-7CF2179CBD5D}"/>
              </a:ext>
            </a:extLst>
          </p:cNvPr>
          <p:cNvSpPr>
            <a:spLocks noGrp="1"/>
          </p:cNvSpPr>
          <p:nvPr>
            <p:ph type="pic" sz="quarter" idx="13"/>
          </p:nvPr>
        </p:nvSpPr>
        <p:spPr>
          <a:xfrm>
            <a:off x="2" y="-3"/>
            <a:ext cx="4692317" cy="6858002"/>
          </a:xfrm>
          <a:custGeom>
            <a:avLst/>
            <a:gdLst>
              <a:gd name="connsiteX0" fmla="*/ 0 w 4692317"/>
              <a:gd name="connsiteY0" fmla="*/ 0 h 6858002"/>
              <a:gd name="connsiteX1" fmla="*/ 4469057 w 4692317"/>
              <a:gd name="connsiteY1" fmla="*/ 0 h 6858002"/>
              <a:gd name="connsiteX2" fmla="*/ 4692317 w 4692317"/>
              <a:gd name="connsiteY2" fmla="*/ 223260 h 6858002"/>
              <a:gd name="connsiteX3" fmla="*/ 4692317 w 4692317"/>
              <a:gd name="connsiteY3" fmla="*/ 6634742 h 6858002"/>
              <a:gd name="connsiteX4" fmla="*/ 4469057 w 4692317"/>
              <a:gd name="connsiteY4" fmla="*/ 6858002 h 6858002"/>
              <a:gd name="connsiteX5" fmla="*/ 0 w 4692317"/>
              <a:gd name="connsiteY5" fmla="*/ 6858002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92317" h="6858002">
                <a:moveTo>
                  <a:pt x="0" y="0"/>
                </a:moveTo>
                <a:lnTo>
                  <a:pt x="4469057" y="0"/>
                </a:lnTo>
                <a:cubicBezTo>
                  <a:pt x="4592360" y="0"/>
                  <a:pt x="4692317" y="99957"/>
                  <a:pt x="4692317" y="223260"/>
                </a:cubicBezTo>
                <a:lnTo>
                  <a:pt x="4692317" y="6634742"/>
                </a:lnTo>
                <a:cubicBezTo>
                  <a:pt x="4692317" y="6758045"/>
                  <a:pt x="4592360" y="6858002"/>
                  <a:pt x="4469057" y="6858002"/>
                </a:cubicBezTo>
                <a:lnTo>
                  <a:pt x="0" y="6858002"/>
                </a:lnTo>
                <a:close/>
              </a:path>
            </a:pathLst>
          </a:custGeom>
          <a:solidFill>
            <a:schemeClr val="bg1"/>
          </a:solidFill>
          <a:ln>
            <a:noFill/>
          </a:ln>
          <a:effectLst>
            <a:outerShdw blurRad="711200" dist="381000" sx="87000" sy="87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defRPr lang="en-US" sz="1800">
                <a:solidFill>
                  <a:schemeClr val="lt1"/>
                </a:solidFill>
              </a:defRPr>
            </a:lvl1pPr>
          </a:lstStyle>
          <a:p>
            <a:pPr marL="0" lvl="0" algn="ctr"/>
            <a:endParaRPr lang="en-US" dirty="0"/>
          </a:p>
        </p:txBody>
      </p:sp>
      <p:sp>
        <p:nvSpPr>
          <p:cNvPr id="2" name="Date Placeholder 1">
            <a:extLst>
              <a:ext uri="{FF2B5EF4-FFF2-40B4-BE49-F238E27FC236}">
                <a16:creationId xmlns:a16="http://schemas.microsoft.com/office/drawing/2014/main" id="{2A164690-3C04-4D2E-B8B4-8F007C8E8935}"/>
              </a:ext>
            </a:extLst>
          </p:cNvPr>
          <p:cNvSpPr>
            <a:spLocks noGrp="1"/>
          </p:cNvSpPr>
          <p:nvPr>
            <p:ph type="dt" sz="half" idx="10"/>
          </p:nvPr>
        </p:nvSpPr>
        <p:spPr/>
        <p:txBody>
          <a:bodyPr/>
          <a:lstStyle/>
          <a:p>
            <a:fld id="{958F8844-22EE-4C68-84C9-C765D6ECC5DB}" type="datetimeFigureOut">
              <a:rPr lang="en-US" smtClean="0"/>
              <a:t>9/9/24</a:t>
            </a:fld>
            <a:endParaRPr lang="en-US" dirty="0"/>
          </a:p>
        </p:txBody>
      </p:sp>
      <p:sp>
        <p:nvSpPr>
          <p:cNvPr id="3" name="Footer Placeholder 2">
            <a:extLst>
              <a:ext uri="{FF2B5EF4-FFF2-40B4-BE49-F238E27FC236}">
                <a16:creationId xmlns:a16="http://schemas.microsoft.com/office/drawing/2014/main" id="{2FA4C163-2413-4F50-8F70-54438B983720}"/>
              </a:ext>
            </a:extLst>
          </p:cNvPr>
          <p:cNvSpPr>
            <a:spLocks noGrp="1"/>
          </p:cNvSpPr>
          <p:nvPr>
            <p:ph type="ftr" sz="quarter" idx="11"/>
          </p:nvPr>
        </p:nvSpPr>
        <p:spPr/>
        <p:txBody>
          <a:bodyPr/>
          <a:lstStyle>
            <a:lvl1pPr>
              <a:buFont typeface="+mj-lt"/>
              <a:buAutoNum type="arabicPeriod"/>
              <a:defRPr/>
            </a:lvl1pPr>
          </a:lstStyle>
          <a:p>
            <a:pPr>
              <a:buFont typeface="+mj-lt"/>
              <a:buAutoNum type="arabicPeriod"/>
            </a:pPr>
            <a:endParaRPr lang="en-US" dirty="0"/>
          </a:p>
        </p:txBody>
      </p:sp>
      <p:sp>
        <p:nvSpPr>
          <p:cNvPr id="4" name="Slide Number Placeholder 3">
            <a:extLst>
              <a:ext uri="{FF2B5EF4-FFF2-40B4-BE49-F238E27FC236}">
                <a16:creationId xmlns:a16="http://schemas.microsoft.com/office/drawing/2014/main" id="{74F2816C-A7CA-4A97-A64E-E58C3691E542}"/>
              </a:ext>
            </a:extLst>
          </p:cNvPr>
          <p:cNvSpPr>
            <a:spLocks noGrp="1"/>
          </p:cNvSpPr>
          <p:nvPr>
            <p:ph type="sldNum" sz="quarter" idx="12"/>
          </p:nvPr>
        </p:nvSpPr>
        <p:spPr/>
        <p:txBody>
          <a:bodyPr/>
          <a:lstStyle/>
          <a:p>
            <a:fld id="{829D2416-81EA-414A-9A1B-E074E10F16F2}" type="slidenum">
              <a:rPr lang="en-US" smtClean="0"/>
              <a:t>‹#›</a:t>
            </a:fld>
            <a:endParaRPr lang="en-US" dirty="0"/>
          </a:p>
        </p:txBody>
      </p:sp>
    </p:spTree>
    <p:extLst>
      <p:ext uri="{BB962C8B-B14F-4D97-AF65-F5344CB8AC3E}">
        <p14:creationId xmlns:p14="http://schemas.microsoft.com/office/powerpoint/2010/main" val="47684758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5E44E-DE65-BD4A-AD6A-912E70E65C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587F1C-78E6-4C46-8379-0AF7269CE8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2A5B83-6083-F748-9509-BFA4FB2242C4}"/>
              </a:ext>
            </a:extLst>
          </p:cNvPr>
          <p:cNvSpPr>
            <a:spLocks noGrp="1"/>
          </p:cNvSpPr>
          <p:nvPr>
            <p:ph type="dt" sz="half" idx="10"/>
          </p:nvPr>
        </p:nvSpPr>
        <p:spPr/>
        <p:txBody>
          <a:bodyPr/>
          <a:lstStyle/>
          <a:p>
            <a:fld id="{0E02DCA7-D6C9-4108-9674-CE34EAF39A52}" type="datetime1">
              <a:rPr lang="en-US" smtClean="0"/>
              <a:t>9/9/24</a:t>
            </a:fld>
            <a:endParaRPr lang="en-US" dirty="0"/>
          </a:p>
        </p:txBody>
      </p:sp>
      <p:sp>
        <p:nvSpPr>
          <p:cNvPr id="5" name="Footer Placeholder 4">
            <a:extLst>
              <a:ext uri="{FF2B5EF4-FFF2-40B4-BE49-F238E27FC236}">
                <a16:creationId xmlns:a16="http://schemas.microsoft.com/office/drawing/2014/main" id="{376CD984-C170-364A-8061-1622AB2C641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94B1B0-0BD6-454C-9764-2708FD273798}"/>
              </a:ext>
            </a:extLst>
          </p:cNvPr>
          <p:cNvSpPr>
            <a:spLocks noGrp="1"/>
          </p:cNvSpPr>
          <p:nvPr>
            <p:ph type="sldNum" sz="quarter" idx="12"/>
          </p:nvPr>
        </p:nvSpPr>
        <p:spPr/>
        <p:txBody>
          <a:bodyPr/>
          <a:lstStyle/>
          <a:p>
            <a:fld id="{621D1297-FA94-7D43-9275-3BBF7943531E}" type="slidenum">
              <a:rPr lang="en-US" smtClean="0"/>
              <a:t>‹#›</a:t>
            </a:fld>
            <a:endParaRPr lang="en-US" dirty="0"/>
          </a:p>
        </p:txBody>
      </p:sp>
    </p:spTree>
    <p:extLst>
      <p:ext uri="{BB962C8B-B14F-4D97-AF65-F5344CB8AC3E}">
        <p14:creationId xmlns:p14="http://schemas.microsoft.com/office/powerpoint/2010/main" val="125059053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25FBD8-6296-428B-BDCD-DC017E2CA7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4A0F1DF-27C3-4F9D-B8C1-D739BFF5A5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778D3B-A9E8-4150-A482-6720709742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8F8844-22EE-4C68-84C9-C765D6ECC5DB}" type="datetimeFigureOut">
              <a:rPr lang="en-US" smtClean="0"/>
              <a:t>9/9/24</a:t>
            </a:fld>
            <a:endParaRPr lang="en-US" dirty="0"/>
          </a:p>
        </p:txBody>
      </p:sp>
      <p:sp>
        <p:nvSpPr>
          <p:cNvPr id="5" name="Footer Placeholder 4">
            <a:extLst>
              <a:ext uri="{FF2B5EF4-FFF2-40B4-BE49-F238E27FC236}">
                <a16:creationId xmlns:a16="http://schemas.microsoft.com/office/drawing/2014/main" id="{7E3D3D08-507D-40FE-A591-959CDBAA5C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8BD6A2E-E27A-4263-B2EF-4574ABBAA6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9D2416-81EA-414A-9A1B-E074E10F16F2}" type="slidenum">
              <a:rPr lang="en-US" smtClean="0"/>
              <a:t>‹#›</a:t>
            </a:fld>
            <a:endParaRPr lang="en-US" dirty="0"/>
          </a:p>
        </p:txBody>
      </p:sp>
    </p:spTree>
    <p:extLst>
      <p:ext uri="{BB962C8B-B14F-4D97-AF65-F5344CB8AC3E}">
        <p14:creationId xmlns:p14="http://schemas.microsoft.com/office/powerpoint/2010/main" val="2944213672"/>
      </p:ext>
    </p:extLst>
  </p:cSld>
  <p:clrMap bg1="lt1" tx1="dk1" bg2="lt2" tx2="dk2" accent1="accent1" accent2="accent2" accent3="accent3" accent4="accent4" accent5="accent5" accent6="accent6" hlink="hlink" folHlink="folHlink"/>
  <p:sldLayoutIdLst>
    <p:sldLayoutId id="2147483655" r:id="rId1"/>
    <p:sldLayoutId id="2147483660" r:id="rId2"/>
    <p:sldLayoutId id="2147483661" r:id="rId3"/>
    <p:sldLayoutId id="2147483667" r:id="rId4"/>
    <p:sldLayoutId id="2147483666" r:id="rId5"/>
    <p:sldLayoutId id="2147483668" r:id="rId6"/>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tiff"/><Relationship Id="rId1" Type="http://schemas.openxmlformats.org/officeDocument/2006/relationships/slideLayout" Target="../slideLayouts/slideLayout6.xml"/><Relationship Id="rId4" Type="http://schemas.openxmlformats.org/officeDocument/2006/relationships/image" Target="../media/image5.tif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E9C3344-5D53-D62C-7515-41F1A2B51FFD}"/>
              </a:ext>
            </a:extLst>
          </p:cNvPr>
          <p:cNvPicPr>
            <a:picLocks noChangeAspect="1"/>
          </p:cNvPicPr>
          <p:nvPr/>
        </p:nvPicPr>
        <p:blipFill>
          <a:blip r:embed="rId2" cstate="print">
            <a:extLst>
              <a:ext uri="{28A0092B-C50C-407E-A947-70E740481C1C}">
                <a14:useLocalDpi xmlns:a14="http://schemas.microsoft.com/office/drawing/2010/main"/>
              </a:ext>
            </a:extLst>
          </a:blip>
          <a:srcRect/>
          <a:stretch/>
        </p:blipFill>
        <p:spPr>
          <a:xfrm>
            <a:off x="2015513" y="946650"/>
            <a:ext cx="7772400" cy="1569094"/>
          </a:xfrm>
          <a:prstGeom prst="rect">
            <a:avLst/>
          </a:prstGeom>
        </p:spPr>
      </p:pic>
      <p:grpSp>
        <p:nvGrpSpPr>
          <p:cNvPr id="12" name="Group 11">
            <a:extLst>
              <a:ext uri="{FF2B5EF4-FFF2-40B4-BE49-F238E27FC236}">
                <a16:creationId xmlns:a16="http://schemas.microsoft.com/office/drawing/2014/main" id="{4FF65736-1723-02C0-2F0B-0C5B3EB90CC6}"/>
              </a:ext>
            </a:extLst>
          </p:cNvPr>
          <p:cNvGrpSpPr/>
          <p:nvPr/>
        </p:nvGrpSpPr>
        <p:grpSpPr>
          <a:xfrm>
            <a:off x="309183" y="3502759"/>
            <a:ext cx="11466271" cy="1380080"/>
            <a:chOff x="3779045" y="1539448"/>
            <a:chExt cx="4633911" cy="1380080"/>
          </a:xfrm>
        </p:grpSpPr>
        <p:grpSp>
          <p:nvGrpSpPr>
            <p:cNvPr id="13" name="Group 12">
              <a:extLst>
                <a:ext uri="{FF2B5EF4-FFF2-40B4-BE49-F238E27FC236}">
                  <a16:creationId xmlns:a16="http://schemas.microsoft.com/office/drawing/2014/main" id="{69649E9C-C6F5-91D8-1AB0-5150F406896A}"/>
                </a:ext>
              </a:extLst>
            </p:cNvPr>
            <p:cNvGrpSpPr/>
            <p:nvPr/>
          </p:nvGrpSpPr>
          <p:grpSpPr>
            <a:xfrm>
              <a:off x="3779045" y="1539448"/>
              <a:ext cx="4633911" cy="1357820"/>
              <a:chOff x="3328998" y="1545372"/>
              <a:chExt cx="4633911" cy="1638301"/>
            </a:xfrm>
          </p:grpSpPr>
          <p:cxnSp>
            <p:nvCxnSpPr>
              <p:cNvPr id="17" name="Straight Connector 16">
                <a:extLst>
                  <a:ext uri="{FF2B5EF4-FFF2-40B4-BE49-F238E27FC236}">
                    <a16:creationId xmlns:a16="http://schemas.microsoft.com/office/drawing/2014/main" id="{12EF8D19-5C01-E82E-40C5-4F6608C95F0B}"/>
                  </a:ext>
                </a:extLst>
              </p:cNvPr>
              <p:cNvCxnSpPr>
                <a:cxnSpLocks/>
              </p:cNvCxnSpPr>
              <p:nvPr/>
            </p:nvCxnSpPr>
            <p:spPr>
              <a:xfrm>
                <a:off x="3328998" y="1545372"/>
                <a:ext cx="0" cy="1638301"/>
              </a:xfrm>
              <a:prstGeom prst="line">
                <a:avLst/>
              </a:prstGeom>
              <a:ln w="117475">
                <a:solidFill>
                  <a:srgbClr val="CD9974"/>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725A2E3-A926-F614-17B9-6B627BA2169C}"/>
                  </a:ext>
                </a:extLst>
              </p:cNvPr>
              <p:cNvCxnSpPr>
                <a:cxnSpLocks/>
              </p:cNvCxnSpPr>
              <p:nvPr/>
            </p:nvCxnSpPr>
            <p:spPr>
              <a:xfrm>
                <a:off x="7962909" y="1545372"/>
                <a:ext cx="0" cy="1638298"/>
              </a:xfrm>
              <a:prstGeom prst="line">
                <a:avLst/>
              </a:prstGeom>
              <a:ln w="117475">
                <a:solidFill>
                  <a:srgbClr val="CD9974"/>
                </a:solidFill>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987B41F3-1F2E-64AC-6136-B5477D6D49C6}"/>
                </a:ext>
              </a:extLst>
            </p:cNvPr>
            <p:cNvGrpSpPr/>
            <p:nvPr/>
          </p:nvGrpSpPr>
          <p:grpSpPr>
            <a:xfrm>
              <a:off x="3856277" y="1541249"/>
              <a:ext cx="4500042" cy="1378279"/>
              <a:chOff x="3849131" y="1543050"/>
              <a:chExt cx="4500042" cy="1378279"/>
            </a:xfrm>
          </p:grpSpPr>
          <p:sp>
            <p:nvSpPr>
              <p:cNvPr id="15" name="TextBox 14">
                <a:extLst>
                  <a:ext uri="{FF2B5EF4-FFF2-40B4-BE49-F238E27FC236}">
                    <a16:creationId xmlns:a16="http://schemas.microsoft.com/office/drawing/2014/main" id="{E17A4700-5C1C-7FE7-67BA-19B3C0678810}"/>
                  </a:ext>
                </a:extLst>
              </p:cNvPr>
              <p:cNvSpPr txBox="1"/>
              <p:nvPr/>
            </p:nvSpPr>
            <p:spPr>
              <a:xfrm>
                <a:off x="3849131" y="1543050"/>
                <a:ext cx="4500042" cy="646331"/>
              </a:xfrm>
              <a:prstGeom prst="rect">
                <a:avLst/>
              </a:prstGeom>
              <a:noFill/>
            </p:spPr>
            <p:txBody>
              <a:bodyPr wrap="square" rtlCol="0">
                <a:spAutoFit/>
              </a:bodyPr>
              <a:lstStyle/>
              <a:p>
                <a:pPr algn="ctr"/>
                <a:r>
                  <a:rPr lang="en-US" sz="3600" b="1" dirty="0">
                    <a:solidFill>
                      <a:schemeClr val="accent2"/>
                    </a:solidFill>
                    <a:latin typeface="Heebo" pitchFamily="2" charset="-79"/>
                    <a:ea typeface="Open Sans" panose="020B0606030504020204" pitchFamily="34" charset="0"/>
                    <a:cs typeface="Heebo" pitchFamily="2" charset="-79"/>
                  </a:rPr>
                  <a:t>VEHICLE INTERACTION CONTROL IMPROVEMENT</a:t>
                </a:r>
                <a:endParaRPr lang="en-US" sz="5400" b="1" dirty="0">
                  <a:solidFill>
                    <a:schemeClr val="accent2"/>
                  </a:solidFill>
                  <a:latin typeface="Heebo" pitchFamily="2" charset="-79"/>
                  <a:ea typeface="Open Sans" panose="020B0606030504020204" pitchFamily="34" charset="0"/>
                  <a:cs typeface="Heebo" pitchFamily="2" charset="-79"/>
                </a:endParaRPr>
              </a:p>
            </p:txBody>
          </p:sp>
          <p:sp>
            <p:nvSpPr>
              <p:cNvPr id="16" name="TextBox 15">
                <a:extLst>
                  <a:ext uri="{FF2B5EF4-FFF2-40B4-BE49-F238E27FC236}">
                    <a16:creationId xmlns:a16="http://schemas.microsoft.com/office/drawing/2014/main" id="{9D8BE372-B714-E9D8-68F2-41CD3126E029}"/>
                  </a:ext>
                </a:extLst>
              </p:cNvPr>
              <p:cNvSpPr txBox="1"/>
              <p:nvPr/>
            </p:nvSpPr>
            <p:spPr>
              <a:xfrm>
                <a:off x="3904827" y="2398109"/>
                <a:ext cx="4357686" cy="523220"/>
              </a:xfrm>
              <a:prstGeom prst="rect">
                <a:avLst/>
              </a:prstGeom>
              <a:noFill/>
            </p:spPr>
            <p:txBody>
              <a:bodyPr wrap="square" rtlCol="0">
                <a:spAutoFit/>
              </a:bodyPr>
              <a:lstStyle/>
              <a:p>
                <a:pPr algn="ctr"/>
                <a:r>
                  <a:rPr lang="en-US" sz="2800" dirty="0">
                    <a:solidFill>
                      <a:srgbClr val="000000"/>
                    </a:solidFill>
                    <a:latin typeface="Heebo" pitchFamily="2" charset="-79"/>
                    <a:cs typeface="Heebo" pitchFamily="2" charset="-79"/>
                  </a:rPr>
                  <a:t>Surface Functional Performance Scenario Storyboards</a:t>
                </a:r>
              </a:p>
            </p:txBody>
          </p:sp>
        </p:grpSp>
      </p:grpSp>
    </p:spTree>
    <p:extLst>
      <p:ext uri="{BB962C8B-B14F-4D97-AF65-F5344CB8AC3E}">
        <p14:creationId xmlns:p14="http://schemas.microsoft.com/office/powerpoint/2010/main" val="4235195578"/>
      </p:ext>
    </p:extLst>
  </p:cSld>
  <p:clrMapOvr>
    <a:masterClrMapping/>
  </p:clrMapOvr>
  <mc:AlternateContent xmlns:mc="http://schemas.openxmlformats.org/markup-compatibility/2006" xmlns:p14="http://schemas.microsoft.com/office/powerpoint/2010/main">
    <mc:Choice Requires="p14">
      <p:transition spd="slow" p14:dur="2500" advClick="0" advTm="3000">
        <p14:glitter pattern="hexagon"/>
      </p:transition>
    </mc:Choice>
    <mc:Fallback xmlns="">
      <p:transition spd="slow" advClick="0" advTm="3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1B7271-5C34-368D-2B09-60003194E564}"/>
              </a:ext>
            </a:extLst>
          </p:cNvPr>
          <p:cNvSpPr/>
          <p:nvPr/>
        </p:nvSpPr>
        <p:spPr>
          <a:xfrm>
            <a:off x="3613150" y="0"/>
            <a:ext cx="857885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34D207F8-7DD9-498E-8449-9472550500E4}"/>
              </a:ext>
            </a:extLst>
          </p:cNvPr>
          <p:cNvSpPr txBox="1"/>
          <p:nvPr/>
        </p:nvSpPr>
        <p:spPr>
          <a:xfrm>
            <a:off x="281837" y="919988"/>
            <a:ext cx="3400816" cy="1569660"/>
          </a:xfrm>
          <a:prstGeom prst="rect">
            <a:avLst/>
          </a:prstGeom>
          <a:noFill/>
        </p:spPr>
        <p:txBody>
          <a:bodyPr wrap="square" rtlCol="0">
            <a:spAutoFit/>
          </a:bodyPr>
          <a:lstStyle/>
          <a:p>
            <a:r>
              <a:rPr lang="en-US" sz="3200" b="1" dirty="0">
                <a:solidFill>
                  <a:schemeClr val="accent2"/>
                </a:solidFill>
                <a:latin typeface="Heebo Black" pitchFamily="2" charset="-79"/>
                <a:cs typeface="Heebo Black" pitchFamily="2" charset="-79"/>
              </a:rPr>
              <a:t>Adapting and Using </a:t>
            </a:r>
            <a:r>
              <a:rPr lang="en-US" sz="3200" b="1" dirty="0">
                <a:latin typeface="Heebo Black" pitchFamily="2" charset="-79"/>
                <a:cs typeface="Heebo Black" pitchFamily="2" charset="-79"/>
              </a:rPr>
              <a:t>the Storyboards</a:t>
            </a:r>
          </a:p>
        </p:txBody>
      </p:sp>
      <p:grpSp>
        <p:nvGrpSpPr>
          <p:cNvPr id="24" name="Group 23">
            <a:extLst>
              <a:ext uri="{FF2B5EF4-FFF2-40B4-BE49-F238E27FC236}">
                <a16:creationId xmlns:a16="http://schemas.microsoft.com/office/drawing/2014/main" id="{C652D12A-DAD9-9701-090B-3346E7F19D89}"/>
              </a:ext>
            </a:extLst>
          </p:cNvPr>
          <p:cNvGrpSpPr/>
          <p:nvPr/>
        </p:nvGrpSpPr>
        <p:grpSpPr>
          <a:xfrm>
            <a:off x="3695178" y="80894"/>
            <a:ext cx="8165905" cy="6695686"/>
            <a:chOff x="3992050" y="392465"/>
            <a:chExt cx="8063186" cy="6695686"/>
          </a:xfrm>
        </p:grpSpPr>
        <p:sp>
          <p:nvSpPr>
            <p:cNvPr id="5" name="Rectangle 4">
              <a:extLst>
                <a:ext uri="{FF2B5EF4-FFF2-40B4-BE49-F238E27FC236}">
                  <a16:creationId xmlns:a16="http://schemas.microsoft.com/office/drawing/2014/main" id="{072D2F56-AAEE-0771-CE6A-EF3CEC7A1B2D}"/>
                </a:ext>
              </a:extLst>
            </p:cNvPr>
            <p:cNvSpPr>
              <a:spLocks noChangeArrowheads="1"/>
            </p:cNvSpPr>
            <p:nvPr>
              <p:custDataLst>
                <p:tags r:id="rId1"/>
              </p:custDataLst>
            </p:nvPr>
          </p:nvSpPr>
          <p:spPr bwMode="auto">
            <a:xfrm>
              <a:off x="4011299" y="4653248"/>
              <a:ext cx="8043937" cy="2434903"/>
            </a:xfrm>
            <a:prstGeom prst="rect">
              <a:avLst/>
            </a:prstGeom>
          </p:spPr>
          <p:txBody>
            <a:bodyPr vert="horz" lIns="91440" tIns="45720" rIns="91440" bIns="45720" rtlCol="0" anchor="ctr">
              <a:normAutofit fontScale="47500" lnSpcReduction="20000"/>
            </a:bodyPr>
            <a:lstStyle/>
            <a:p>
              <a:pPr marR="0" lvl="0" fontAlgn="auto">
                <a:lnSpc>
                  <a:spcPct val="140000"/>
                </a:lnSpc>
                <a:spcBef>
                  <a:spcPts val="1800"/>
                </a:spcBef>
                <a:spcAft>
                  <a:spcPts val="1200"/>
                </a:spcAft>
                <a:buClrTx/>
                <a:buSzTx/>
                <a:tabLst/>
                <a:defRPr/>
              </a:pPr>
              <a:r>
                <a:rPr kumimoji="0" lang="en-US" sz="4600" b="1" i="0" u="none" strike="noStrike" cap="none" spc="0" normalizeH="0" baseline="0" noProof="0" dirty="0">
                  <a:ln>
                    <a:noFill/>
                  </a:ln>
                  <a:solidFill>
                    <a:schemeClr val="bg1"/>
                  </a:solidFill>
                  <a:effectLst/>
                  <a:uLnTx/>
                  <a:uFillTx/>
                  <a:latin typeface="Montserrat" pitchFamily="2" charset="77"/>
                </a:rPr>
                <a:t>How can I use the scenario storyboards?</a:t>
              </a:r>
            </a:p>
            <a:p>
              <a:pPr marL="207450" indent="-228600">
                <a:lnSpc>
                  <a:spcPct val="140000"/>
                </a:lnSpc>
                <a:spcAft>
                  <a:spcPts val="1200"/>
                </a:spcAft>
                <a:buFont typeface="Arial" panose="020B0604020202020204" pitchFamily="34" charset="0"/>
                <a:buChar char="•"/>
                <a:defRPr/>
              </a:pPr>
              <a:r>
                <a:rPr lang="en-US" sz="3400" dirty="0">
                  <a:solidFill>
                    <a:schemeClr val="bg1"/>
                  </a:solidFill>
                  <a:latin typeface="Montserrat" pitchFamily="2" charset="77"/>
                </a:rPr>
                <a:t>Once downloaded, review each Storyboard in presentation mode</a:t>
              </a:r>
            </a:p>
            <a:p>
              <a:pPr marL="207450" indent="-228600">
                <a:lnSpc>
                  <a:spcPct val="140000"/>
                </a:lnSpc>
                <a:spcAft>
                  <a:spcPts val="1200"/>
                </a:spcAft>
                <a:buFont typeface="Arial" panose="020B0604020202020204" pitchFamily="34" charset="0"/>
                <a:buChar char="•"/>
                <a:defRPr/>
              </a:pPr>
              <a:r>
                <a:rPr lang="en-US" sz="3400" dirty="0">
                  <a:solidFill>
                    <a:schemeClr val="bg1"/>
                  </a:solidFill>
                  <a:latin typeface="Montserrat" pitchFamily="2" charset="77"/>
                </a:rPr>
                <a:t>Use the Storyboards as a resource during Phase 4 – Vehicle Interaction Control Enhancement</a:t>
              </a:r>
            </a:p>
            <a:p>
              <a:pPr marL="207450" indent="-228600">
                <a:lnSpc>
                  <a:spcPct val="140000"/>
                </a:lnSpc>
                <a:spcAft>
                  <a:spcPts val="1200"/>
                </a:spcAft>
                <a:buFont typeface="Arial" panose="020B0604020202020204" pitchFamily="34" charset="0"/>
                <a:buChar char="•"/>
                <a:defRPr/>
              </a:pPr>
              <a:r>
                <a:rPr lang="en-US" sz="3400" dirty="0">
                  <a:solidFill>
                    <a:schemeClr val="bg1"/>
                  </a:solidFill>
                  <a:latin typeface="Montserrat" pitchFamily="2" charset="77"/>
                </a:rPr>
                <a:t>As required, apply the specific scenario storyboards in your functional performance environment context to derive the configuration settings</a:t>
              </a:r>
            </a:p>
          </p:txBody>
        </p:sp>
        <p:sp>
          <p:nvSpPr>
            <p:cNvPr id="2" name="Rectangle 4">
              <a:extLst>
                <a:ext uri="{FF2B5EF4-FFF2-40B4-BE49-F238E27FC236}">
                  <a16:creationId xmlns:a16="http://schemas.microsoft.com/office/drawing/2014/main" id="{E1380D10-C7F6-EC92-3AEF-D01F8128DCE9}"/>
                </a:ext>
              </a:extLst>
            </p:cNvPr>
            <p:cNvSpPr>
              <a:spLocks noChangeArrowheads="1"/>
            </p:cNvSpPr>
            <p:nvPr>
              <p:custDataLst>
                <p:tags r:id="rId2"/>
              </p:custDataLst>
            </p:nvPr>
          </p:nvSpPr>
          <p:spPr bwMode="auto">
            <a:xfrm>
              <a:off x="3992050" y="392465"/>
              <a:ext cx="7995683" cy="4179535"/>
            </a:xfrm>
            <a:prstGeom prst="rect">
              <a:avLst/>
            </a:prstGeom>
          </p:spPr>
          <p:txBody>
            <a:bodyPr vert="horz" lIns="91440" tIns="45720" rIns="91440" bIns="45720" rtlCol="0" anchor="ctr">
              <a:normAutofit/>
            </a:bodyPr>
            <a:lstStyle/>
            <a:p>
              <a:pPr fontAlgn="auto">
                <a:lnSpc>
                  <a:spcPct val="140000"/>
                </a:lnSpc>
                <a:spcBef>
                  <a:spcPts val="0"/>
                </a:spcBef>
                <a:spcAft>
                  <a:spcPts val="1200"/>
                </a:spcAft>
                <a:defRPr/>
              </a:pPr>
              <a:r>
                <a:rPr lang="en-US" sz="2200" b="1" dirty="0">
                  <a:solidFill>
                    <a:schemeClr val="bg1"/>
                  </a:solidFill>
                  <a:latin typeface="Montserrat" pitchFamily="2" charset="77"/>
                </a:rPr>
                <a:t>What are scenario storyboards? </a:t>
              </a:r>
            </a:p>
            <a:p>
              <a:pPr marL="207450" indent="-228600">
                <a:lnSpc>
                  <a:spcPct val="120000"/>
                </a:lnSpc>
                <a:spcAft>
                  <a:spcPts val="1200"/>
                </a:spcAft>
                <a:buFont typeface="Arial" panose="020B0604020202020204" pitchFamily="34" charset="0"/>
                <a:buChar char="•"/>
                <a:defRPr/>
              </a:pPr>
              <a:r>
                <a:rPr lang="en-US" sz="1600" dirty="0">
                  <a:solidFill>
                    <a:schemeClr val="bg1"/>
                  </a:solidFill>
                  <a:latin typeface="Montserrat" pitchFamily="2" charset="77"/>
                </a:rPr>
                <a:t>The Functional Performance Scenario Storyboard approach was developed by an EMESRT Member Company to better understand the fatal vehicle interaction scenarios in a surface mine and to then compare the capability of vehicle interaction technologies to mitigate or eliminate the exposures detailed in the storyboards. This has enabled designers to better develop and install vehicle interaction technologies appropriate mobile equipment interactions at surface mines and recently adapted for Underground mines</a:t>
              </a:r>
            </a:p>
            <a:p>
              <a:pPr marL="207450" indent="-228600">
                <a:lnSpc>
                  <a:spcPct val="120000"/>
                </a:lnSpc>
                <a:spcAft>
                  <a:spcPts val="1200"/>
                </a:spcAft>
                <a:buFont typeface="Arial" panose="020B0604020202020204" pitchFamily="34" charset="0"/>
                <a:buChar char="•"/>
                <a:defRPr/>
              </a:pPr>
              <a:r>
                <a:rPr lang="en-US" sz="1600" dirty="0">
                  <a:solidFill>
                    <a:schemeClr val="bg1"/>
                  </a:solidFill>
                  <a:latin typeface="Montserrat" pitchFamily="2" charset="77"/>
                </a:rPr>
                <a:t>They provide a visual and dynamic reference for equipment operators, technology suppliers, VI Control Improvement project managers as they implement VI intervention controls (EMESRT Levels 7, 8 and 9)</a:t>
              </a:r>
            </a:p>
          </p:txBody>
        </p:sp>
      </p:grpSp>
    </p:spTree>
    <p:extLst>
      <p:ext uri="{BB962C8B-B14F-4D97-AF65-F5344CB8AC3E}">
        <p14:creationId xmlns:p14="http://schemas.microsoft.com/office/powerpoint/2010/main" val="3550180233"/>
      </p:ext>
    </p:extLst>
  </p:cSld>
  <p:clrMapOvr>
    <a:masterClrMapping/>
  </p:clrMapOvr>
  <mc:AlternateContent xmlns:mc="http://schemas.openxmlformats.org/markup-compatibility/2006" xmlns:p14="http://schemas.microsoft.com/office/powerpoint/2010/main">
    <mc:Choice Requires="p14">
      <p:transition spd="slow" p14:dur="1500" advClick="0" advTm="8000">
        <p:pull/>
      </p:transition>
    </mc:Choice>
    <mc:Fallback xmlns="">
      <p:transition spd="slow" advClick="0" advTm="8000">
        <p:pull/>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3B35D91-90AC-A7F5-C196-ECFE0698D207}"/>
              </a:ext>
            </a:extLst>
          </p:cNvPr>
          <p:cNvSpPr/>
          <p:nvPr/>
        </p:nvSpPr>
        <p:spPr>
          <a:xfrm>
            <a:off x="0" y="-5536"/>
            <a:ext cx="12191999" cy="12957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439AAA5E-0565-D78F-FC47-8D2B840A9C1D}"/>
              </a:ext>
            </a:extLst>
          </p:cNvPr>
          <p:cNvSpPr txBox="1"/>
          <p:nvPr/>
        </p:nvSpPr>
        <p:spPr>
          <a:xfrm>
            <a:off x="8345370" y="6216997"/>
            <a:ext cx="3990680" cy="415498"/>
          </a:xfrm>
          <a:prstGeom prst="rect">
            <a:avLst/>
          </a:prstGeom>
          <a:noFill/>
        </p:spPr>
        <p:txBody>
          <a:bodyPr wrap="square" rtlCol="0">
            <a:spAutoFit/>
          </a:bodyPr>
          <a:lstStyle/>
          <a:p>
            <a:r>
              <a:rPr lang="en-US" sz="1000" dirty="0">
                <a:solidFill>
                  <a:srgbClr val="FF0000"/>
                </a:solidFill>
                <a:cs typeface="Heebo" pitchFamily="2" charset="-79"/>
              </a:rPr>
              <a:t>NOTE: the text in red provides examples of parameters that should be considered during development and site configuration.  </a:t>
            </a:r>
          </a:p>
        </p:txBody>
      </p:sp>
      <p:sp>
        <p:nvSpPr>
          <p:cNvPr id="2" name="Title 1">
            <a:extLst>
              <a:ext uri="{FF2B5EF4-FFF2-40B4-BE49-F238E27FC236}">
                <a16:creationId xmlns:a16="http://schemas.microsoft.com/office/drawing/2014/main" id="{522F9747-E51B-7443-8B68-B865CD5E2B53}"/>
              </a:ext>
            </a:extLst>
          </p:cNvPr>
          <p:cNvSpPr>
            <a:spLocks noGrp="1"/>
          </p:cNvSpPr>
          <p:nvPr>
            <p:ph type="title"/>
          </p:nvPr>
        </p:nvSpPr>
        <p:spPr>
          <a:xfrm>
            <a:off x="205482" y="365125"/>
            <a:ext cx="11986517" cy="795081"/>
          </a:xfrm>
        </p:spPr>
        <p:txBody>
          <a:bodyPr>
            <a:noAutofit/>
          </a:bodyPr>
          <a:lstStyle/>
          <a:p>
            <a:r>
              <a:rPr lang="en-US" sz="3600" dirty="0">
                <a:latin typeface="Heebo" pitchFamily="2" charset="-79"/>
                <a:cs typeface="Heebo" pitchFamily="2" charset="-79"/>
              </a:rPr>
              <a:t>User interface behaviour </a:t>
            </a:r>
            <a:r>
              <a:rPr lang="en-US" sz="3600" dirty="0">
                <a:solidFill>
                  <a:schemeClr val="bg1"/>
                </a:solidFill>
                <a:latin typeface="Heebo" pitchFamily="2" charset="-79"/>
                <a:cs typeface="Heebo" pitchFamily="2" charset="-79"/>
              </a:rPr>
              <a:t>– vehicle to vehicle interaction</a:t>
            </a:r>
          </a:p>
        </p:txBody>
      </p:sp>
      <p:sp>
        <p:nvSpPr>
          <p:cNvPr id="3" name="Content Placeholder 2">
            <a:extLst>
              <a:ext uri="{FF2B5EF4-FFF2-40B4-BE49-F238E27FC236}">
                <a16:creationId xmlns:a16="http://schemas.microsoft.com/office/drawing/2014/main" id="{75B623BA-548A-6F45-847C-E26B4349D9B7}"/>
              </a:ext>
            </a:extLst>
          </p:cNvPr>
          <p:cNvSpPr>
            <a:spLocks noGrp="1"/>
          </p:cNvSpPr>
          <p:nvPr>
            <p:ph idx="1"/>
          </p:nvPr>
        </p:nvSpPr>
        <p:spPr>
          <a:xfrm>
            <a:off x="217536" y="1351768"/>
            <a:ext cx="2489293" cy="4351338"/>
          </a:xfrm>
        </p:spPr>
        <p:txBody>
          <a:bodyPr/>
          <a:lstStyle/>
          <a:p>
            <a:pPr marL="0" indent="0">
              <a:buNone/>
            </a:pPr>
            <a:r>
              <a:rPr lang="en-US" dirty="0">
                <a:cs typeface="Heebo" pitchFamily="2" charset="-79"/>
              </a:rPr>
              <a:t>Nil Interaction</a:t>
            </a:r>
          </a:p>
          <a:p>
            <a:pPr>
              <a:lnSpc>
                <a:spcPts val="1820"/>
              </a:lnSpc>
            </a:pPr>
            <a:r>
              <a:rPr lang="en-US" sz="1600" dirty="0">
                <a:solidFill>
                  <a:srgbClr val="FF0000"/>
                </a:solidFill>
                <a:cs typeface="Heebo" pitchFamily="2" charset="-79"/>
              </a:rPr>
              <a:t>No VI event audibles</a:t>
            </a:r>
          </a:p>
          <a:p>
            <a:pPr>
              <a:lnSpc>
                <a:spcPts val="1820"/>
              </a:lnSpc>
            </a:pPr>
            <a:r>
              <a:rPr lang="en-US" sz="1600" dirty="0">
                <a:solidFill>
                  <a:srgbClr val="FF0000"/>
                </a:solidFill>
                <a:cs typeface="Heebo" pitchFamily="2" charset="-79"/>
              </a:rPr>
              <a:t>No detection beams visible</a:t>
            </a:r>
          </a:p>
        </p:txBody>
      </p:sp>
      <p:sp>
        <p:nvSpPr>
          <p:cNvPr id="4" name="Content Placeholder 2">
            <a:extLst>
              <a:ext uri="{FF2B5EF4-FFF2-40B4-BE49-F238E27FC236}">
                <a16:creationId xmlns:a16="http://schemas.microsoft.com/office/drawing/2014/main" id="{F23ACCB5-240E-0647-BDE9-AED4D9B6DB7D}"/>
              </a:ext>
            </a:extLst>
          </p:cNvPr>
          <p:cNvSpPr txBox="1">
            <a:spLocks/>
          </p:cNvSpPr>
          <p:nvPr/>
        </p:nvSpPr>
        <p:spPr>
          <a:xfrm>
            <a:off x="2996379" y="1334012"/>
            <a:ext cx="558262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cs typeface="Heebo" pitchFamily="2" charset="-79"/>
              </a:rPr>
              <a:t>Alert</a:t>
            </a:r>
          </a:p>
          <a:p>
            <a:pPr>
              <a:lnSpc>
                <a:spcPts val="1820"/>
              </a:lnSpc>
            </a:pPr>
            <a:r>
              <a:rPr lang="en-US" sz="1600" dirty="0">
                <a:solidFill>
                  <a:srgbClr val="FF0000"/>
                </a:solidFill>
                <a:cs typeface="Heebo" pitchFamily="2" charset="-79"/>
              </a:rPr>
              <a:t>Occurs when outer to outer or inner to outer/outer to inner beams on two vehicles intersect</a:t>
            </a:r>
          </a:p>
          <a:p>
            <a:pPr>
              <a:lnSpc>
                <a:spcPts val="1820"/>
              </a:lnSpc>
            </a:pPr>
            <a:r>
              <a:rPr lang="en-US" sz="1600" dirty="0">
                <a:solidFill>
                  <a:srgbClr val="FF0000"/>
                </a:solidFill>
                <a:cs typeface="Heebo" pitchFamily="2" charset="-79"/>
              </a:rPr>
              <a:t>User interface zooms to the interaction</a:t>
            </a:r>
          </a:p>
          <a:p>
            <a:pPr>
              <a:lnSpc>
                <a:spcPts val="1820"/>
              </a:lnSpc>
            </a:pPr>
            <a:r>
              <a:rPr lang="en-US" sz="1600" dirty="0">
                <a:solidFill>
                  <a:srgbClr val="FF0000"/>
                </a:solidFill>
                <a:cs typeface="Heebo" pitchFamily="2" charset="-79"/>
              </a:rPr>
              <a:t>Detection beams on both vehicles turn yellow then red</a:t>
            </a:r>
          </a:p>
          <a:p>
            <a:pPr>
              <a:lnSpc>
                <a:spcPts val="1820"/>
              </a:lnSpc>
            </a:pPr>
            <a:r>
              <a:rPr lang="en-US" sz="1600" dirty="0">
                <a:solidFill>
                  <a:srgbClr val="FF0000"/>
                </a:solidFill>
                <a:cs typeface="Heebo" pitchFamily="2" charset="-79"/>
              </a:rPr>
              <a:t>Default audible message of “Alert” is activated, definitive audibles used for specific VI scenarios</a:t>
            </a:r>
          </a:p>
          <a:p>
            <a:pPr>
              <a:lnSpc>
                <a:spcPts val="1820"/>
              </a:lnSpc>
            </a:pPr>
            <a:r>
              <a:rPr lang="en-US" sz="1600" dirty="0">
                <a:solidFill>
                  <a:srgbClr val="FF0000"/>
                </a:solidFill>
                <a:cs typeface="Heebo" pitchFamily="2" charset="-79"/>
              </a:rPr>
              <a:t>Audible played twice then a 3 second gap and repeated until situation rectified</a:t>
            </a:r>
          </a:p>
          <a:p>
            <a:pPr>
              <a:lnSpc>
                <a:spcPts val="1820"/>
              </a:lnSpc>
            </a:pPr>
            <a:r>
              <a:rPr lang="en-US" sz="1600" dirty="0">
                <a:solidFill>
                  <a:srgbClr val="FF0000"/>
                </a:solidFill>
                <a:cs typeface="Heebo" pitchFamily="2" charset="-79"/>
              </a:rPr>
              <a:t>Audible played at 5 dB above ambient noise</a:t>
            </a:r>
          </a:p>
        </p:txBody>
      </p:sp>
      <p:sp>
        <p:nvSpPr>
          <p:cNvPr id="6" name="Content Placeholder 2">
            <a:extLst>
              <a:ext uri="{FF2B5EF4-FFF2-40B4-BE49-F238E27FC236}">
                <a16:creationId xmlns:a16="http://schemas.microsoft.com/office/drawing/2014/main" id="{E285740F-A6FF-324E-9A94-662DA8120825}"/>
              </a:ext>
            </a:extLst>
          </p:cNvPr>
          <p:cNvSpPr txBox="1">
            <a:spLocks/>
          </p:cNvSpPr>
          <p:nvPr/>
        </p:nvSpPr>
        <p:spPr>
          <a:xfrm>
            <a:off x="8577492" y="1351768"/>
            <a:ext cx="3396972" cy="46850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cs typeface="Heebo" pitchFamily="2" charset="-79"/>
              </a:rPr>
              <a:t>Alarm</a:t>
            </a:r>
          </a:p>
          <a:p>
            <a:pPr>
              <a:lnSpc>
                <a:spcPts val="1840"/>
              </a:lnSpc>
            </a:pPr>
            <a:r>
              <a:rPr lang="en-US" sz="1700" dirty="0">
                <a:solidFill>
                  <a:srgbClr val="FF0000"/>
                </a:solidFill>
                <a:cs typeface="Heebo" pitchFamily="2" charset="-79"/>
              </a:rPr>
              <a:t>Occurs when inner beam intersects with inner beam or body of another vehicle</a:t>
            </a:r>
          </a:p>
          <a:p>
            <a:pPr>
              <a:lnSpc>
                <a:spcPts val="1840"/>
              </a:lnSpc>
            </a:pPr>
            <a:r>
              <a:rPr lang="en-US" sz="1700" dirty="0">
                <a:solidFill>
                  <a:srgbClr val="FF0000"/>
                </a:solidFill>
                <a:cs typeface="Heebo" pitchFamily="2" charset="-79"/>
              </a:rPr>
              <a:t>User interface remains bright and zoomed to the interaction</a:t>
            </a:r>
          </a:p>
          <a:p>
            <a:pPr>
              <a:lnSpc>
                <a:spcPts val="1840"/>
              </a:lnSpc>
            </a:pPr>
            <a:r>
              <a:rPr lang="en-US" sz="1700" dirty="0">
                <a:solidFill>
                  <a:srgbClr val="FF0000"/>
                </a:solidFill>
                <a:cs typeface="Heebo" pitchFamily="2" charset="-79"/>
              </a:rPr>
              <a:t>Detection beams on both vehicles remain red</a:t>
            </a:r>
          </a:p>
          <a:p>
            <a:pPr>
              <a:lnSpc>
                <a:spcPts val="1840"/>
              </a:lnSpc>
            </a:pPr>
            <a:r>
              <a:rPr lang="en-US" sz="1700" dirty="0">
                <a:solidFill>
                  <a:srgbClr val="FF0000"/>
                </a:solidFill>
                <a:cs typeface="Heebo" pitchFamily="2" charset="-79"/>
              </a:rPr>
              <a:t>Default audible of “Shrill”, “Stop”, definitive audibles used for specific VI scenarios</a:t>
            </a:r>
          </a:p>
          <a:p>
            <a:pPr>
              <a:lnSpc>
                <a:spcPts val="1840"/>
              </a:lnSpc>
            </a:pPr>
            <a:r>
              <a:rPr lang="en-US" sz="1700" dirty="0">
                <a:solidFill>
                  <a:srgbClr val="FF0000"/>
                </a:solidFill>
                <a:cs typeface="Heebo" pitchFamily="2" charset="-79"/>
              </a:rPr>
              <a:t>Audible without the “Shrill” repeated with 1.5 second gap until situation rectified</a:t>
            </a:r>
          </a:p>
          <a:p>
            <a:pPr>
              <a:lnSpc>
                <a:spcPts val="1840"/>
              </a:lnSpc>
            </a:pPr>
            <a:r>
              <a:rPr lang="en-US" sz="1700" dirty="0">
                <a:solidFill>
                  <a:srgbClr val="FF0000"/>
                </a:solidFill>
                <a:cs typeface="Heebo" pitchFamily="2" charset="-79"/>
              </a:rPr>
              <a:t>Audible played at 10 dB above ambient noise</a:t>
            </a:r>
          </a:p>
        </p:txBody>
      </p:sp>
      <p:pic>
        <p:nvPicPr>
          <p:cNvPr id="8" name="Picture 7">
            <a:extLst>
              <a:ext uri="{FF2B5EF4-FFF2-40B4-BE49-F238E27FC236}">
                <a16:creationId xmlns:a16="http://schemas.microsoft.com/office/drawing/2014/main" id="{A86C761D-CFB3-D8DB-9D03-48CF5C9D7E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47287" y="4914219"/>
            <a:ext cx="7242775" cy="1805363"/>
          </a:xfrm>
          <a:prstGeom prst="rect">
            <a:avLst/>
          </a:prstGeom>
        </p:spPr>
      </p:pic>
    </p:spTree>
    <p:extLst>
      <p:ext uri="{BB962C8B-B14F-4D97-AF65-F5344CB8AC3E}">
        <p14:creationId xmlns:p14="http://schemas.microsoft.com/office/powerpoint/2010/main" val="32204567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advTm="15000">
        <p15:prstTrans prst="peelOff"/>
      </p:transition>
    </mc:Choice>
    <mc:Fallback xmlns="">
      <p:transition spd="slow" advClick="0" advTm="15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7" name="Elbow Connector 16">
            <a:extLst>
              <a:ext uri="{FF2B5EF4-FFF2-40B4-BE49-F238E27FC236}">
                <a16:creationId xmlns:a16="http://schemas.microsoft.com/office/drawing/2014/main" id="{C7142DB2-E88B-4F4A-94C5-D71BADC6D854}"/>
              </a:ext>
            </a:extLst>
          </p:cNvPr>
          <p:cNvCxnSpPr>
            <a:cxnSpLocks/>
            <a:stCxn id="6" idx="1"/>
          </p:cNvCxnSpPr>
          <p:nvPr/>
        </p:nvCxnSpPr>
        <p:spPr>
          <a:xfrm rot="5400000" flipH="1" flipV="1">
            <a:off x="-435016" y="4706460"/>
            <a:ext cx="2160000" cy="375994"/>
          </a:xfrm>
          <a:prstGeom prst="bentConnector3">
            <a:avLst>
              <a:gd name="adj1" fmla="val 50000"/>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4C39F5E-70AF-F367-9561-19AAEDAFCD5F}"/>
              </a:ext>
            </a:extLst>
          </p:cNvPr>
          <p:cNvSpPr txBox="1"/>
          <p:nvPr/>
        </p:nvSpPr>
        <p:spPr>
          <a:xfrm>
            <a:off x="3868057" y="6427176"/>
            <a:ext cx="7432650" cy="261610"/>
          </a:xfrm>
          <a:prstGeom prst="rect">
            <a:avLst/>
          </a:prstGeom>
          <a:noFill/>
        </p:spPr>
        <p:txBody>
          <a:bodyPr wrap="square" rtlCol="0">
            <a:spAutoFit/>
          </a:bodyPr>
          <a:lstStyle/>
          <a:p>
            <a:r>
              <a:rPr lang="en-US" sz="1100" dirty="0">
                <a:solidFill>
                  <a:srgbClr val="FF0000"/>
                </a:solidFill>
              </a:rPr>
              <a:t>NOTE: the text in red provides examples of parameters that should be considered during development and site configuration.  </a:t>
            </a:r>
          </a:p>
        </p:txBody>
      </p:sp>
      <p:sp>
        <p:nvSpPr>
          <p:cNvPr id="3" name="Content Placeholder 2">
            <a:extLst>
              <a:ext uri="{FF2B5EF4-FFF2-40B4-BE49-F238E27FC236}">
                <a16:creationId xmlns:a16="http://schemas.microsoft.com/office/drawing/2014/main" id="{915418A7-4519-F744-8422-919804777255}"/>
              </a:ext>
            </a:extLst>
          </p:cNvPr>
          <p:cNvSpPr>
            <a:spLocks noGrp="1"/>
          </p:cNvSpPr>
          <p:nvPr>
            <p:ph idx="1"/>
          </p:nvPr>
        </p:nvSpPr>
        <p:spPr>
          <a:xfrm>
            <a:off x="6239008" y="876387"/>
            <a:ext cx="5456475" cy="5893559"/>
          </a:xfrm>
        </p:spPr>
        <p:txBody>
          <a:bodyPr>
            <a:noAutofit/>
          </a:bodyPr>
          <a:lstStyle/>
          <a:p>
            <a:pPr marL="342900" indent="-342900">
              <a:buFont typeface="+mj-lt"/>
              <a:buAutoNum type="arabicPeriod"/>
            </a:pPr>
            <a:r>
              <a:rPr lang="en-US" sz="1800" dirty="0">
                <a:solidFill>
                  <a:srgbClr val="FF0000"/>
                </a:solidFill>
              </a:rPr>
              <a:t>LV operator needs to enter within 30 m of HV</a:t>
            </a:r>
          </a:p>
          <a:p>
            <a:pPr marL="342900" indent="-342900">
              <a:buFont typeface="+mj-lt"/>
              <a:buAutoNum type="arabicPeriod"/>
            </a:pPr>
            <a:r>
              <a:rPr lang="en-US" sz="1800" dirty="0">
                <a:solidFill>
                  <a:srgbClr val="FF0000"/>
                </a:solidFill>
              </a:rPr>
              <a:t>LV operator attempts two-way radio contact with HV with no response</a:t>
            </a:r>
          </a:p>
          <a:p>
            <a:pPr marL="342900" indent="-342900">
              <a:buFont typeface="+mj-lt"/>
              <a:buAutoNum type="arabicPeriod"/>
            </a:pPr>
            <a:r>
              <a:rPr lang="en-US" sz="1800" dirty="0">
                <a:solidFill>
                  <a:srgbClr val="FF0000"/>
                </a:solidFill>
              </a:rPr>
              <a:t>HV is parked in a safe area and the ladder is down</a:t>
            </a:r>
          </a:p>
          <a:p>
            <a:pPr marL="342900" indent="-342900">
              <a:buFont typeface="+mj-lt"/>
              <a:buAutoNum type="arabicPeriod"/>
            </a:pPr>
            <a:r>
              <a:rPr lang="en-US" sz="1800" dirty="0">
                <a:solidFill>
                  <a:srgbClr val="FF0000"/>
                </a:solidFill>
              </a:rPr>
              <a:t>HV has safe state controls engaged:</a:t>
            </a:r>
          </a:p>
          <a:p>
            <a:pPr lvl="1" indent="-325438"/>
            <a:r>
              <a:rPr lang="en-US" sz="1400" dirty="0">
                <a:solidFill>
                  <a:srgbClr val="FF0000"/>
                </a:solidFill>
              </a:rPr>
              <a:t>Zero speed</a:t>
            </a:r>
          </a:p>
          <a:p>
            <a:pPr lvl="1" indent="-325438"/>
            <a:r>
              <a:rPr lang="en-US" sz="1400" dirty="0">
                <a:solidFill>
                  <a:srgbClr val="FF0000"/>
                </a:solidFill>
              </a:rPr>
              <a:t>Gear to neutral</a:t>
            </a:r>
          </a:p>
          <a:p>
            <a:pPr lvl="1" indent="-325438"/>
            <a:r>
              <a:rPr lang="en-US" sz="1400" dirty="0">
                <a:solidFill>
                  <a:srgbClr val="FF0000"/>
                </a:solidFill>
              </a:rPr>
              <a:t>Park brake set </a:t>
            </a:r>
          </a:p>
          <a:p>
            <a:pPr lvl="1" indent="-325438"/>
            <a:r>
              <a:rPr lang="en-US" sz="1400" dirty="0">
                <a:solidFill>
                  <a:srgbClr val="FF0000"/>
                </a:solidFill>
              </a:rPr>
              <a:t>Ladder is down</a:t>
            </a:r>
          </a:p>
          <a:p>
            <a:pPr lvl="1" indent="-325438"/>
            <a:r>
              <a:rPr lang="en-US" sz="1400" dirty="0">
                <a:solidFill>
                  <a:srgbClr val="FF0000"/>
                </a:solidFill>
              </a:rPr>
              <a:t>Or the vehicle is fully isolated</a:t>
            </a:r>
          </a:p>
          <a:p>
            <a:pPr marL="342900" indent="-342900">
              <a:buFont typeface="+mj-lt"/>
              <a:buAutoNum type="arabicPeriod"/>
            </a:pPr>
            <a:r>
              <a:rPr lang="en-US" sz="1800" dirty="0">
                <a:solidFill>
                  <a:srgbClr val="FF0000"/>
                </a:solidFill>
              </a:rPr>
              <a:t>Safe state is broadcast to all CAS systems. LV makes request to access unmanned vehicle and must wait 15 seconds for possible approval from operator before system auto approves request.  Requests for passing are auto approved after 5 seconds</a:t>
            </a:r>
            <a:endParaRPr lang="en-US" sz="1800" strike="sngStrike" dirty="0">
              <a:solidFill>
                <a:srgbClr val="FF0000"/>
              </a:solidFill>
            </a:endParaRPr>
          </a:p>
          <a:p>
            <a:pPr marL="0" lvl="0" indent="0">
              <a:buNone/>
            </a:pPr>
            <a:r>
              <a:rPr lang="en-US" sz="1100" dirty="0">
                <a:solidFill>
                  <a:srgbClr val="FF0000"/>
                </a:solidFill>
              </a:rPr>
              <a:t>Only applicable for LV’s, MV’s and Fuel Trucks to all HV’s (excludes LV’s &amp; MV’s to LV’s &amp; MV’s).</a:t>
            </a:r>
          </a:p>
          <a:p>
            <a:pPr marL="0" indent="0">
              <a:buNone/>
            </a:pPr>
            <a:r>
              <a:rPr lang="en-US" sz="1100" dirty="0">
                <a:solidFill>
                  <a:srgbClr val="FF0000"/>
                </a:solidFill>
              </a:rPr>
              <a:t>30 metre zone must be visible on all user panels at all times when the vehicle is stationary (red), in a safe state (yellow).  An acknowledged safe state (green) will only be visible to the two vehicles that are interacting.</a:t>
            </a:r>
          </a:p>
          <a:p>
            <a:pPr marL="0" lvl="0" indent="0">
              <a:buNone/>
            </a:pPr>
            <a:endParaRPr lang="en-US" sz="1600" dirty="0">
              <a:solidFill>
                <a:prstClr val="black"/>
              </a:solidFill>
            </a:endParaRPr>
          </a:p>
          <a:p>
            <a:pPr marL="0" indent="0">
              <a:buNone/>
            </a:pPr>
            <a:endParaRPr lang="en-US" sz="1800" dirty="0"/>
          </a:p>
        </p:txBody>
      </p:sp>
      <p:pic>
        <p:nvPicPr>
          <p:cNvPr id="4" name="Picture 3">
            <a:extLst>
              <a:ext uri="{FF2B5EF4-FFF2-40B4-BE49-F238E27FC236}">
                <a16:creationId xmlns:a16="http://schemas.microsoft.com/office/drawing/2014/main" id="{3522438A-387F-1C40-9AAE-BB61B20E953D}"/>
              </a:ext>
            </a:extLst>
          </p:cNvPr>
          <p:cNvPicPr>
            <a:picLocks noChangeAspect="1"/>
          </p:cNvPicPr>
          <p:nvPr/>
        </p:nvPicPr>
        <p:blipFill>
          <a:blip r:embed="rId2"/>
          <a:stretch>
            <a:fillRect/>
          </a:stretch>
        </p:blipFill>
        <p:spPr>
          <a:xfrm>
            <a:off x="2031999" y="2025668"/>
            <a:ext cx="2054943" cy="2054943"/>
          </a:xfrm>
          <a:prstGeom prst="rect">
            <a:avLst/>
          </a:prstGeom>
        </p:spPr>
      </p:pic>
      <p:grpSp>
        <p:nvGrpSpPr>
          <p:cNvPr id="9" name="Group 8">
            <a:extLst>
              <a:ext uri="{FF2B5EF4-FFF2-40B4-BE49-F238E27FC236}">
                <a16:creationId xmlns:a16="http://schemas.microsoft.com/office/drawing/2014/main" id="{F187DD81-D271-4545-81FA-DF51F4657654}"/>
              </a:ext>
            </a:extLst>
          </p:cNvPr>
          <p:cNvGrpSpPr/>
          <p:nvPr/>
        </p:nvGrpSpPr>
        <p:grpSpPr>
          <a:xfrm>
            <a:off x="173526" y="5400018"/>
            <a:ext cx="1316768" cy="769838"/>
            <a:chOff x="906609" y="4408875"/>
            <a:chExt cx="1316768" cy="769838"/>
          </a:xfrm>
        </p:grpSpPr>
        <p:pic>
          <p:nvPicPr>
            <p:cNvPr id="6" name="Picture 5">
              <a:extLst>
                <a:ext uri="{FF2B5EF4-FFF2-40B4-BE49-F238E27FC236}">
                  <a16:creationId xmlns:a16="http://schemas.microsoft.com/office/drawing/2014/main" id="{8E6BB2A6-CE87-8946-8E36-F33194ACDAA2}"/>
                </a:ext>
              </a:extLst>
            </p:cNvPr>
            <p:cNvPicPr>
              <a:picLocks noChangeAspect="1"/>
            </p:cNvPicPr>
            <p:nvPr/>
          </p:nvPicPr>
          <p:blipFill>
            <a:blip r:embed="rId3">
              <a:extLst>
                <a:ext uri="{28A0092B-C50C-407E-A947-70E740481C1C}">
                  <a14:useLocalDpi xmlns:a14="http://schemas.microsoft.com/office/drawing/2010/main" val="0"/>
                </a:ext>
              </a:extLst>
            </a:blip>
            <a:stretch/>
          </p:blipFill>
          <p:spPr>
            <a:xfrm rot="3384083">
              <a:off x="1128295" y="4680400"/>
              <a:ext cx="276627" cy="720000"/>
            </a:xfrm>
            <a:prstGeom prst="rect">
              <a:avLst/>
            </a:prstGeom>
          </p:spPr>
        </p:pic>
        <p:sp>
          <p:nvSpPr>
            <p:cNvPr id="7" name="Trapezoid 6">
              <a:extLst>
                <a:ext uri="{FF2B5EF4-FFF2-40B4-BE49-F238E27FC236}">
                  <a16:creationId xmlns:a16="http://schemas.microsoft.com/office/drawing/2014/main" id="{E6EC0718-FC29-5A4D-AAFB-D47BC9584EA3}"/>
                </a:ext>
              </a:extLst>
            </p:cNvPr>
            <p:cNvSpPr/>
            <p:nvPr/>
          </p:nvSpPr>
          <p:spPr>
            <a:xfrm rot="14301142">
              <a:off x="1651815" y="4585165"/>
              <a:ext cx="157316" cy="294969"/>
            </a:xfrm>
            <a:prstGeom prst="trapezoid">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rapezoid 7">
              <a:extLst>
                <a:ext uri="{FF2B5EF4-FFF2-40B4-BE49-F238E27FC236}">
                  <a16:creationId xmlns:a16="http://schemas.microsoft.com/office/drawing/2014/main" id="{EE5079C2-7289-224A-BC1E-2E787AF31AF6}"/>
                </a:ext>
              </a:extLst>
            </p:cNvPr>
            <p:cNvSpPr/>
            <p:nvPr/>
          </p:nvSpPr>
          <p:spPr>
            <a:xfrm rot="14301142">
              <a:off x="1895695" y="4354568"/>
              <a:ext cx="273375" cy="381989"/>
            </a:xfrm>
            <a:prstGeom prst="trapezoid">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Oval 4">
            <a:extLst>
              <a:ext uri="{FF2B5EF4-FFF2-40B4-BE49-F238E27FC236}">
                <a16:creationId xmlns:a16="http://schemas.microsoft.com/office/drawing/2014/main" id="{CB5186E1-FF7D-3D43-8120-B08B24AA9DEE}"/>
              </a:ext>
            </a:extLst>
          </p:cNvPr>
          <p:cNvSpPr/>
          <p:nvPr/>
        </p:nvSpPr>
        <p:spPr>
          <a:xfrm>
            <a:off x="1461810" y="1762342"/>
            <a:ext cx="2851355" cy="3011847"/>
          </a:xfrm>
          <a:prstGeom prst="ellipse">
            <a:avLst/>
          </a:prstGeom>
          <a:solidFill>
            <a:srgbClr val="E96E98">
              <a:alpha val="23000"/>
            </a:srgbClr>
          </a:solidFill>
          <a:ln w="34925">
            <a:solidFill>
              <a:srgbClr val="FF0000"/>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14" name="Oval 13">
            <a:extLst>
              <a:ext uri="{FF2B5EF4-FFF2-40B4-BE49-F238E27FC236}">
                <a16:creationId xmlns:a16="http://schemas.microsoft.com/office/drawing/2014/main" id="{5BA3D4FD-E2E2-3E4C-8E21-7307D3E8EB99}"/>
              </a:ext>
            </a:extLst>
          </p:cNvPr>
          <p:cNvSpPr/>
          <p:nvPr/>
        </p:nvSpPr>
        <p:spPr>
          <a:xfrm>
            <a:off x="1461809" y="1762341"/>
            <a:ext cx="2851355" cy="3011847"/>
          </a:xfrm>
          <a:prstGeom prst="ellipse">
            <a:avLst/>
          </a:prstGeom>
          <a:solidFill>
            <a:srgbClr val="00B050">
              <a:alpha val="23000"/>
            </a:srgbClr>
          </a:solidFill>
          <a:ln w="34925">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pic>
        <p:nvPicPr>
          <p:cNvPr id="15" name="Picture 14">
            <a:extLst>
              <a:ext uri="{FF2B5EF4-FFF2-40B4-BE49-F238E27FC236}">
                <a16:creationId xmlns:a16="http://schemas.microsoft.com/office/drawing/2014/main" id="{C44BF9EE-F51F-954A-AA20-19697FAC90A0}"/>
              </a:ext>
            </a:extLst>
          </p:cNvPr>
          <p:cNvPicPr>
            <a:picLocks noChangeAspect="1"/>
          </p:cNvPicPr>
          <p:nvPr/>
        </p:nvPicPr>
        <p:blipFill>
          <a:blip r:embed="rId4"/>
          <a:stretch>
            <a:fillRect/>
          </a:stretch>
        </p:blipFill>
        <p:spPr>
          <a:xfrm>
            <a:off x="641680" y="3111048"/>
            <a:ext cx="482600" cy="635000"/>
          </a:xfrm>
          <a:prstGeom prst="rect">
            <a:avLst/>
          </a:prstGeom>
        </p:spPr>
      </p:pic>
      <p:cxnSp>
        <p:nvCxnSpPr>
          <p:cNvPr id="19" name="Elbow Connector 18">
            <a:extLst>
              <a:ext uri="{FF2B5EF4-FFF2-40B4-BE49-F238E27FC236}">
                <a16:creationId xmlns:a16="http://schemas.microsoft.com/office/drawing/2014/main" id="{3010966C-3D2C-8F45-ADA9-6C9193078A29}"/>
              </a:ext>
            </a:extLst>
          </p:cNvPr>
          <p:cNvCxnSpPr>
            <a:cxnSpLocks/>
          </p:cNvCxnSpPr>
          <p:nvPr/>
        </p:nvCxnSpPr>
        <p:spPr>
          <a:xfrm flipV="1">
            <a:off x="1174918" y="3053139"/>
            <a:ext cx="935675" cy="215127"/>
          </a:xfrm>
          <a:prstGeom prst="bentConnector3">
            <a:avLst/>
          </a:prstGeom>
          <a:ln w="349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E850186D-4D75-F645-87AA-39E8E7DFBC49}"/>
              </a:ext>
            </a:extLst>
          </p:cNvPr>
          <p:cNvSpPr txBox="1"/>
          <p:nvPr/>
        </p:nvSpPr>
        <p:spPr>
          <a:xfrm>
            <a:off x="582740" y="1090785"/>
            <a:ext cx="950871" cy="1081549"/>
          </a:xfrm>
          <a:prstGeom prst="rect">
            <a:avLst/>
          </a:prstGeom>
          <a:noFill/>
          <a:ln w="127000">
            <a:solidFill>
              <a:schemeClr val="tx1"/>
            </a:solidFill>
          </a:ln>
        </p:spPr>
        <p:txBody>
          <a:bodyPr wrap="square" rtlCol="0">
            <a:spAutoFit/>
          </a:bodyPr>
          <a:lstStyle/>
          <a:p>
            <a:endParaRPr lang="en-US" dirty="0"/>
          </a:p>
        </p:txBody>
      </p:sp>
      <p:sp>
        <p:nvSpPr>
          <p:cNvPr id="28" name="Oval 27">
            <a:extLst>
              <a:ext uri="{FF2B5EF4-FFF2-40B4-BE49-F238E27FC236}">
                <a16:creationId xmlns:a16="http://schemas.microsoft.com/office/drawing/2014/main" id="{15A1F0F3-7E65-524E-B205-FA3E49749834}"/>
              </a:ext>
            </a:extLst>
          </p:cNvPr>
          <p:cNvSpPr/>
          <p:nvPr/>
        </p:nvSpPr>
        <p:spPr>
          <a:xfrm>
            <a:off x="821387" y="1453265"/>
            <a:ext cx="465532" cy="448965"/>
          </a:xfrm>
          <a:prstGeom prst="ellipse">
            <a:avLst/>
          </a:prstGeom>
          <a:solidFill>
            <a:srgbClr val="92D050"/>
          </a:solidFill>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sz="700" dirty="0"/>
          </a:p>
        </p:txBody>
      </p:sp>
      <p:sp>
        <p:nvSpPr>
          <p:cNvPr id="29" name="TextBox 28">
            <a:extLst>
              <a:ext uri="{FF2B5EF4-FFF2-40B4-BE49-F238E27FC236}">
                <a16:creationId xmlns:a16="http://schemas.microsoft.com/office/drawing/2014/main" id="{E4ADF826-04AD-5F40-B37B-9A4565D54EEB}"/>
              </a:ext>
            </a:extLst>
          </p:cNvPr>
          <p:cNvSpPr txBox="1"/>
          <p:nvPr/>
        </p:nvSpPr>
        <p:spPr>
          <a:xfrm>
            <a:off x="1560257" y="6062060"/>
            <a:ext cx="3627969" cy="707886"/>
          </a:xfrm>
          <a:prstGeom prst="rect">
            <a:avLst/>
          </a:prstGeom>
          <a:noFill/>
        </p:spPr>
        <p:txBody>
          <a:bodyPr wrap="square" rtlCol="0">
            <a:spAutoFit/>
          </a:bodyPr>
          <a:lstStyle/>
          <a:p>
            <a:r>
              <a:rPr lang="en-US" sz="2000" b="1" dirty="0"/>
              <a:t>LO = LV   RO = HV</a:t>
            </a:r>
          </a:p>
          <a:p>
            <a:endParaRPr lang="en-US" sz="2000" dirty="0"/>
          </a:p>
        </p:txBody>
      </p:sp>
      <p:sp>
        <p:nvSpPr>
          <p:cNvPr id="13" name="TextBox 12">
            <a:extLst>
              <a:ext uri="{FF2B5EF4-FFF2-40B4-BE49-F238E27FC236}">
                <a16:creationId xmlns:a16="http://schemas.microsoft.com/office/drawing/2014/main" id="{E4857C80-36F6-FBF1-6D87-5F754A082491}"/>
              </a:ext>
            </a:extLst>
          </p:cNvPr>
          <p:cNvSpPr txBox="1"/>
          <p:nvPr/>
        </p:nvSpPr>
        <p:spPr>
          <a:xfrm>
            <a:off x="265667" y="142465"/>
            <a:ext cx="11151807" cy="461665"/>
          </a:xfrm>
          <a:prstGeom prst="rect">
            <a:avLst/>
          </a:prstGeom>
          <a:noFill/>
        </p:spPr>
        <p:txBody>
          <a:bodyPr wrap="square" lIns="91440" tIns="45720" rIns="91440" bIns="45720" rtlCol="0" anchor="ctr">
            <a:spAutoFit/>
          </a:bodyPr>
          <a:lstStyle/>
          <a:p>
            <a:r>
              <a:rPr lang="en-US" sz="2400" dirty="0">
                <a:solidFill>
                  <a:schemeClr val="accent2"/>
                </a:solidFill>
                <a:latin typeface="Heebo"/>
                <a:ea typeface="Source Sans Pro"/>
                <a:cs typeface="Heebo"/>
              </a:rPr>
              <a:t>Scenario 7D: </a:t>
            </a:r>
            <a:r>
              <a:rPr lang="en-US" sz="2400" dirty="0">
                <a:latin typeface="Heebo" pitchFamily="2" charset="-79"/>
                <a:cs typeface="Heebo" pitchFamily="2" charset="-79"/>
              </a:rPr>
              <a:t>Accessing stationary heavy vehicle – assumed un-manned</a:t>
            </a:r>
            <a:endParaRPr lang="en-US" sz="1800" dirty="0">
              <a:latin typeface="Heebo" pitchFamily="2" charset="-79"/>
              <a:cs typeface="Heebo" pitchFamily="2" charset="-79"/>
            </a:endParaRPr>
          </a:p>
        </p:txBody>
      </p:sp>
    </p:spTree>
    <p:extLst>
      <p:ext uri="{BB962C8B-B14F-4D97-AF65-F5344CB8AC3E}">
        <p14:creationId xmlns:p14="http://schemas.microsoft.com/office/powerpoint/2010/main" val="274599314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2" presetClass="entr" presetSubtype="4"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 calcmode="lin" valueType="num">
                                      <p:cBhvr additive="base">
                                        <p:cTn id="10" dur="500" fill="hold"/>
                                        <p:tgtEl>
                                          <p:spTgt spid="9"/>
                                        </p:tgtEl>
                                        <p:attrNameLst>
                                          <p:attrName>ppt_x</p:attrName>
                                        </p:attrNameLst>
                                      </p:cBhvr>
                                      <p:tavLst>
                                        <p:tav tm="0">
                                          <p:val>
                                            <p:strVal val="#ppt_x"/>
                                          </p:val>
                                        </p:tav>
                                        <p:tav tm="100000">
                                          <p:val>
                                            <p:strVal val="#ppt_x"/>
                                          </p:val>
                                        </p:tav>
                                      </p:tavLst>
                                    </p:anim>
                                    <p:anim calcmode="lin" valueType="num">
                                      <p:cBhvr additive="base">
                                        <p:cTn id="11" dur="500" fill="hold"/>
                                        <p:tgtEl>
                                          <p:spTgt spid="9"/>
                                        </p:tgtEl>
                                        <p:attrNameLst>
                                          <p:attrName>ppt_y</p:attrName>
                                        </p:attrNameLst>
                                      </p:cBhvr>
                                      <p:tavLst>
                                        <p:tav tm="0">
                                          <p:val>
                                            <p:strVal val="1+#ppt_h/2"/>
                                          </p:val>
                                        </p:tav>
                                        <p:tav tm="100000">
                                          <p:val>
                                            <p:strVal val="#ppt_y"/>
                                          </p:val>
                                        </p:tav>
                                      </p:tavLst>
                                    </p:anim>
                                  </p:childTnLst>
                                </p:cTn>
                              </p:par>
                              <p:par>
                                <p:cTn id="12" presetID="2" presetClass="entr" presetSubtype="4" fill="hold" grpId="0" nodeType="with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dissolve">
                                      <p:cBhvr>
                                        <p:cTn id="20" dur="500"/>
                                        <p:tgtEl>
                                          <p:spTgt spid="3">
                                            <p:txEl>
                                              <p:pRg st="1" end="1"/>
                                            </p:txEl>
                                          </p:spTgt>
                                        </p:tgtEl>
                                      </p:cBhvr>
                                    </p:animEffect>
                                  </p:childTnLst>
                                </p:cTn>
                              </p:par>
                              <p:par>
                                <p:cTn id="21" presetID="1" presetClass="entr" presetSubtype="0" fill="hold" nodeType="withEffect">
                                  <p:stCondLst>
                                    <p:cond delay="50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150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250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dissolve">
                                      <p:cBhvr>
                                        <p:cTn id="31" dur="500"/>
                                        <p:tgtEl>
                                          <p:spTgt spid="3">
                                            <p:txEl>
                                              <p:pRg st="2" end="2"/>
                                            </p:txEl>
                                          </p:spTgt>
                                        </p:tgtEl>
                                      </p:cBhvr>
                                    </p:animEffect>
                                  </p:childTnLst>
                                </p:cTn>
                              </p:par>
                              <p:par>
                                <p:cTn id="32" presetID="1" presetClass="exit" presetSubtype="0" fill="hold" nodeType="withEffect">
                                  <p:stCondLst>
                                    <p:cond delay="0"/>
                                  </p:stCondLst>
                                  <p:childTnLst>
                                    <p:set>
                                      <p:cBhvr>
                                        <p:cTn id="33" dur="1" fill="hold">
                                          <p:stCondLst>
                                            <p:cond delay="0"/>
                                          </p:stCondLst>
                                        </p:cTn>
                                        <p:tgtEl>
                                          <p:spTgt spid="15"/>
                                        </p:tgtEl>
                                        <p:attrNameLst>
                                          <p:attrName>style.visibility</p:attrName>
                                        </p:attrNameLst>
                                      </p:cBhvr>
                                      <p:to>
                                        <p:strVal val="hidden"/>
                                      </p:to>
                                    </p:set>
                                  </p:childTnLst>
                                </p:cTn>
                              </p:par>
                              <p:par>
                                <p:cTn id="34" presetID="1" presetClass="exit" presetSubtype="0" fill="hold" nodeType="withEffect">
                                  <p:stCondLst>
                                    <p:cond delay="0"/>
                                  </p:stCondLst>
                                  <p:childTnLst>
                                    <p:set>
                                      <p:cBhvr>
                                        <p:cTn id="35" dur="1" fill="hold">
                                          <p:stCondLst>
                                            <p:cond delay="0"/>
                                          </p:stCondLst>
                                        </p:cTn>
                                        <p:tgtEl>
                                          <p:spTgt spid="17"/>
                                        </p:tgtEl>
                                        <p:attrNameLst>
                                          <p:attrName>style.visibility</p:attrName>
                                        </p:attrNameLst>
                                      </p:cBhvr>
                                      <p:to>
                                        <p:strVal val="hidden"/>
                                      </p:to>
                                    </p:set>
                                  </p:childTnLst>
                                </p:cTn>
                              </p:par>
                              <p:par>
                                <p:cTn id="36" presetID="1" presetClass="exit" presetSubtype="0" fill="hold" nodeType="withEffect">
                                  <p:stCondLst>
                                    <p:cond delay="0"/>
                                  </p:stCondLst>
                                  <p:childTnLst>
                                    <p:set>
                                      <p:cBhvr>
                                        <p:cTn id="37" dur="1" fill="hold">
                                          <p:stCondLst>
                                            <p:cond delay="0"/>
                                          </p:stCondLst>
                                        </p:cTn>
                                        <p:tgtEl>
                                          <p:spTgt spid="1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dissolve">
                                      <p:cBhvr>
                                        <p:cTn id="42" dur="500"/>
                                        <p:tgtEl>
                                          <p:spTgt spid="3">
                                            <p:txEl>
                                              <p:pRg st="3" end="3"/>
                                            </p:txEl>
                                          </p:spTgt>
                                        </p:tgtEl>
                                      </p:cBhvr>
                                    </p:animEffect>
                                  </p:childTnLst>
                                </p:cTn>
                              </p:par>
                              <p:par>
                                <p:cTn id="43" presetID="9" presetClass="entr" presetSubtype="0" fill="hold" nodeType="withEffect">
                                  <p:stCondLst>
                                    <p:cond delay="0"/>
                                  </p:stCondLst>
                                  <p:childTnLst>
                                    <p:set>
                                      <p:cBhvr>
                                        <p:cTn id="44" dur="1" fill="hold">
                                          <p:stCondLst>
                                            <p:cond delay="0"/>
                                          </p:stCondLst>
                                        </p:cTn>
                                        <p:tgtEl>
                                          <p:spTgt spid="3">
                                            <p:txEl>
                                              <p:pRg st="4" end="4"/>
                                            </p:txEl>
                                          </p:spTgt>
                                        </p:tgtEl>
                                        <p:attrNameLst>
                                          <p:attrName>style.visibility</p:attrName>
                                        </p:attrNameLst>
                                      </p:cBhvr>
                                      <p:to>
                                        <p:strVal val="visible"/>
                                      </p:to>
                                    </p:set>
                                    <p:animEffect transition="in" filter="dissolve">
                                      <p:cBhvr>
                                        <p:cTn id="45" dur="500"/>
                                        <p:tgtEl>
                                          <p:spTgt spid="3">
                                            <p:txEl>
                                              <p:pRg st="4" end="4"/>
                                            </p:txEl>
                                          </p:spTgt>
                                        </p:tgtEl>
                                      </p:cBhvr>
                                    </p:animEffect>
                                  </p:childTnLst>
                                </p:cTn>
                              </p:par>
                              <p:par>
                                <p:cTn id="46" presetID="9" presetClass="entr" presetSubtype="0" fill="hold" nodeType="withEffect">
                                  <p:stCondLst>
                                    <p:cond delay="0"/>
                                  </p:stCondLst>
                                  <p:childTnLst>
                                    <p:set>
                                      <p:cBhvr>
                                        <p:cTn id="47" dur="1" fill="hold">
                                          <p:stCondLst>
                                            <p:cond delay="0"/>
                                          </p:stCondLst>
                                        </p:cTn>
                                        <p:tgtEl>
                                          <p:spTgt spid="3">
                                            <p:txEl>
                                              <p:pRg st="5" end="5"/>
                                            </p:txEl>
                                          </p:spTgt>
                                        </p:tgtEl>
                                        <p:attrNameLst>
                                          <p:attrName>style.visibility</p:attrName>
                                        </p:attrNameLst>
                                      </p:cBhvr>
                                      <p:to>
                                        <p:strVal val="visible"/>
                                      </p:to>
                                    </p:set>
                                    <p:animEffect transition="in" filter="dissolve">
                                      <p:cBhvr>
                                        <p:cTn id="48" dur="500"/>
                                        <p:tgtEl>
                                          <p:spTgt spid="3">
                                            <p:txEl>
                                              <p:pRg st="5" end="5"/>
                                            </p:txEl>
                                          </p:spTgt>
                                        </p:tgtEl>
                                      </p:cBhvr>
                                    </p:animEffect>
                                  </p:childTnLst>
                                </p:cTn>
                              </p:par>
                              <p:par>
                                <p:cTn id="49" presetID="9" presetClass="entr" presetSubtype="0" fill="hold" nodeType="withEffect">
                                  <p:stCondLst>
                                    <p:cond delay="0"/>
                                  </p:stCondLst>
                                  <p:childTnLst>
                                    <p:set>
                                      <p:cBhvr>
                                        <p:cTn id="50" dur="1" fill="hold">
                                          <p:stCondLst>
                                            <p:cond delay="0"/>
                                          </p:stCondLst>
                                        </p:cTn>
                                        <p:tgtEl>
                                          <p:spTgt spid="3">
                                            <p:txEl>
                                              <p:pRg st="6" end="6"/>
                                            </p:txEl>
                                          </p:spTgt>
                                        </p:tgtEl>
                                        <p:attrNameLst>
                                          <p:attrName>style.visibility</p:attrName>
                                        </p:attrNameLst>
                                      </p:cBhvr>
                                      <p:to>
                                        <p:strVal val="visible"/>
                                      </p:to>
                                    </p:set>
                                    <p:animEffect transition="in" filter="dissolve">
                                      <p:cBhvr>
                                        <p:cTn id="51" dur="500"/>
                                        <p:tgtEl>
                                          <p:spTgt spid="3">
                                            <p:txEl>
                                              <p:pRg st="6" end="6"/>
                                            </p:txEl>
                                          </p:spTgt>
                                        </p:tgtEl>
                                      </p:cBhvr>
                                    </p:animEffect>
                                  </p:childTnLst>
                                </p:cTn>
                              </p:par>
                              <p:par>
                                <p:cTn id="52" presetID="9" presetClass="entr" presetSubtype="0" fill="hold" nodeType="with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dissolve">
                                      <p:cBhvr>
                                        <p:cTn id="54" dur="500"/>
                                        <p:tgtEl>
                                          <p:spTgt spid="3">
                                            <p:txEl>
                                              <p:pRg st="7" end="7"/>
                                            </p:txEl>
                                          </p:spTgt>
                                        </p:tgtEl>
                                      </p:cBhvr>
                                    </p:animEffect>
                                  </p:childTnLst>
                                </p:cTn>
                              </p:par>
                              <p:par>
                                <p:cTn id="55" presetID="9" presetClass="entr" presetSubtype="0" fill="hold" nodeType="with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dissolve">
                                      <p:cBhvr>
                                        <p:cTn id="57" dur="500"/>
                                        <p:tgtEl>
                                          <p:spTgt spid="3">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9" presetClass="entr" presetSubtype="0" fill="hold"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dissolve">
                                      <p:cBhvr>
                                        <p:cTn id="62" dur="500"/>
                                        <p:tgtEl>
                                          <p:spTgt spid="3">
                                            <p:txEl>
                                              <p:pRg st="9" end="9"/>
                                            </p:txEl>
                                          </p:spTgt>
                                        </p:tgtEl>
                                      </p:cBhvr>
                                    </p:animEffect>
                                  </p:childTnLst>
                                </p:cTn>
                              </p:par>
                              <p:par>
                                <p:cTn id="63" presetID="52" presetClass="entr" presetSubtype="0" fill="hold" grpId="0" nodeType="withEffect">
                                  <p:stCondLst>
                                    <p:cond delay="0"/>
                                  </p:stCondLst>
                                  <p:childTnLst>
                                    <p:set>
                                      <p:cBhvr>
                                        <p:cTn id="64" dur="1" fill="hold">
                                          <p:stCondLst>
                                            <p:cond delay="0"/>
                                          </p:stCondLst>
                                        </p:cTn>
                                        <p:tgtEl>
                                          <p:spTgt spid="25"/>
                                        </p:tgtEl>
                                        <p:attrNameLst>
                                          <p:attrName>style.visibility</p:attrName>
                                        </p:attrNameLst>
                                      </p:cBhvr>
                                      <p:to>
                                        <p:strVal val="visible"/>
                                      </p:to>
                                    </p:set>
                                    <p:animScale>
                                      <p:cBhvr>
                                        <p:cTn id="65" dur="1000" decel="50000" fill="hold">
                                          <p:stCondLst>
                                            <p:cond delay="0"/>
                                          </p:stCondLst>
                                        </p:cTn>
                                        <p:tgtEl>
                                          <p:spTgt spid="2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6" dur="1000" decel="50000" fill="hold">
                                          <p:stCondLst>
                                            <p:cond delay="0"/>
                                          </p:stCondLst>
                                        </p:cTn>
                                        <p:tgtEl>
                                          <p:spTgt spid="25"/>
                                        </p:tgtEl>
                                        <p:attrNameLst>
                                          <p:attrName>ppt_x</p:attrName>
                                          <p:attrName>ppt_y</p:attrName>
                                        </p:attrNameLst>
                                      </p:cBhvr>
                                    </p:animMotion>
                                    <p:animEffect transition="in" filter="fade">
                                      <p:cBhvr>
                                        <p:cTn id="67" dur="1000"/>
                                        <p:tgtEl>
                                          <p:spTgt spid="25"/>
                                        </p:tgtEl>
                                      </p:cBhvr>
                                    </p:animEffect>
                                  </p:childTnLst>
                                </p:cTn>
                              </p:par>
                              <p:par>
                                <p:cTn id="68" presetID="1" presetClass="exit" presetSubtype="0" fill="hold" grpId="1" nodeType="withEffect">
                                  <p:stCondLst>
                                    <p:cond delay="1000"/>
                                  </p:stCondLst>
                                  <p:childTnLst>
                                    <p:set>
                                      <p:cBhvr>
                                        <p:cTn id="69" dur="1" fill="hold">
                                          <p:stCondLst>
                                            <p:cond delay="0"/>
                                          </p:stCondLst>
                                        </p:cTn>
                                        <p:tgtEl>
                                          <p:spTgt spid="5"/>
                                        </p:tgtEl>
                                        <p:attrNameLst>
                                          <p:attrName>style.visibility</p:attrName>
                                        </p:attrNameLst>
                                      </p:cBhvr>
                                      <p:to>
                                        <p:strVal val="hidden"/>
                                      </p:to>
                                    </p:set>
                                  </p:childTnLst>
                                </p:cTn>
                              </p:par>
                              <p:par>
                                <p:cTn id="70" presetID="1" presetClass="entr" presetSubtype="0" fill="hold" grpId="0" nodeType="withEffect">
                                  <p:stCondLst>
                                    <p:cond delay="500"/>
                                  </p:stCondLst>
                                  <p:childTnLst>
                                    <p:set>
                                      <p:cBhvr>
                                        <p:cTn id="71" dur="1" fill="hold">
                                          <p:stCondLst>
                                            <p:cond delay="0"/>
                                          </p:stCondLst>
                                        </p:cTn>
                                        <p:tgtEl>
                                          <p:spTgt spid="14"/>
                                        </p:tgtEl>
                                        <p:attrNameLst>
                                          <p:attrName>style.visibility</p:attrName>
                                        </p:attrNameLst>
                                      </p:cBhvr>
                                      <p:to>
                                        <p:strVal val="visible"/>
                                      </p:to>
                                    </p:set>
                                  </p:childTnLst>
                                </p:cTn>
                              </p:par>
                              <p:par>
                                <p:cTn id="72" presetID="52" presetClass="entr" presetSubtype="0" fill="hold" grpId="0" nodeType="withEffect">
                                  <p:stCondLst>
                                    <p:cond delay="0"/>
                                  </p:stCondLst>
                                  <p:childTnLst>
                                    <p:set>
                                      <p:cBhvr>
                                        <p:cTn id="73" dur="1" fill="hold">
                                          <p:stCondLst>
                                            <p:cond delay="0"/>
                                          </p:stCondLst>
                                        </p:cTn>
                                        <p:tgtEl>
                                          <p:spTgt spid="28"/>
                                        </p:tgtEl>
                                        <p:attrNameLst>
                                          <p:attrName>style.visibility</p:attrName>
                                        </p:attrNameLst>
                                      </p:cBhvr>
                                      <p:to>
                                        <p:strVal val="visible"/>
                                      </p:to>
                                    </p:set>
                                    <p:animScale>
                                      <p:cBhvr>
                                        <p:cTn id="74" dur="1000" decel="50000" fill="hold">
                                          <p:stCondLst>
                                            <p:cond delay="0"/>
                                          </p:stCondLst>
                                        </p:cTn>
                                        <p:tgtEl>
                                          <p:spTgt spid="2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75" dur="1000" decel="50000" fill="hold">
                                          <p:stCondLst>
                                            <p:cond delay="0"/>
                                          </p:stCondLst>
                                        </p:cTn>
                                        <p:tgtEl>
                                          <p:spTgt spid="28"/>
                                        </p:tgtEl>
                                        <p:attrNameLst>
                                          <p:attrName>ppt_x</p:attrName>
                                          <p:attrName>ppt_y</p:attrName>
                                        </p:attrNameLst>
                                      </p:cBhvr>
                                    </p:animMotion>
                                    <p:animEffect transition="in" filter="fade">
                                      <p:cBhvr>
                                        <p:cTn id="76" dur="1000"/>
                                        <p:tgtEl>
                                          <p:spTgt spid="28"/>
                                        </p:tgtEl>
                                      </p:cBhvr>
                                    </p:animEffect>
                                  </p:childTnLst>
                                </p:cTn>
                              </p:par>
                              <p:par>
                                <p:cTn id="77" presetID="0" presetClass="path" presetSubtype="0" accel="50000" decel="50000" fill="hold" nodeType="withEffect">
                                  <p:stCondLst>
                                    <p:cond delay="0"/>
                                  </p:stCondLst>
                                  <p:childTnLst>
                                    <p:animMotion origin="layout" path="M 8.33333E-7 -1.85185E-6 L 0.21601 -0.25324 " pathEditMode="relative" rAng="0" ptsTypes="AA">
                                      <p:cBhvr>
                                        <p:cTn id="78" dur="2000" fill="hold"/>
                                        <p:tgtEl>
                                          <p:spTgt spid="9"/>
                                        </p:tgtEl>
                                        <p:attrNameLst>
                                          <p:attrName>ppt_x</p:attrName>
                                          <p:attrName>ppt_y</p:attrName>
                                        </p:attrNameLst>
                                      </p:cBhvr>
                                      <p:rCtr x="10794" y="-12662"/>
                                    </p:animMotion>
                                  </p:childTnLst>
                                </p:cTn>
                              </p:par>
                            </p:childTnLst>
                          </p:cTn>
                        </p:par>
                      </p:childTnLst>
                    </p:cTn>
                  </p:par>
                  <p:par>
                    <p:cTn id="79" fill="hold">
                      <p:stCondLst>
                        <p:cond delay="indefinite"/>
                      </p:stCondLst>
                      <p:childTnLst>
                        <p:par>
                          <p:cTn id="80" fill="hold">
                            <p:stCondLst>
                              <p:cond delay="0"/>
                            </p:stCondLst>
                            <p:childTnLst>
                              <p:par>
                                <p:cTn id="81" presetID="9" presetClass="entr" presetSubtype="0" fill="hold" nodeType="clickEffect">
                                  <p:stCondLst>
                                    <p:cond delay="0"/>
                                  </p:stCondLst>
                                  <p:childTnLst>
                                    <p:set>
                                      <p:cBhvr>
                                        <p:cTn id="82" dur="1" fill="hold">
                                          <p:stCondLst>
                                            <p:cond delay="0"/>
                                          </p:stCondLst>
                                        </p:cTn>
                                        <p:tgtEl>
                                          <p:spTgt spid="3">
                                            <p:txEl>
                                              <p:pRg st="10" end="10"/>
                                            </p:txEl>
                                          </p:spTgt>
                                        </p:tgtEl>
                                        <p:attrNameLst>
                                          <p:attrName>style.visibility</p:attrName>
                                        </p:attrNameLst>
                                      </p:cBhvr>
                                      <p:to>
                                        <p:strVal val="visible"/>
                                      </p:to>
                                    </p:set>
                                    <p:animEffect transition="in" filter="dissolve">
                                      <p:cBhvr>
                                        <p:cTn id="83" dur="500"/>
                                        <p:tgtEl>
                                          <p:spTgt spid="3">
                                            <p:txEl>
                                              <p:pRg st="10" end="10"/>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9" presetClass="entr" presetSubtype="0" fill="hold" nodeType="clickEffect">
                                  <p:stCondLst>
                                    <p:cond delay="0"/>
                                  </p:stCondLst>
                                  <p:childTnLst>
                                    <p:set>
                                      <p:cBhvr>
                                        <p:cTn id="87" dur="1" fill="hold">
                                          <p:stCondLst>
                                            <p:cond delay="0"/>
                                          </p:stCondLst>
                                        </p:cTn>
                                        <p:tgtEl>
                                          <p:spTgt spid="3">
                                            <p:txEl>
                                              <p:pRg st="11" end="11"/>
                                            </p:txEl>
                                          </p:spTgt>
                                        </p:tgtEl>
                                        <p:attrNameLst>
                                          <p:attrName>style.visibility</p:attrName>
                                        </p:attrNameLst>
                                      </p:cBhvr>
                                      <p:to>
                                        <p:strVal val="visible"/>
                                      </p:to>
                                    </p:set>
                                    <p:animEffect transition="in" filter="dissolve">
                                      <p:cBhvr>
                                        <p:cTn id="8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14" grpId="0" animBg="1"/>
      <p:bldP spid="25" grpId="0" animBg="1"/>
      <p:bldP spid="2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7hu6Ris9mECUQjQ8ppo5S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7hu6Ris9mECUQjQ8ppo5SQ"/>
</p:tagLst>
</file>

<file path=ppt/theme/theme1.xml><?xml version="1.0" encoding="utf-8"?>
<a:theme xmlns:a="http://schemas.openxmlformats.org/drawingml/2006/main" name="Office Theme">
  <a:themeElements>
    <a:clrScheme name="Plan">
      <a:dk1>
        <a:srgbClr val="2E2F3F"/>
      </a:dk1>
      <a:lt1>
        <a:srgbClr val="FFFFFF"/>
      </a:lt1>
      <a:dk2>
        <a:srgbClr val="1A1B24"/>
      </a:dk2>
      <a:lt2>
        <a:srgbClr val="F5F5F5"/>
      </a:lt2>
      <a:accent1>
        <a:srgbClr val="CD9974"/>
      </a:accent1>
      <a:accent2>
        <a:srgbClr val="B46E50"/>
      </a:accent2>
      <a:accent3>
        <a:srgbClr val="8C543D"/>
      </a:accent3>
      <a:accent4>
        <a:srgbClr val="A5A5A5"/>
      </a:accent4>
      <a:accent5>
        <a:srgbClr val="6F6F6F"/>
      </a:accent5>
      <a:accent6>
        <a:srgbClr val="4D4D4D"/>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171C12DB-6408-4EFE-8DDB-9F2F29BAA9BE}">
  <we:reference id="wa200001396" version="2.1.6.0" store="en-US" storeType="OMEX"/>
  <we:alternateReferences>
    <we:reference id="wa200001396" version="2.1.6.0"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5bce02d-2058-40a1-a6ff-0a112af09d9f">
      <Terms xmlns="http://schemas.microsoft.com/office/infopath/2007/PartnerControls"/>
    </lcf76f155ced4ddcb4097134ff3c332f>
    <TaxCatchAll xmlns="72697c1a-bd28-4733-a57b-b00ad0f48605" xsi:nil="true"/>
    <Notes xmlns="a5bce02d-2058-40a1-a6ff-0a112af09d9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07806B5FFDF9A4793CD5F18B6659BF2" ma:contentTypeVersion="17" ma:contentTypeDescription="Create a new document." ma:contentTypeScope="" ma:versionID="61495b89ca9e5d7d4c1a96675659c880">
  <xsd:schema xmlns:xsd="http://www.w3.org/2001/XMLSchema" xmlns:xs="http://www.w3.org/2001/XMLSchema" xmlns:p="http://schemas.microsoft.com/office/2006/metadata/properties" xmlns:ns2="a5bce02d-2058-40a1-a6ff-0a112af09d9f" xmlns:ns3="72697c1a-bd28-4733-a57b-b00ad0f48605" targetNamespace="http://schemas.microsoft.com/office/2006/metadata/properties" ma:root="true" ma:fieldsID="0b7cf3ce74042a99e3a9d0b22f274d76" ns2:_="" ns3:_="">
    <xsd:import namespace="a5bce02d-2058-40a1-a6ff-0a112af09d9f"/>
    <xsd:import namespace="72697c1a-bd28-4733-a57b-b00ad0f4860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Note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bce02d-2058-40a1-a6ff-0a112af09d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Notes" ma:index="19" nillable="true" ma:displayName="Notes" ma:format="Dropdown" ma:internalName="Notes">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43cd5ce1-a873-4b08-9b8a-1fde0424736c"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2697c1a-bd28-4733-a57b-b00ad0f48605"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5af8eb2-48ac-4120-9228-fda88e3d13d8}" ma:internalName="TaxCatchAll" ma:showField="CatchAllData" ma:web="72697c1a-bd28-4733-a57b-b00ad0f4860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1FD963-EED9-408A-B38B-A321E8324C8D}">
  <ds:schemaRefs>
    <ds:schemaRef ds:uri="http://schemas.microsoft.com/sharepoint/v3/contenttype/forms"/>
  </ds:schemaRefs>
</ds:datastoreItem>
</file>

<file path=customXml/itemProps2.xml><?xml version="1.0" encoding="utf-8"?>
<ds:datastoreItem xmlns:ds="http://schemas.openxmlformats.org/officeDocument/2006/customXml" ds:itemID="{9E5FCE03-F201-43E4-B07B-4841C2A972DE}">
  <ds:schemaRefs>
    <ds:schemaRef ds:uri="http://purl.org/dc/elements/1.1/"/>
    <ds:schemaRef ds:uri="http://purl.org/dc/terms/"/>
    <ds:schemaRef ds:uri="81e805e0-6b1c-4072-aa20-e53efca39d2d"/>
    <ds:schemaRef ds:uri="http://schemas.openxmlformats.org/package/2006/metadata/core-properties"/>
    <ds:schemaRef ds:uri="007fab1a-6714-4508-b8c6-015c86c88298"/>
    <ds:schemaRef ds:uri="http://schemas.microsoft.com/office/2006/metadata/properties"/>
    <ds:schemaRef ds:uri="http://schemas.microsoft.com/office/infopath/2007/PartnerControls"/>
    <ds:schemaRef ds:uri="http://www.w3.org/XML/1998/namespace"/>
    <ds:schemaRef ds:uri="http://schemas.microsoft.com/office/2006/documentManagement/types"/>
    <ds:schemaRef ds:uri="http://purl.org/dc/dcmitype/"/>
  </ds:schemaRefs>
</ds:datastoreItem>
</file>

<file path=customXml/itemProps3.xml><?xml version="1.0" encoding="utf-8"?>
<ds:datastoreItem xmlns:ds="http://schemas.openxmlformats.org/officeDocument/2006/customXml" ds:itemID="{6E4C48E5-00B8-4F19-98BB-658A0C0491C0}"/>
</file>

<file path=docProps/app.xml><?xml version="1.0" encoding="utf-8"?>
<Properties xmlns="http://schemas.openxmlformats.org/officeDocument/2006/extended-properties" xmlns:vt="http://schemas.openxmlformats.org/officeDocument/2006/docPropsVTypes">
  <TotalTime>18581</TotalTime>
  <Words>555</Words>
  <Application>Microsoft Macintosh PowerPoint</Application>
  <PresentationFormat>Widescreen</PresentationFormat>
  <Paragraphs>44</Paragraphs>
  <Slides>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Aptos</vt:lpstr>
      <vt:lpstr>Arial</vt:lpstr>
      <vt:lpstr>Calibri</vt:lpstr>
      <vt:lpstr>Calibri Light</vt:lpstr>
      <vt:lpstr>Heebo</vt:lpstr>
      <vt:lpstr>Heebo Black</vt:lpstr>
      <vt:lpstr>Montserrat</vt:lpstr>
      <vt:lpstr>Office Theme</vt:lpstr>
      <vt:lpstr>PowerPoint Presentation</vt:lpstr>
      <vt:lpstr>PowerPoint Presentation</vt:lpstr>
      <vt:lpstr>User interface behaviour – vehicle to vehicle interaction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maher</dc:creator>
  <cp:lastModifiedBy>Eve McDonald</cp:lastModifiedBy>
  <cp:revision>134</cp:revision>
  <dcterms:created xsi:type="dcterms:W3CDTF">2020-12-09T12:24:20Z</dcterms:created>
  <dcterms:modified xsi:type="dcterms:W3CDTF">2024-09-09T06:42:08Z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0x010100B07806B5FFDF9A4793CD5F18B6659BF2</vt:lpwstr>
  </property>
  <property fmtid="{D5CDD505-2E9C-101B-9397-08002B2CF9AE}" pid="3" name="MediaServiceImageTags">
    <vt:lpwstr/>
  </property>
</Properties>
</file>